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79" r:id="rId27"/>
    <p:sldId id="277" r:id="rId28"/>
    <p:sldId id="278" r:id="rId29"/>
    <p:sldId id="281" r:id="rId30"/>
    <p:sldId id="284" r:id="rId31"/>
    <p:sldId id="307" r:id="rId32"/>
    <p:sldId id="282" r:id="rId33"/>
    <p:sldId id="285" r:id="rId34"/>
    <p:sldId id="286" r:id="rId35"/>
    <p:sldId id="306" r:id="rId36"/>
    <p:sldId id="287" r:id="rId37"/>
    <p:sldId id="288" r:id="rId38"/>
    <p:sldId id="309" r:id="rId39"/>
    <p:sldId id="30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1"/>
  </p:normalViewPr>
  <p:slideViewPr>
    <p:cSldViewPr snapToGrid="0">
      <p:cViewPr varScale="1">
        <p:scale>
          <a:sx n="109" d="100"/>
          <a:sy n="109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4454E-AE6D-BA47-9F9F-2C17071E7B4F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D6EF950-6390-4A46-B4C4-17469BAACB6B}">
      <dgm:prSet phldrT="[Texto]"/>
      <dgm:spPr/>
      <dgm:t>
        <a:bodyPr/>
        <a:lstStyle/>
        <a:p>
          <a:r>
            <a:rPr lang="pt-BR" b="1" noProof="0" dirty="0">
              <a:latin typeface="Calibri" charset="0"/>
              <a:ea typeface="Calibri" charset="0"/>
              <a:cs typeface="Calibri" charset="0"/>
            </a:rPr>
            <a:t>Sistema Tributário</a:t>
          </a:r>
        </a:p>
      </dgm:t>
    </dgm:pt>
    <dgm:pt modelId="{85C7E439-11A2-1A45-80DA-0C59E5CAC7CD}" type="parTrans" cxnId="{FE2F4BA8-576D-984A-B5C7-5C8F0DD8E2E0}">
      <dgm:prSet/>
      <dgm:spPr/>
      <dgm:t>
        <a:bodyPr/>
        <a:lstStyle/>
        <a:p>
          <a:endParaRPr lang="pt-BR"/>
        </a:p>
      </dgm:t>
    </dgm:pt>
    <dgm:pt modelId="{37E318C1-6698-924B-9126-B531CA4544DD}" type="sibTrans" cxnId="{FE2F4BA8-576D-984A-B5C7-5C8F0DD8E2E0}">
      <dgm:prSet/>
      <dgm:spPr/>
      <dgm:t>
        <a:bodyPr/>
        <a:lstStyle/>
        <a:p>
          <a:endParaRPr lang="pt-BR"/>
        </a:p>
      </dgm:t>
    </dgm:pt>
    <dgm:pt modelId="{A46472F6-87F5-F24D-BFAF-8992B5C386C9}">
      <dgm:prSet phldrT="[Texto]" custT="1"/>
      <dgm:spPr/>
      <dgm:t>
        <a:bodyPr/>
        <a:lstStyle/>
        <a:p>
          <a:r>
            <a:rPr lang="pt-BR" sz="2400" b="1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Injusto</a:t>
          </a:r>
          <a:r>
            <a:rPr lang="pt-BR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/Regressivo</a:t>
          </a:r>
        </a:p>
      </dgm:t>
    </dgm:pt>
    <dgm:pt modelId="{E2A46284-F974-EA4A-B524-05D0614648DE}" type="parTrans" cxnId="{7AE4C697-2603-BA4C-AAF4-3B76EB30AE8E}">
      <dgm:prSet/>
      <dgm:spPr/>
      <dgm:t>
        <a:bodyPr/>
        <a:lstStyle/>
        <a:p>
          <a:endParaRPr lang="pt-BR" dirty="0"/>
        </a:p>
      </dgm:t>
    </dgm:pt>
    <dgm:pt modelId="{BA1BA44E-A9B3-E647-8010-10E9CED445AA}" type="sibTrans" cxnId="{7AE4C697-2603-BA4C-AAF4-3B76EB30AE8E}">
      <dgm:prSet/>
      <dgm:spPr/>
      <dgm:t>
        <a:bodyPr/>
        <a:lstStyle/>
        <a:p>
          <a:endParaRPr lang="pt-BR"/>
        </a:p>
      </dgm:t>
    </dgm:pt>
    <dgm:pt modelId="{D3CB0A30-A92D-B646-B9DC-422364DA5855}">
      <dgm:prSet phldrT="[Texto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pt-BR" sz="2400" noProof="0" dirty="0">
              <a:latin typeface="Calibri" charset="0"/>
              <a:ea typeface="Calibri" charset="0"/>
              <a:cs typeface="Calibri" charset="0"/>
            </a:rPr>
            <a:t>Muitos benefícios fiscais</a:t>
          </a:r>
        </a:p>
      </dgm:t>
    </dgm:pt>
    <dgm:pt modelId="{5D27B2F4-A1E1-9349-9D7B-B2FE3CEEBBFF}" type="parTrans" cxnId="{66930F5E-6E10-D849-8A5D-CE10573315B8}">
      <dgm:prSet/>
      <dgm:spPr/>
      <dgm:t>
        <a:bodyPr/>
        <a:lstStyle/>
        <a:p>
          <a:endParaRPr lang="pt-BR" dirty="0"/>
        </a:p>
      </dgm:t>
    </dgm:pt>
    <dgm:pt modelId="{E304F107-A23F-EE44-A4CF-A567A769525F}" type="sibTrans" cxnId="{66930F5E-6E10-D849-8A5D-CE10573315B8}">
      <dgm:prSet/>
      <dgm:spPr/>
      <dgm:t>
        <a:bodyPr/>
        <a:lstStyle/>
        <a:p>
          <a:endParaRPr lang="pt-BR"/>
        </a:p>
      </dgm:t>
    </dgm:pt>
    <dgm:pt modelId="{BBE19C6D-B9C3-734C-8C26-702739FE1BBC}">
      <dgm:prSet phldrT="[Texto]" custT="1"/>
      <dgm:spPr/>
      <dgm:t>
        <a:bodyPr/>
        <a:lstStyle/>
        <a:p>
          <a:r>
            <a:rPr lang="pt-BR" sz="2400" b="1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Complexo</a:t>
          </a:r>
          <a:r>
            <a:rPr lang="pt-BR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/Alto custo de </a:t>
          </a:r>
          <a:r>
            <a:rPr lang="pt-BR" sz="2400" b="1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compliance</a:t>
          </a:r>
        </a:p>
      </dgm:t>
    </dgm:pt>
    <dgm:pt modelId="{5CB1BB7D-77F4-F149-A95A-756BE593DD0E}" type="parTrans" cxnId="{5006E75F-F9E2-444E-848F-4894B4018290}">
      <dgm:prSet/>
      <dgm:spPr/>
      <dgm:t>
        <a:bodyPr/>
        <a:lstStyle/>
        <a:p>
          <a:endParaRPr lang="pt-BR" dirty="0"/>
        </a:p>
      </dgm:t>
    </dgm:pt>
    <dgm:pt modelId="{DFF44845-E389-C94F-9AD0-27822A50F9E2}" type="sibTrans" cxnId="{5006E75F-F9E2-444E-848F-4894B4018290}">
      <dgm:prSet/>
      <dgm:spPr/>
      <dgm:t>
        <a:bodyPr/>
        <a:lstStyle/>
        <a:p>
          <a:endParaRPr lang="pt-BR"/>
        </a:p>
      </dgm:t>
    </dgm:pt>
    <dgm:pt modelId="{166F39A4-20BB-1E4E-98B8-E9A7B4710D70}">
      <dgm:prSet custT="1"/>
      <dgm:spPr/>
      <dgm:t>
        <a:bodyPr/>
        <a:lstStyle/>
        <a:p>
          <a:r>
            <a:rPr lang="pt-BR" sz="1000" noProof="0" dirty="0"/>
            <a:t> </a:t>
          </a:r>
          <a:r>
            <a:rPr lang="pt-BR" sz="2400" b="1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Tributação na </a:t>
          </a:r>
          <a:r>
            <a:rPr lang="pt-BR" sz="2400" b="1" u="sng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origem</a:t>
          </a:r>
          <a:r>
            <a:rPr lang="pt-BR" sz="2400" u="sng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:</a:t>
          </a:r>
          <a:r>
            <a:rPr lang="pt-BR" sz="2400" u="sng" noProof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pt-BR" sz="2400" b="1" u="sng" noProof="0" dirty="0">
              <a:latin typeface="Calibri" charset="0"/>
              <a:ea typeface="Calibri" charset="0"/>
              <a:cs typeface="Calibri" charset="0"/>
            </a:rPr>
            <a:t>Guerra fiscal</a:t>
          </a:r>
          <a:endParaRPr lang="pt-BR" sz="2400" b="1" noProof="0" dirty="0">
            <a:latin typeface="Calibri" charset="0"/>
            <a:ea typeface="Calibri" charset="0"/>
            <a:cs typeface="Calibri" charset="0"/>
          </a:endParaRPr>
        </a:p>
      </dgm:t>
    </dgm:pt>
    <dgm:pt modelId="{25FD88E3-4565-F640-B785-BBF96F798C6A}" type="parTrans" cxnId="{940B5CC6-C1AA-DF40-9209-0ADA2EFCB3B3}">
      <dgm:prSet/>
      <dgm:spPr/>
      <dgm:t>
        <a:bodyPr/>
        <a:lstStyle/>
        <a:p>
          <a:endParaRPr lang="pt-BR" dirty="0"/>
        </a:p>
      </dgm:t>
    </dgm:pt>
    <dgm:pt modelId="{B0EA0736-F375-2743-94AA-880626213D7B}" type="sibTrans" cxnId="{940B5CC6-C1AA-DF40-9209-0ADA2EFCB3B3}">
      <dgm:prSet/>
      <dgm:spPr/>
      <dgm:t>
        <a:bodyPr/>
        <a:lstStyle/>
        <a:p>
          <a:endParaRPr lang="pt-BR"/>
        </a:p>
      </dgm:t>
    </dgm:pt>
    <dgm:pt modelId="{89C0CC8C-20FC-7F45-AA3F-94F5992BDB27}" type="pres">
      <dgm:prSet presAssocID="{A7F4454E-AE6D-BA47-9F9F-2C17071E7B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EDFD8-438C-C54F-83CD-2995A6F8BD03}" type="pres">
      <dgm:prSet presAssocID="{5D6EF950-6390-4A46-B4C4-17469BAACB6B}" presName="centerShape" presStyleLbl="node0" presStyleIdx="0" presStyleCnt="1"/>
      <dgm:spPr/>
    </dgm:pt>
    <dgm:pt modelId="{210335A9-35F3-8E40-90C8-8D6B30F6F0DB}" type="pres">
      <dgm:prSet presAssocID="{E2A46284-F974-EA4A-B524-05D0614648DE}" presName="parTrans" presStyleLbl="sibTrans2D1" presStyleIdx="0" presStyleCnt="4" custScaleX="84810" custScaleY="94405" custLinFactNeighborX="39798" custLinFactNeighborY="-6758"/>
      <dgm:spPr/>
    </dgm:pt>
    <dgm:pt modelId="{390F3CC1-C43D-5245-B04C-DAF76FF35426}" type="pres">
      <dgm:prSet presAssocID="{E2A46284-F974-EA4A-B524-05D0614648DE}" presName="connectorText" presStyleLbl="sibTrans2D1" presStyleIdx="0" presStyleCnt="4"/>
      <dgm:spPr/>
    </dgm:pt>
    <dgm:pt modelId="{735EF905-B263-9D49-8CF6-2A5ACE88FA54}" type="pres">
      <dgm:prSet presAssocID="{A46472F6-87F5-F24D-BFAF-8992B5C386C9}" presName="node" presStyleLbl="node1" presStyleIdx="0" presStyleCnt="4" custScaleX="255645" custRadScaleRad="92486" custRadScaleInc="40310">
        <dgm:presLayoutVars>
          <dgm:bulletEnabled val="1"/>
        </dgm:presLayoutVars>
      </dgm:prSet>
      <dgm:spPr/>
    </dgm:pt>
    <dgm:pt modelId="{868BF297-7DD4-8841-A162-0AB78977CE41}" type="pres">
      <dgm:prSet presAssocID="{5D27B2F4-A1E1-9349-9D7B-B2FE3CEEBBFF}" presName="parTrans" presStyleLbl="sibTrans2D1" presStyleIdx="1" presStyleCnt="4"/>
      <dgm:spPr/>
    </dgm:pt>
    <dgm:pt modelId="{31C76083-3309-D240-8B20-6977B1CB342A}" type="pres">
      <dgm:prSet presAssocID="{5D27B2F4-A1E1-9349-9D7B-B2FE3CEEBBFF}" presName="connectorText" presStyleLbl="sibTrans2D1" presStyleIdx="1" presStyleCnt="4"/>
      <dgm:spPr/>
    </dgm:pt>
    <dgm:pt modelId="{0CBBB1C1-CEE2-D941-8610-106E573E9609}" type="pres">
      <dgm:prSet presAssocID="{D3CB0A30-A92D-B646-B9DC-422364DA5855}" presName="node" presStyleLbl="node1" presStyleIdx="1" presStyleCnt="4" custScaleX="249653" custRadScaleRad="153631" custRadScaleInc="1373">
        <dgm:presLayoutVars>
          <dgm:bulletEnabled val="1"/>
        </dgm:presLayoutVars>
      </dgm:prSet>
      <dgm:spPr/>
    </dgm:pt>
    <dgm:pt modelId="{F716DDDB-DDA3-BB4A-B0D4-C5E851B7CDA6}" type="pres">
      <dgm:prSet presAssocID="{5CB1BB7D-77F4-F149-A95A-756BE593DD0E}" presName="parTrans" presStyleLbl="sibTrans2D1" presStyleIdx="2" presStyleCnt="4"/>
      <dgm:spPr/>
    </dgm:pt>
    <dgm:pt modelId="{06573E8F-1CAF-EB4B-8F1D-6035FC5E0749}" type="pres">
      <dgm:prSet presAssocID="{5CB1BB7D-77F4-F149-A95A-756BE593DD0E}" presName="connectorText" presStyleLbl="sibTrans2D1" presStyleIdx="2" presStyleCnt="4"/>
      <dgm:spPr/>
    </dgm:pt>
    <dgm:pt modelId="{EBDD3E9E-1BE6-F845-9AA1-0F2891FA4DBD}" type="pres">
      <dgm:prSet presAssocID="{BBE19C6D-B9C3-734C-8C26-702739FE1BBC}" presName="node" presStyleLbl="node1" presStyleIdx="2" presStyleCnt="4" custScaleX="258607">
        <dgm:presLayoutVars>
          <dgm:bulletEnabled val="1"/>
        </dgm:presLayoutVars>
      </dgm:prSet>
      <dgm:spPr/>
    </dgm:pt>
    <dgm:pt modelId="{385EE6C3-A4FB-4C4B-BE95-11ACB1CCBE4A}" type="pres">
      <dgm:prSet presAssocID="{25FD88E3-4565-F640-B785-BBF96F798C6A}" presName="parTrans" presStyleLbl="sibTrans2D1" presStyleIdx="3" presStyleCnt="4"/>
      <dgm:spPr/>
    </dgm:pt>
    <dgm:pt modelId="{22A73E24-81AD-4E45-B827-4446AFD6F146}" type="pres">
      <dgm:prSet presAssocID="{25FD88E3-4565-F640-B785-BBF96F798C6A}" presName="connectorText" presStyleLbl="sibTrans2D1" presStyleIdx="3" presStyleCnt="4"/>
      <dgm:spPr/>
    </dgm:pt>
    <dgm:pt modelId="{D7A76762-17A9-CC45-A24A-B3265BD3521C}" type="pres">
      <dgm:prSet presAssocID="{166F39A4-20BB-1E4E-98B8-E9A7B4710D70}" presName="node" presStyleLbl="node1" presStyleIdx="3" presStyleCnt="4" custScaleX="225036" custRadScaleRad="145724" custRadScaleInc="724">
        <dgm:presLayoutVars>
          <dgm:bulletEnabled val="1"/>
        </dgm:presLayoutVars>
      </dgm:prSet>
      <dgm:spPr/>
    </dgm:pt>
  </dgm:ptLst>
  <dgm:cxnLst>
    <dgm:cxn modelId="{88CEB91B-AD8F-3846-9FA7-F4A7CCA98FFF}" type="presOf" srcId="{166F39A4-20BB-1E4E-98B8-E9A7B4710D70}" destId="{D7A76762-17A9-CC45-A24A-B3265BD3521C}" srcOrd="0" destOrd="0" presId="urn:microsoft.com/office/officeart/2005/8/layout/radial5"/>
    <dgm:cxn modelId="{83F31C24-2933-8743-AA43-B1B5466BF76F}" type="presOf" srcId="{5D27B2F4-A1E1-9349-9D7B-B2FE3CEEBBFF}" destId="{31C76083-3309-D240-8B20-6977B1CB342A}" srcOrd="1" destOrd="0" presId="urn:microsoft.com/office/officeart/2005/8/layout/radial5"/>
    <dgm:cxn modelId="{6317882D-A791-8A40-A59D-6A650E56A880}" type="presOf" srcId="{5D6EF950-6390-4A46-B4C4-17469BAACB6B}" destId="{DE4EDFD8-438C-C54F-83CD-2995A6F8BD03}" srcOrd="0" destOrd="0" presId="urn:microsoft.com/office/officeart/2005/8/layout/radial5"/>
    <dgm:cxn modelId="{888DEE44-49EC-0C4A-9524-ABAF74F90E3A}" type="presOf" srcId="{E2A46284-F974-EA4A-B524-05D0614648DE}" destId="{210335A9-35F3-8E40-90C8-8D6B30F6F0DB}" srcOrd="0" destOrd="0" presId="urn:microsoft.com/office/officeart/2005/8/layout/radial5"/>
    <dgm:cxn modelId="{AB63384F-5090-D24E-9AFB-0BE80CFDF75C}" type="presOf" srcId="{5CB1BB7D-77F4-F149-A95A-756BE593DD0E}" destId="{06573E8F-1CAF-EB4B-8F1D-6035FC5E0749}" srcOrd="1" destOrd="0" presId="urn:microsoft.com/office/officeart/2005/8/layout/radial5"/>
    <dgm:cxn modelId="{66930F5E-6E10-D849-8A5D-CE10573315B8}" srcId="{5D6EF950-6390-4A46-B4C4-17469BAACB6B}" destId="{D3CB0A30-A92D-B646-B9DC-422364DA5855}" srcOrd="1" destOrd="0" parTransId="{5D27B2F4-A1E1-9349-9D7B-B2FE3CEEBBFF}" sibTransId="{E304F107-A23F-EE44-A4CF-A567A769525F}"/>
    <dgm:cxn modelId="{5006E75F-F9E2-444E-848F-4894B4018290}" srcId="{5D6EF950-6390-4A46-B4C4-17469BAACB6B}" destId="{BBE19C6D-B9C3-734C-8C26-702739FE1BBC}" srcOrd="2" destOrd="0" parTransId="{5CB1BB7D-77F4-F149-A95A-756BE593DD0E}" sibTransId="{DFF44845-E389-C94F-9AD0-27822A50F9E2}"/>
    <dgm:cxn modelId="{C1C34985-BABA-C742-9201-844E6F5CCC10}" type="presOf" srcId="{A46472F6-87F5-F24D-BFAF-8992B5C386C9}" destId="{735EF905-B263-9D49-8CF6-2A5ACE88FA54}" srcOrd="0" destOrd="0" presId="urn:microsoft.com/office/officeart/2005/8/layout/radial5"/>
    <dgm:cxn modelId="{7AE4C697-2603-BA4C-AAF4-3B76EB30AE8E}" srcId="{5D6EF950-6390-4A46-B4C4-17469BAACB6B}" destId="{A46472F6-87F5-F24D-BFAF-8992B5C386C9}" srcOrd="0" destOrd="0" parTransId="{E2A46284-F974-EA4A-B524-05D0614648DE}" sibTransId="{BA1BA44E-A9B3-E647-8010-10E9CED445AA}"/>
    <dgm:cxn modelId="{FE2F4BA8-576D-984A-B5C7-5C8F0DD8E2E0}" srcId="{A7F4454E-AE6D-BA47-9F9F-2C17071E7B4F}" destId="{5D6EF950-6390-4A46-B4C4-17469BAACB6B}" srcOrd="0" destOrd="0" parTransId="{85C7E439-11A2-1A45-80DA-0C59E5CAC7CD}" sibTransId="{37E318C1-6698-924B-9126-B531CA4544DD}"/>
    <dgm:cxn modelId="{A7EC64AB-5830-B744-AB23-FB4829F2A161}" type="presOf" srcId="{A7F4454E-AE6D-BA47-9F9F-2C17071E7B4F}" destId="{89C0CC8C-20FC-7F45-AA3F-94F5992BDB27}" srcOrd="0" destOrd="0" presId="urn:microsoft.com/office/officeart/2005/8/layout/radial5"/>
    <dgm:cxn modelId="{5BB87CB1-5FE4-534C-8A3D-CB6A7E2AD80C}" type="presOf" srcId="{5D27B2F4-A1E1-9349-9D7B-B2FE3CEEBBFF}" destId="{868BF297-7DD4-8841-A162-0AB78977CE41}" srcOrd="0" destOrd="0" presId="urn:microsoft.com/office/officeart/2005/8/layout/radial5"/>
    <dgm:cxn modelId="{0ED278B5-CE1A-F54F-900C-16185541D156}" type="presOf" srcId="{25FD88E3-4565-F640-B785-BBF96F798C6A}" destId="{22A73E24-81AD-4E45-B827-4446AFD6F146}" srcOrd="1" destOrd="0" presId="urn:microsoft.com/office/officeart/2005/8/layout/radial5"/>
    <dgm:cxn modelId="{FB9865BF-304D-7F44-9F1C-283FA0EC3E68}" type="presOf" srcId="{E2A46284-F974-EA4A-B524-05D0614648DE}" destId="{390F3CC1-C43D-5245-B04C-DAF76FF35426}" srcOrd="1" destOrd="0" presId="urn:microsoft.com/office/officeart/2005/8/layout/radial5"/>
    <dgm:cxn modelId="{2F7011C0-3670-7742-AC8B-33B8B3C2AA08}" type="presOf" srcId="{BBE19C6D-B9C3-734C-8C26-702739FE1BBC}" destId="{EBDD3E9E-1BE6-F845-9AA1-0F2891FA4DBD}" srcOrd="0" destOrd="0" presId="urn:microsoft.com/office/officeart/2005/8/layout/radial5"/>
    <dgm:cxn modelId="{940B5CC6-C1AA-DF40-9209-0ADA2EFCB3B3}" srcId="{5D6EF950-6390-4A46-B4C4-17469BAACB6B}" destId="{166F39A4-20BB-1E4E-98B8-E9A7B4710D70}" srcOrd="3" destOrd="0" parTransId="{25FD88E3-4565-F640-B785-BBF96F798C6A}" sibTransId="{B0EA0736-F375-2743-94AA-880626213D7B}"/>
    <dgm:cxn modelId="{0A63AAE1-5D25-D840-8555-CAD60072BD46}" type="presOf" srcId="{5CB1BB7D-77F4-F149-A95A-756BE593DD0E}" destId="{F716DDDB-DDA3-BB4A-B0D4-C5E851B7CDA6}" srcOrd="0" destOrd="0" presId="urn:microsoft.com/office/officeart/2005/8/layout/radial5"/>
    <dgm:cxn modelId="{3775E8E2-493C-1A4D-8AC9-3481A60C0F18}" type="presOf" srcId="{D3CB0A30-A92D-B646-B9DC-422364DA5855}" destId="{0CBBB1C1-CEE2-D941-8610-106E573E9609}" srcOrd="0" destOrd="0" presId="urn:microsoft.com/office/officeart/2005/8/layout/radial5"/>
    <dgm:cxn modelId="{C03987E4-7178-5345-9AD6-E9B3EC30394B}" type="presOf" srcId="{25FD88E3-4565-F640-B785-BBF96F798C6A}" destId="{385EE6C3-A4FB-4C4B-BE95-11ACB1CCBE4A}" srcOrd="0" destOrd="0" presId="urn:microsoft.com/office/officeart/2005/8/layout/radial5"/>
    <dgm:cxn modelId="{174ACDCF-B0CB-0C40-99E0-40E0660076A8}" type="presParOf" srcId="{89C0CC8C-20FC-7F45-AA3F-94F5992BDB27}" destId="{DE4EDFD8-438C-C54F-83CD-2995A6F8BD03}" srcOrd="0" destOrd="0" presId="urn:microsoft.com/office/officeart/2005/8/layout/radial5"/>
    <dgm:cxn modelId="{5CD59C24-22A7-3044-A175-7B0BE03B1FFE}" type="presParOf" srcId="{89C0CC8C-20FC-7F45-AA3F-94F5992BDB27}" destId="{210335A9-35F3-8E40-90C8-8D6B30F6F0DB}" srcOrd="1" destOrd="0" presId="urn:microsoft.com/office/officeart/2005/8/layout/radial5"/>
    <dgm:cxn modelId="{9A7606FB-BF07-1B40-868E-453E8E6F7C45}" type="presParOf" srcId="{210335A9-35F3-8E40-90C8-8D6B30F6F0DB}" destId="{390F3CC1-C43D-5245-B04C-DAF76FF35426}" srcOrd="0" destOrd="0" presId="urn:microsoft.com/office/officeart/2005/8/layout/radial5"/>
    <dgm:cxn modelId="{A76C5286-7945-E24C-85DC-F6F5A1692911}" type="presParOf" srcId="{89C0CC8C-20FC-7F45-AA3F-94F5992BDB27}" destId="{735EF905-B263-9D49-8CF6-2A5ACE88FA54}" srcOrd="2" destOrd="0" presId="urn:microsoft.com/office/officeart/2005/8/layout/radial5"/>
    <dgm:cxn modelId="{46AE2AC4-55E7-B240-9389-A81405207C43}" type="presParOf" srcId="{89C0CC8C-20FC-7F45-AA3F-94F5992BDB27}" destId="{868BF297-7DD4-8841-A162-0AB78977CE41}" srcOrd="3" destOrd="0" presId="urn:microsoft.com/office/officeart/2005/8/layout/radial5"/>
    <dgm:cxn modelId="{9EE0E2D7-CB86-894D-B568-E36980E98D27}" type="presParOf" srcId="{868BF297-7DD4-8841-A162-0AB78977CE41}" destId="{31C76083-3309-D240-8B20-6977B1CB342A}" srcOrd="0" destOrd="0" presId="urn:microsoft.com/office/officeart/2005/8/layout/radial5"/>
    <dgm:cxn modelId="{6A2C2D30-5A4D-1D47-B9C4-0F1A13B765B0}" type="presParOf" srcId="{89C0CC8C-20FC-7F45-AA3F-94F5992BDB27}" destId="{0CBBB1C1-CEE2-D941-8610-106E573E9609}" srcOrd="4" destOrd="0" presId="urn:microsoft.com/office/officeart/2005/8/layout/radial5"/>
    <dgm:cxn modelId="{433FF67F-AD57-D240-A062-0F0C6B1A32A6}" type="presParOf" srcId="{89C0CC8C-20FC-7F45-AA3F-94F5992BDB27}" destId="{F716DDDB-DDA3-BB4A-B0D4-C5E851B7CDA6}" srcOrd="5" destOrd="0" presId="urn:microsoft.com/office/officeart/2005/8/layout/radial5"/>
    <dgm:cxn modelId="{339AF091-E129-494F-B7B7-9924FBB195EA}" type="presParOf" srcId="{F716DDDB-DDA3-BB4A-B0D4-C5E851B7CDA6}" destId="{06573E8F-1CAF-EB4B-8F1D-6035FC5E0749}" srcOrd="0" destOrd="0" presId="urn:microsoft.com/office/officeart/2005/8/layout/radial5"/>
    <dgm:cxn modelId="{F9C150CD-5056-3B43-8612-89ADEC659DF6}" type="presParOf" srcId="{89C0CC8C-20FC-7F45-AA3F-94F5992BDB27}" destId="{EBDD3E9E-1BE6-F845-9AA1-0F2891FA4DBD}" srcOrd="6" destOrd="0" presId="urn:microsoft.com/office/officeart/2005/8/layout/radial5"/>
    <dgm:cxn modelId="{FFEE5921-8D44-B44C-9771-13EC96E2EF22}" type="presParOf" srcId="{89C0CC8C-20FC-7F45-AA3F-94F5992BDB27}" destId="{385EE6C3-A4FB-4C4B-BE95-11ACB1CCBE4A}" srcOrd="7" destOrd="0" presId="urn:microsoft.com/office/officeart/2005/8/layout/radial5"/>
    <dgm:cxn modelId="{19A1BADA-15CB-704B-9916-FF8667671DF6}" type="presParOf" srcId="{385EE6C3-A4FB-4C4B-BE95-11ACB1CCBE4A}" destId="{22A73E24-81AD-4E45-B827-4446AFD6F146}" srcOrd="0" destOrd="0" presId="urn:microsoft.com/office/officeart/2005/8/layout/radial5"/>
    <dgm:cxn modelId="{D379409A-89FD-BA4F-A270-9F123C2B66A5}" type="presParOf" srcId="{89C0CC8C-20FC-7F45-AA3F-94F5992BDB27}" destId="{D7A76762-17A9-CC45-A24A-B3265BD352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5A4C85-9F65-468A-8C77-AD596ADC7D9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71B27F-BAE9-43FB-B8F1-A0E3A96081CE}">
      <dgm:prSet/>
      <dgm:spPr/>
      <dgm:t>
        <a:bodyPr/>
        <a:lstStyle/>
        <a:p>
          <a:r>
            <a:rPr lang="pt-BR" b="1" dirty="0"/>
            <a:t>PADRÃO: estimativa de 26,5%; ( 17,7% IBS + 8,8% CBS)</a:t>
          </a:r>
          <a:endParaRPr lang="pt-BR" dirty="0"/>
        </a:p>
      </dgm:t>
    </dgm:pt>
    <dgm:pt modelId="{3D7AF926-E85F-4E37-8604-A84DAAFE36A1}" type="parTrans" cxnId="{C48082E9-1F1B-448A-86C9-C1F57815CD87}">
      <dgm:prSet/>
      <dgm:spPr/>
      <dgm:t>
        <a:bodyPr/>
        <a:lstStyle/>
        <a:p>
          <a:endParaRPr lang="en-US"/>
        </a:p>
      </dgm:t>
    </dgm:pt>
    <dgm:pt modelId="{B47F0A7D-5C85-4CE6-8024-A0B12B0595F4}" type="sibTrans" cxnId="{C48082E9-1F1B-448A-86C9-C1F57815CD87}">
      <dgm:prSet/>
      <dgm:spPr/>
      <dgm:t>
        <a:bodyPr/>
        <a:lstStyle/>
        <a:p>
          <a:endParaRPr lang="en-US"/>
        </a:p>
      </dgm:t>
    </dgm:pt>
    <dgm:pt modelId="{58CB8E0E-3FB4-4C52-83E9-936FB0B43B0F}">
      <dgm:prSet/>
      <dgm:spPr/>
      <dgm:t>
        <a:bodyPr/>
        <a:lstStyle/>
        <a:p>
          <a:r>
            <a:rPr lang="pt-BR" b="1" dirty="0"/>
            <a:t>REDUZIDA: desconto de 60% (para </a:t>
          </a:r>
          <a:r>
            <a:rPr lang="pt-BR" b="1" u="sng" dirty="0"/>
            <a:t>13 setores</a:t>
          </a:r>
          <a:r>
            <a:rPr lang="pt-BR" b="1" dirty="0"/>
            <a:t>: educação, saúde, transporte público, medicamentos, produtos agropecuários, eventos, entre outros);</a:t>
          </a:r>
          <a:endParaRPr lang="pt-BR" dirty="0"/>
        </a:p>
      </dgm:t>
    </dgm:pt>
    <dgm:pt modelId="{1D01A6D3-7CC2-4FB3-8B96-BB511DD48942}" type="parTrans" cxnId="{7C85CD7E-2622-4ECD-9679-5A7A0DFAB37C}">
      <dgm:prSet/>
      <dgm:spPr/>
      <dgm:t>
        <a:bodyPr/>
        <a:lstStyle/>
        <a:p>
          <a:endParaRPr lang="en-US"/>
        </a:p>
      </dgm:t>
    </dgm:pt>
    <dgm:pt modelId="{82BF491C-90C5-4C84-836D-8A1D799300F0}" type="sibTrans" cxnId="{7C85CD7E-2622-4ECD-9679-5A7A0DFAB37C}">
      <dgm:prSet/>
      <dgm:spPr/>
      <dgm:t>
        <a:bodyPr/>
        <a:lstStyle/>
        <a:p>
          <a:endParaRPr lang="en-US"/>
        </a:p>
      </dgm:t>
    </dgm:pt>
    <dgm:pt modelId="{8B35254E-CC2F-4B2A-8154-75B53EF4BBFE}">
      <dgm:prSet/>
      <dgm:spPr/>
      <dgm:t>
        <a:bodyPr/>
        <a:lstStyle/>
        <a:p>
          <a:r>
            <a:rPr lang="pt-BR" b="1" dirty="0"/>
            <a:t>INTERMEDIÁRIA: desconto de 30% (para profissionais liberais, desde que fiscalizados pelos </a:t>
          </a:r>
          <a:r>
            <a:rPr lang="pt-BR" b="1" i="1" dirty="0"/>
            <a:t>Conselhos Profissionais</a:t>
          </a:r>
          <a:r>
            <a:rPr lang="pt-BR" b="1" dirty="0"/>
            <a:t>: advogados, contadores etc.);</a:t>
          </a:r>
          <a:endParaRPr lang="pt-BR" dirty="0"/>
        </a:p>
      </dgm:t>
    </dgm:pt>
    <dgm:pt modelId="{F7C20BFC-F171-44C1-A4D3-48B779E62182}" type="parTrans" cxnId="{708A52EE-0FBF-48F8-93AA-74CAC2E774BF}">
      <dgm:prSet/>
      <dgm:spPr/>
      <dgm:t>
        <a:bodyPr/>
        <a:lstStyle/>
        <a:p>
          <a:endParaRPr lang="en-US"/>
        </a:p>
      </dgm:t>
    </dgm:pt>
    <dgm:pt modelId="{AEF217EB-3FAA-43B8-AE38-9A934DF20670}" type="sibTrans" cxnId="{708A52EE-0FBF-48F8-93AA-74CAC2E774BF}">
      <dgm:prSet/>
      <dgm:spPr/>
      <dgm:t>
        <a:bodyPr/>
        <a:lstStyle/>
        <a:p>
          <a:endParaRPr lang="en-US"/>
        </a:p>
      </dgm:t>
    </dgm:pt>
    <dgm:pt modelId="{83D9631B-7D6A-4B0A-9772-9F618E567296}">
      <dgm:prSet/>
      <dgm:spPr/>
      <dgm:t>
        <a:bodyPr/>
        <a:lstStyle/>
        <a:p>
          <a:r>
            <a:rPr lang="pt-BR" b="1" dirty="0"/>
            <a:t>ZERADA (ou ISENÇÃO): pequeno grupo e produtos especiais destinados à alimentação humana (por exemplo, para a </a:t>
          </a:r>
          <a:r>
            <a:rPr lang="pt-BR" b="1" i="1" dirty="0"/>
            <a:t>CESTA BÁSICA NACIONAL</a:t>
          </a:r>
          <a:r>
            <a:rPr lang="pt-BR" b="1" dirty="0"/>
            <a:t>, a serem fixados por LC)</a:t>
          </a:r>
          <a:endParaRPr lang="pt-BR" dirty="0"/>
        </a:p>
      </dgm:t>
    </dgm:pt>
    <dgm:pt modelId="{5081166C-59BB-4151-B0DD-FBFEA35A811A}" type="parTrans" cxnId="{670579F9-FFA6-42F4-B6D7-EF94A91FDF92}">
      <dgm:prSet/>
      <dgm:spPr/>
      <dgm:t>
        <a:bodyPr/>
        <a:lstStyle/>
        <a:p>
          <a:endParaRPr lang="en-US"/>
        </a:p>
      </dgm:t>
    </dgm:pt>
    <dgm:pt modelId="{33F9C789-D5FD-41E7-A37B-26EB50B13262}" type="sibTrans" cxnId="{670579F9-FFA6-42F4-B6D7-EF94A91FDF92}">
      <dgm:prSet/>
      <dgm:spPr/>
      <dgm:t>
        <a:bodyPr/>
        <a:lstStyle/>
        <a:p>
          <a:endParaRPr lang="en-US"/>
        </a:p>
      </dgm:t>
    </dgm:pt>
    <dgm:pt modelId="{6B989826-2CC8-4211-97C5-69167498E5F8}" type="pres">
      <dgm:prSet presAssocID="{E65A4C85-9F65-468A-8C77-AD596ADC7D96}" presName="root" presStyleCnt="0">
        <dgm:presLayoutVars>
          <dgm:dir/>
          <dgm:resizeHandles val="exact"/>
        </dgm:presLayoutVars>
      </dgm:prSet>
      <dgm:spPr/>
    </dgm:pt>
    <dgm:pt modelId="{E9461E8A-DBE9-4C46-AF70-DF0ABD377856}" type="pres">
      <dgm:prSet presAssocID="{E65A4C85-9F65-468A-8C77-AD596ADC7D96}" presName="container" presStyleCnt="0">
        <dgm:presLayoutVars>
          <dgm:dir/>
          <dgm:resizeHandles val="exact"/>
        </dgm:presLayoutVars>
      </dgm:prSet>
      <dgm:spPr/>
    </dgm:pt>
    <dgm:pt modelId="{1997BBC5-E50C-43E8-B98D-0457CBD510E4}" type="pres">
      <dgm:prSet presAssocID="{4171B27F-BAE9-43FB-B8F1-A0E3A96081CE}" presName="compNode" presStyleCnt="0"/>
      <dgm:spPr/>
    </dgm:pt>
    <dgm:pt modelId="{153AB3B5-356F-433A-BDDA-930B1D9D70C1}" type="pres">
      <dgm:prSet presAssocID="{4171B27F-BAE9-43FB-B8F1-A0E3A96081CE}" presName="iconBgRect" presStyleLbl="bgShp" presStyleIdx="0" presStyleCnt="4"/>
      <dgm:spPr/>
    </dgm:pt>
    <dgm:pt modelId="{67DA2C18-02A7-482B-B761-EBAA59AB39D4}" type="pres">
      <dgm:prSet presAssocID="{4171B27F-BAE9-43FB-B8F1-A0E3A96081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07738162-14EB-43C3-84D5-C266ADB0D5BC}" type="pres">
      <dgm:prSet presAssocID="{4171B27F-BAE9-43FB-B8F1-A0E3A96081CE}" presName="spaceRect" presStyleCnt="0"/>
      <dgm:spPr/>
    </dgm:pt>
    <dgm:pt modelId="{1136B938-B95A-415A-8F01-71FE6AC44FD4}" type="pres">
      <dgm:prSet presAssocID="{4171B27F-BAE9-43FB-B8F1-A0E3A96081CE}" presName="textRect" presStyleLbl="revTx" presStyleIdx="0" presStyleCnt="4">
        <dgm:presLayoutVars>
          <dgm:chMax val="1"/>
          <dgm:chPref val="1"/>
        </dgm:presLayoutVars>
      </dgm:prSet>
      <dgm:spPr/>
    </dgm:pt>
    <dgm:pt modelId="{F865F232-82BF-4889-AC46-A1C1CAA9F260}" type="pres">
      <dgm:prSet presAssocID="{B47F0A7D-5C85-4CE6-8024-A0B12B0595F4}" presName="sibTrans" presStyleLbl="sibTrans2D1" presStyleIdx="0" presStyleCnt="0"/>
      <dgm:spPr/>
    </dgm:pt>
    <dgm:pt modelId="{C2DD719C-EFF5-4A1C-A51D-0A56635EB216}" type="pres">
      <dgm:prSet presAssocID="{58CB8E0E-3FB4-4C52-83E9-936FB0B43B0F}" presName="compNode" presStyleCnt="0"/>
      <dgm:spPr/>
    </dgm:pt>
    <dgm:pt modelId="{74BDB3EC-AC94-42DB-9F83-9F991F1C42C2}" type="pres">
      <dgm:prSet presAssocID="{58CB8E0E-3FB4-4C52-83E9-936FB0B43B0F}" presName="iconBgRect" presStyleLbl="bgShp" presStyleIdx="1" presStyleCnt="4"/>
      <dgm:spPr/>
    </dgm:pt>
    <dgm:pt modelId="{ECD6CC06-CC6C-4C2D-83E6-1757CA3A6D36}" type="pres">
      <dgm:prSet presAssocID="{58CB8E0E-3FB4-4C52-83E9-936FB0B43B0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Ônibus"/>
        </a:ext>
      </dgm:extLst>
    </dgm:pt>
    <dgm:pt modelId="{911E1060-07CF-4E4F-9394-88A97BFCBA20}" type="pres">
      <dgm:prSet presAssocID="{58CB8E0E-3FB4-4C52-83E9-936FB0B43B0F}" presName="spaceRect" presStyleCnt="0"/>
      <dgm:spPr/>
    </dgm:pt>
    <dgm:pt modelId="{59CD5FC3-211D-406C-9464-3766085918A0}" type="pres">
      <dgm:prSet presAssocID="{58CB8E0E-3FB4-4C52-83E9-936FB0B43B0F}" presName="textRect" presStyleLbl="revTx" presStyleIdx="1" presStyleCnt="4">
        <dgm:presLayoutVars>
          <dgm:chMax val="1"/>
          <dgm:chPref val="1"/>
        </dgm:presLayoutVars>
      </dgm:prSet>
      <dgm:spPr/>
    </dgm:pt>
    <dgm:pt modelId="{F69110ED-D80D-476B-A803-674F7FC2F048}" type="pres">
      <dgm:prSet presAssocID="{82BF491C-90C5-4C84-836D-8A1D799300F0}" presName="sibTrans" presStyleLbl="sibTrans2D1" presStyleIdx="0" presStyleCnt="0"/>
      <dgm:spPr/>
    </dgm:pt>
    <dgm:pt modelId="{90344ED3-7E74-4BBF-A005-53AC27E2B1CC}" type="pres">
      <dgm:prSet presAssocID="{8B35254E-CC2F-4B2A-8154-75B53EF4BBFE}" presName="compNode" presStyleCnt="0"/>
      <dgm:spPr/>
    </dgm:pt>
    <dgm:pt modelId="{BA7C19BE-480C-4278-87F1-9A8E50568901}" type="pres">
      <dgm:prSet presAssocID="{8B35254E-CC2F-4B2A-8154-75B53EF4BBFE}" presName="iconBgRect" presStyleLbl="bgShp" presStyleIdx="2" presStyleCnt="4"/>
      <dgm:spPr/>
    </dgm:pt>
    <dgm:pt modelId="{046FEE30-409E-45E3-A696-8FE069D1A1C0}" type="pres">
      <dgm:prSet presAssocID="{8B35254E-CC2F-4B2A-8154-75B53EF4BB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strante"/>
        </a:ext>
      </dgm:extLst>
    </dgm:pt>
    <dgm:pt modelId="{53496C07-F27D-45CE-804D-546555567932}" type="pres">
      <dgm:prSet presAssocID="{8B35254E-CC2F-4B2A-8154-75B53EF4BBFE}" presName="spaceRect" presStyleCnt="0"/>
      <dgm:spPr/>
    </dgm:pt>
    <dgm:pt modelId="{7EA9D4D9-F37A-4FDF-B394-FF1602F1E943}" type="pres">
      <dgm:prSet presAssocID="{8B35254E-CC2F-4B2A-8154-75B53EF4BBFE}" presName="textRect" presStyleLbl="revTx" presStyleIdx="2" presStyleCnt="4">
        <dgm:presLayoutVars>
          <dgm:chMax val="1"/>
          <dgm:chPref val="1"/>
        </dgm:presLayoutVars>
      </dgm:prSet>
      <dgm:spPr/>
    </dgm:pt>
    <dgm:pt modelId="{22C0CB09-ABF9-4740-842B-2F9E6A05F152}" type="pres">
      <dgm:prSet presAssocID="{AEF217EB-3FAA-43B8-AE38-9A934DF20670}" presName="sibTrans" presStyleLbl="sibTrans2D1" presStyleIdx="0" presStyleCnt="0"/>
      <dgm:spPr/>
    </dgm:pt>
    <dgm:pt modelId="{53B9B9BE-0ED9-4013-804C-51646276AFAA}" type="pres">
      <dgm:prSet presAssocID="{83D9631B-7D6A-4B0A-9772-9F618E567296}" presName="compNode" presStyleCnt="0"/>
      <dgm:spPr/>
    </dgm:pt>
    <dgm:pt modelId="{4267615F-86AF-4E39-AFA1-F6632CE5AC5B}" type="pres">
      <dgm:prSet presAssocID="{83D9631B-7D6A-4B0A-9772-9F618E567296}" presName="iconBgRect" presStyleLbl="bgShp" presStyleIdx="3" presStyleCnt="4"/>
      <dgm:spPr/>
    </dgm:pt>
    <dgm:pt modelId="{208C7041-CB00-4244-9301-92D38FC458A6}" type="pres">
      <dgm:prSet presAssocID="{83D9631B-7D6A-4B0A-9772-9F618E5672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2188260C-463B-45FC-AFF9-73AF8DEBF96F}" type="pres">
      <dgm:prSet presAssocID="{83D9631B-7D6A-4B0A-9772-9F618E567296}" presName="spaceRect" presStyleCnt="0"/>
      <dgm:spPr/>
    </dgm:pt>
    <dgm:pt modelId="{106BCA8A-D98E-48C5-85A2-466AE96C7702}" type="pres">
      <dgm:prSet presAssocID="{83D9631B-7D6A-4B0A-9772-9F618E56729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05DE0B-9C42-4653-B3CC-18A900CC1E1F}" type="presOf" srcId="{83D9631B-7D6A-4B0A-9772-9F618E567296}" destId="{106BCA8A-D98E-48C5-85A2-466AE96C7702}" srcOrd="0" destOrd="0" presId="urn:microsoft.com/office/officeart/2018/2/layout/IconCircleList"/>
    <dgm:cxn modelId="{C817163F-5BA4-4649-BF0D-7F5148A99C5A}" type="presOf" srcId="{58CB8E0E-3FB4-4C52-83E9-936FB0B43B0F}" destId="{59CD5FC3-211D-406C-9464-3766085918A0}" srcOrd="0" destOrd="0" presId="urn:microsoft.com/office/officeart/2018/2/layout/IconCircleList"/>
    <dgm:cxn modelId="{50E4D740-AEBC-4D49-A873-6539C72DD029}" type="presOf" srcId="{E65A4C85-9F65-468A-8C77-AD596ADC7D96}" destId="{6B989826-2CC8-4211-97C5-69167498E5F8}" srcOrd="0" destOrd="0" presId="urn:microsoft.com/office/officeart/2018/2/layout/IconCircleList"/>
    <dgm:cxn modelId="{7C85CD7E-2622-4ECD-9679-5A7A0DFAB37C}" srcId="{E65A4C85-9F65-468A-8C77-AD596ADC7D96}" destId="{58CB8E0E-3FB4-4C52-83E9-936FB0B43B0F}" srcOrd="1" destOrd="0" parTransId="{1D01A6D3-7CC2-4FB3-8B96-BB511DD48942}" sibTransId="{82BF491C-90C5-4C84-836D-8A1D799300F0}"/>
    <dgm:cxn modelId="{11CF6390-151E-4A05-94C4-6CEBCD03766C}" type="presOf" srcId="{B47F0A7D-5C85-4CE6-8024-A0B12B0595F4}" destId="{F865F232-82BF-4889-AC46-A1C1CAA9F260}" srcOrd="0" destOrd="0" presId="urn:microsoft.com/office/officeart/2018/2/layout/IconCircleList"/>
    <dgm:cxn modelId="{E73EE394-8B39-40A6-B10F-C67811AF0634}" type="presOf" srcId="{4171B27F-BAE9-43FB-B8F1-A0E3A96081CE}" destId="{1136B938-B95A-415A-8F01-71FE6AC44FD4}" srcOrd="0" destOrd="0" presId="urn:microsoft.com/office/officeart/2018/2/layout/IconCircleList"/>
    <dgm:cxn modelId="{68CFEBA3-E6C7-48D2-A82A-1BB5C134F0BF}" type="presOf" srcId="{8B35254E-CC2F-4B2A-8154-75B53EF4BBFE}" destId="{7EA9D4D9-F37A-4FDF-B394-FF1602F1E943}" srcOrd="0" destOrd="0" presId="urn:microsoft.com/office/officeart/2018/2/layout/IconCircleList"/>
    <dgm:cxn modelId="{348670B1-3E44-404A-8E11-D99F1A045612}" type="presOf" srcId="{AEF217EB-3FAA-43B8-AE38-9A934DF20670}" destId="{22C0CB09-ABF9-4740-842B-2F9E6A05F152}" srcOrd="0" destOrd="0" presId="urn:microsoft.com/office/officeart/2018/2/layout/IconCircleList"/>
    <dgm:cxn modelId="{C48082E9-1F1B-448A-86C9-C1F57815CD87}" srcId="{E65A4C85-9F65-468A-8C77-AD596ADC7D96}" destId="{4171B27F-BAE9-43FB-B8F1-A0E3A96081CE}" srcOrd="0" destOrd="0" parTransId="{3D7AF926-E85F-4E37-8604-A84DAAFE36A1}" sibTransId="{B47F0A7D-5C85-4CE6-8024-A0B12B0595F4}"/>
    <dgm:cxn modelId="{708A52EE-0FBF-48F8-93AA-74CAC2E774BF}" srcId="{E65A4C85-9F65-468A-8C77-AD596ADC7D96}" destId="{8B35254E-CC2F-4B2A-8154-75B53EF4BBFE}" srcOrd="2" destOrd="0" parTransId="{F7C20BFC-F171-44C1-A4D3-48B779E62182}" sibTransId="{AEF217EB-3FAA-43B8-AE38-9A934DF20670}"/>
    <dgm:cxn modelId="{56C9DFF5-7494-4445-9798-088336059510}" type="presOf" srcId="{82BF491C-90C5-4C84-836D-8A1D799300F0}" destId="{F69110ED-D80D-476B-A803-674F7FC2F048}" srcOrd="0" destOrd="0" presId="urn:microsoft.com/office/officeart/2018/2/layout/IconCircleList"/>
    <dgm:cxn modelId="{670579F9-FFA6-42F4-B6D7-EF94A91FDF92}" srcId="{E65A4C85-9F65-468A-8C77-AD596ADC7D96}" destId="{83D9631B-7D6A-4B0A-9772-9F618E567296}" srcOrd="3" destOrd="0" parTransId="{5081166C-59BB-4151-B0DD-FBFEA35A811A}" sibTransId="{33F9C789-D5FD-41E7-A37B-26EB50B13262}"/>
    <dgm:cxn modelId="{63DC4A31-A3C2-42FE-8669-994BB574AC7C}" type="presParOf" srcId="{6B989826-2CC8-4211-97C5-69167498E5F8}" destId="{E9461E8A-DBE9-4C46-AF70-DF0ABD377856}" srcOrd="0" destOrd="0" presId="urn:microsoft.com/office/officeart/2018/2/layout/IconCircleList"/>
    <dgm:cxn modelId="{4532D468-4161-4EAC-9ECC-EEDB2E3AF570}" type="presParOf" srcId="{E9461E8A-DBE9-4C46-AF70-DF0ABD377856}" destId="{1997BBC5-E50C-43E8-B98D-0457CBD510E4}" srcOrd="0" destOrd="0" presId="urn:microsoft.com/office/officeart/2018/2/layout/IconCircleList"/>
    <dgm:cxn modelId="{02E54609-4E33-4C20-AEEC-795C3FB3D534}" type="presParOf" srcId="{1997BBC5-E50C-43E8-B98D-0457CBD510E4}" destId="{153AB3B5-356F-433A-BDDA-930B1D9D70C1}" srcOrd="0" destOrd="0" presId="urn:microsoft.com/office/officeart/2018/2/layout/IconCircleList"/>
    <dgm:cxn modelId="{D7FC04E6-66EF-4E80-8A73-AB821D2DFDA5}" type="presParOf" srcId="{1997BBC5-E50C-43E8-B98D-0457CBD510E4}" destId="{67DA2C18-02A7-482B-B761-EBAA59AB39D4}" srcOrd="1" destOrd="0" presId="urn:microsoft.com/office/officeart/2018/2/layout/IconCircleList"/>
    <dgm:cxn modelId="{4DCFD938-C1F9-4220-BCC1-B82AF997CC85}" type="presParOf" srcId="{1997BBC5-E50C-43E8-B98D-0457CBD510E4}" destId="{07738162-14EB-43C3-84D5-C266ADB0D5BC}" srcOrd="2" destOrd="0" presId="urn:microsoft.com/office/officeart/2018/2/layout/IconCircleList"/>
    <dgm:cxn modelId="{1AAAB3ED-A318-4BDE-A479-211EC8289ED4}" type="presParOf" srcId="{1997BBC5-E50C-43E8-B98D-0457CBD510E4}" destId="{1136B938-B95A-415A-8F01-71FE6AC44FD4}" srcOrd="3" destOrd="0" presId="urn:microsoft.com/office/officeart/2018/2/layout/IconCircleList"/>
    <dgm:cxn modelId="{03642E0F-2E56-4BE5-8418-70EC1EAFC58A}" type="presParOf" srcId="{E9461E8A-DBE9-4C46-AF70-DF0ABD377856}" destId="{F865F232-82BF-4889-AC46-A1C1CAA9F260}" srcOrd="1" destOrd="0" presId="urn:microsoft.com/office/officeart/2018/2/layout/IconCircleList"/>
    <dgm:cxn modelId="{63A6090A-4D4D-49F4-94DB-4D59CB4335F1}" type="presParOf" srcId="{E9461E8A-DBE9-4C46-AF70-DF0ABD377856}" destId="{C2DD719C-EFF5-4A1C-A51D-0A56635EB216}" srcOrd="2" destOrd="0" presId="urn:microsoft.com/office/officeart/2018/2/layout/IconCircleList"/>
    <dgm:cxn modelId="{D5FC3A4D-3367-4C1A-B527-C093B59E10EB}" type="presParOf" srcId="{C2DD719C-EFF5-4A1C-A51D-0A56635EB216}" destId="{74BDB3EC-AC94-42DB-9F83-9F991F1C42C2}" srcOrd="0" destOrd="0" presId="urn:microsoft.com/office/officeart/2018/2/layout/IconCircleList"/>
    <dgm:cxn modelId="{779C61D4-5BEA-4EEB-9773-910F0B2E37D8}" type="presParOf" srcId="{C2DD719C-EFF5-4A1C-A51D-0A56635EB216}" destId="{ECD6CC06-CC6C-4C2D-83E6-1757CA3A6D36}" srcOrd="1" destOrd="0" presId="urn:microsoft.com/office/officeart/2018/2/layout/IconCircleList"/>
    <dgm:cxn modelId="{69ECC632-B300-41A3-BAFC-E864282921F4}" type="presParOf" srcId="{C2DD719C-EFF5-4A1C-A51D-0A56635EB216}" destId="{911E1060-07CF-4E4F-9394-88A97BFCBA20}" srcOrd="2" destOrd="0" presId="urn:microsoft.com/office/officeart/2018/2/layout/IconCircleList"/>
    <dgm:cxn modelId="{8D0AA527-DC7C-4421-85D0-ACCACDB15623}" type="presParOf" srcId="{C2DD719C-EFF5-4A1C-A51D-0A56635EB216}" destId="{59CD5FC3-211D-406C-9464-3766085918A0}" srcOrd="3" destOrd="0" presId="urn:microsoft.com/office/officeart/2018/2/layout/IconCircleList"/>
    <dgm:cxn modelId="{FC3B844F-2EA0-4A1B-A137-5DD0ABBAE6C1}" type="presParOf" srcId="{E9461E8A-DBE9-4C46-AF70-DF0ABD377856}" destId="{F69110ED-D80D-476B-A803-674F7FC2F048}" srcOrd="3" destOrd="0" presId="urn:microsoft.com/office/officeart/2018/2/layout/IconCircleList"/>
    <dgm:cxn modelId="{EBE60487-0D61-4B31-B8AB-1921D367EDD6}" type="presParOf" srcId="{E9461E8A-DBE9-4C46-AF70-DF0ABD377856}" destId="{90344ED3-7E74-4BBF-A005-53AC27E2B1CC}" srcOrd="4" destOrd="0" presId="urn:microsoft.com/office/officeart/2018/2/layout/IconCircleList"/>
    <dgm:cxn modelId="{7A9BFE46-819B-49EA-A6D5-FF3D8380B2DB}" type="presParOf" srcId="{90344ED3-7E74-4BBF-A005-53AC27E2B1CC}" destId="{BA7C19BE-480C-4278-87F1-9A8E50568901}" srcOrd="0" destOrd="0" presId="urn:microsoft.com/office/officeart/2018/2/layout/IconCircleList"/>
    <dgm:cxn modelId="{69E3776B-1358-4BBA-97C4-92087E574F93}" type="presParOf" srcId="{90344ED3-7E74-4BBF-A005-53AC27E2B1CC}" destId="{046FEE30-409E-45E3-A696-8FE069D1A1C0}" srcOrd="1" destOrd="0" presId="urn:microsoft.com/office/officeart/2018/2/layout/IconCircleList"/>
    <dgm:cxn modelId="{F674DE68-4546-406B-871D-A665E774CEBF}" type="presParOf" srcId="{90344ED3-7E74-4BBF-A005-53AC27E2B1CC}" destId="{53496C07-F27D-45CE-804D-546555567932}" srcOrd="2" destOrd="0" presId="urn:microsoft.com/office/officeart/2018/2/layout/IconCircleList"/>
    <dgm:cxn modelId="{79E8CEEC-2C0F-41B1-ACAC-2DB54E127EF7}" type="presParOf" srcId="{90344ED3-7E74-4BBF-A005-53AC27E2B1CC}" destId="{7EA9D4D9-F37A-4FDF-B394-FF1602F1E943}" srcOrd="3" destOrd="0" presId="urn:microsoft.com/office/officeart/2018/2/layout/IconCircleList"/>
    <dgm:cxn modelId="{A0DBAD08-48C7-4F41-8F95-C938326497CD}" type="presParOf" srcId="{E9461E8A-DBE9-4C46-AF70-DF0ABD377856}" destId="{22C0CB09-ABF9-4740-842B-2F9E6A05F152}" srcOrd="5" destOrd="0" presId="urn:microsoft.com/office/officeart/2018/2/layout/IconCircleList"/>
    <dgm:cxn modelId="{EAE30C6C-E35E-4E70-ABA4-99E20327BCB5}" type="presParOf" srcId="{E9461E8A-DBE9-4C46-AF70-DF0ABD377856}" destId="{53B9B9BE-0ED9-4013-804C-51646276AFAA}" srcOrd="6" destOrd="0" presId="urn:microsoft.com/office/officeart/2018/2/layout/IconCircleList"/>
    <dgm:cxn modelId="{05738B92-C112-48E8-A791-26DEC8FAA0FA}" type="presParOf" srcId="{53B9B9BE-0ED9-4013-804C-51646276AFAA}" destId="{4267615F-86AF-4E39-AFA1-F6632CE5AC5B}" srcOrd="0" destOrd="0" presId="urn:microsoft.com/office/officeart/2018/2/layout/IconCircleList"/>
    <dgm:cxn modelId="{98369D64-CC46-4ADD-915B-8BD196EB02D4}" type="presParOf" srcId="{53B9B9BE-0ED9-4013-804C-51646276AFAA}" destId="{208C7041-CB00-4244-9301-92D38FC458A6}" srcOrd="1" destOrd="0" presId="urn:microsoft.com/office/officeart/2018/2/layout/IconCircleList"/>
    <dgm:cxn modelId="{3676DE9A-A66D-4358-B36E-05E13C10A5F2}" type="presParOf" srcId="{53B9B9BE-0ED9-4013-804C-51646276AFAA}" destId="{2188260C-463B-45FC-AFF9-73AF8DEBF96F}" srcOrd="2" destOrd="0" presId="urn:microsoft.com/office/officeart/2018/2/layout/IconCircleList"/>
    <dgm:cxn modelId="{CCB283FE-7602-4D49-9220-F08C03F02E00}" type="presParOf" srcId="{53B9B9BE-0ED9-4013-804C-51646276AFAA}" destId="{106BCA8A-D98E-48C5-85A2-466AE96C770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31013-FC68-4DEE-AEDD-5953D73CCCE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C788B8-F104-4496-9C72-B6ACD8CA9133}">
      <dgm:prSet/>
      <dgm:spPr/>
      <dgm:t>
        <a:bodyPr/>
        <a:lstStyle/>
        <a:p>
          <a:r>
            <a:rPr lang="pt-BR" b="1" dirty="0"/>
            <a:t>Hoje- Arrecadação com ISS, ICMS, IPI – </a:t>
          </a:r>
          <a:r>
            <a:rPr lang="pt-BR" b="1" dirty="0" err="1"/>
            <a:t>I</a:t>
          </a:r>
          <a:r>
            <a:rPr lang="pt-BR" b="1" dirty="0"/>
            <a:t> BILHÃO E 200 MILHÕES</a:t>
          </a:r>
        </a:p>
      </dgm:t>
    </dgm:pt>
    <dgm:pt modelId="{3ABB1484-0450-4229-B077-DCC52EC4D200}" type="parTrans" cxnId="{E2DD4B9B-A074-4D62-A1A4-8E1FEBA9D81F}">
      <dgm:prSet/>
      <dgm:spPr/>
      <dgm:t>
        <a:bodyPr/>
        <a:lstStyle/>
        <a:p>
          <a:endParaRPr lang="en-US"/>
        </a:p>
      </dgm:t>
    </dgm:pt>
    <dgm:pt modelId="{6D2E4864-00D5-4362-829B-57BEFD8A30DB}" type="sibTrans" cxnId="{E2DD4B9B-A074-4D62-A1A4-8E1FEBA9D81F}">
      <dgm:prSet/>
      <dgm:spPr/>
      <dgm:t>
        <a:bodyPr/>
        <a:lstStyle/>
        <a:p>
          <a:endParaRPr lang="pt-BR" dirty="0"/>
        </a:p>
      </dgm:t>
    </dgm:pt>
    <dgm:pt modelId="{EB836DCB-7A9A-4C08-A6A0-45EABD70CDEF}">
      <dgm:prSet/>
      <dgm:spPr/>
      <dgm:t>
        <a:bodyPr/>
        <a:lstStyle/>
        <a:p>
          <a:r>
            <a:rPr lang="pt-BR" b="1" dirty="0"/>
            <a:t>ESSE É O TETO DO QUE DEVE SER ARRECADADO COM O IBS</a:t>
          </a:r>
          <a:endParaRPr lang="pt-BR" dirty="0"/>
        </a:p>
      </dgm:t>
    </dgm:pt>
    <dgm:pt modelId="{BB5650A8-DA9E-49DC-98F6-F866E2B35950}" type="parTrans" cxnId="{486BD1FC-8472-45DB-A065-3824E595767A}">
      <dgm:prSet/>
      <dgm:spPr/>
      <dgm:t>
        <a:bodyPr/>
        <a:lstStyle/>
        <a:p>
          <a:endParaRPr lang="en-US"/>
        </a:p>
      </dgm:t>
    </dgm:pt>
    <dgm:pt modelId="{AD9BB939-02A5-4BF0-A9DB-E004E9764AA3}" type="sibTrans" cxnId="{486BD1FC-8472-45DB-A065-3824E595767A}">
      <dgm:prSet/>
      <dgm:spPr/>
      <dgm:t>
        <a:bodyPr/>
        <a:lstStyle/>
        <a:p>
          <a:endParaRPr lang="pt-BR" dirty="0"/>
        </a:p>
      </dgm:t>
    </dgm:pt>
    <dgm:pt modelId="{CFA6AA1B-BFDF-4A8D-B9A5-97B2CD745F4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PERÍODO DE TRANSIÇÃO- 1% DE IBS, para poder calibrar e chegar nesse valor</a:t>
          </a:r>
        </a:p>
      </dgm:t>
    </dgm:pt>
    <dgm:pt modelId="{571CC96B-7829-4D41-B26D-E1388419519E}" type="parTrans" cxnId="{9871FCA6-A635-4B3A-AB5E-30FC2BA6EE6D}">
      <dgm:prSet/>
      <dgm:spPr/>
      <dgm:t>
        <a:bodyPr/>
        <a:lstStyle/>
        <a:p>
          <a:endParaRPr lang="en-US"/>
        </a:p>
      </dgm:t>
    </dgm:pt>
    <dgm:pt modelId="{592CCDB4-A192-48B2-BC83-07528B622962}" type="sibTrans" cxnId="{9871FCA6-A635-4B3A-AB5E-30FC2BA6EE6D}">
      <dgm:prSet/>
      <dgm:spPr/>
      <dgm:t>
        <a:bodyPr/>
        <a:lstStyle/>
        <a:p>
          <a:endParaRPr lang="en-US"/>
        </a:p>
      </dgm:t>
    </dgm:pt>
    <dgm:pt modelId="{59D64142-5B9F-8842-BCD3-2A8A89B6CF54}" type="pres">
      <dgm:prSet presAssocID="{61031013-FC68-4DEE-AEDD-5953D73CCCE3}" presName="outerComposite" presStyleCnt="0">
        <dgm:presLayoutVars>
          <dgm:chMax val="5"/>
          <dgm:dir/>
          <dgm:resizeHandles val="exact"/>
        </dgm:presLayoutVars>
      </dgm:prSet>
      <dgm:spPr/>
    </dgm:pt>
    <dgm:pt modelId="{BACCEA46-E40E-5D43-9967-37F5EF35E5F1}" type="pres">
      <dgm:prSet presAssocID="{61031013-FC68-4DEE-AEDD-5953D73CCCE3}" presName="dummyMaxCanvas" presStyleCnt="0">
        <dgm:presLayoutVars/>
      </dgm:prSet>
      <dgm:spPr/>
    </dgm:pt>
    <dgm:pt modelId="{BBA6355E-AC33-B641-9236-3AF84D894E51}" type="pres">
      <dgm:prSet presAssocID="{61031013-FC68-4DEE-AEDD-5953D73CCCE3}" presName="ThreeNodes_1" presStyleLbl="node1" presStyleIdx="0" presStyleCnt="3">
        <dgm:presLayoutVars>
          <dgm:bulletEnabled val="1"/>
        </dgm:presLayoutVars>
      </dgm:prSet>
      <dgm:spPr/>
    </dgm:pt>
    <dgm:pt modelId="{9188EEF5-0F68-9645-A8D3-36A242ABE19E}" type="pres">
      <dgm:prSet presAssocID="{61031013-FC68-4DEE-AEDD-5953D73CCCE3}" presName="ThreeNodes_2" presStyleLbl="node1" presStyleIdx="1" presStyleCnt="3">
        <dgm:presLayoutVars>
          <dgm:bulletEnabled val="1"/>
        </dgm:presLayoutVars>
      </dgm:prSet>
      <dgm:spPr/>
    </dgm:pt>
    <dgm:pt modelId="{085E35E3-0298-0F4C-B1F8-6C23FDB0CF50}" type="pres">
      <dgm:prSet presAssocID="{61031013-FC68-4DEE-AEDD-5953D73CCCE3}" presName="ThreeNodes_3" presStyleLbl="node1" presStyleIdx="2" presStyleCnt="3">
        <dgm:presLayoutVars>
          <dgm:bulletEnabled val="1"/>
        </dgm:presLayoutVars>
      </dgm:prSet>
      <dgm:spPr/>
    </dgm:pt>
    <dgm:pt modelId="{A1F5A6A7-3DD5-0F42-94E5-375A316BA79C}" type="pres">
      <dgm:prSet presAssocID="{61031013-FC68-4DEE-AEDD-5953D73CCCE3}" presName="ThreeConn_1-2" presStyleLbl="fgAccFollowNode1" presStyleIdx="0" presStyleCnt="2">
        <dgm:presLayoutVars>
          <dgm:bulletEnabled val="1"/>
        </dgm:presLayoutVars>
      </dgm:prSet>
      <dgm:spPr/>
    </dgm:pt>
    <dgm:pt modelId="{1AC8E531-8F40-6644-993D-491EC1D40B5F}" type="pres">
      <dgm:prSet presAssocID="{61031013-FC68-4DEE-AEDD-5953D73CCCE3}" presName="ThreeConn_2-3" presStyleLbl="fgAccFollowNode1" presStyleIdx="1" presStyleCnt="2">
        <dgm:presLayoutVars>
          <dgm:bulletEnabled val="1"/>
        </dgm:presLayoutVars>
      </dgm:prSet>
      <dgm:spPr/>
    </dgm:pt>
    <dgm:pt modelId="{22B6D4A5-06A0-B040-9F55-A72BCEEAB2E3}" type="pres">
      <dgm:prSet presAssocID="{61031013-FC68-4DEE-AEDD-5953D73CCCE3}" presName="ThreeNodes_1_text" presStyleLbl="node1" presStyleIdx="2" presStyleCnt="3">
        <dgm:presLayoutVars>
          <dgm:bulletEnabled val="1"/>
        </dgm:presLayoutVars>
      </dgm:prSet>
      <dgm:spPr/>
    </dgm:pt>
    <dgm:pt modelId="{273C4312-1C80-B34B-BE5A-F5F07CD4D5E2}" type="pres">
      <dgm:prSet presAssocID="{61031013-FC68-4DEE-AEDD-5953D73CCCE3}" presName="ThreeNodes_2_text" presStyleLbl="node1" presStyleIdx="2" presStyleCnt="3">
        <dgm:presLayoutVars>
          <dgm:bulletEnabled val="1"/>
        </dgm:presLayoutVars>
      </dgm:prSet>
      <dgm:spPr/>
    </dgm:pt>
    <dgm:pt modelId="{72D08435-89A6-C045-A2F2-B32C543FF013}" type="pres">
      <dgm:prSet presAssocID="{61031013-FC68-4DEE-AEDD-5953D73CCCE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ACFDF36-C754-2D4A-96F4-5F47AF695489}" type="presOf" srcId="{22C788B8-F104-4496-9C72-B6ACD8CA9133}" destId="{22B6D4A5-06A0-B040-9F55-A72BCEEAB2E3}" srcOrd="1" destOrd="0" presId="urn:microsoft.com/office/officeart/2005/8/layout/vProcess5"/>
    <dgm:cxn modelId="{BF74723C-A6C5-9C45-9E62-88CF08AE5B62}" type="presOf" srcId="{CFA6AA1B-BFDF-4A8D-B9A5-97B2CD745F48}" destId="{72D08435-89A6-C045-A2F2-B32C543FF013}" srcOrd="1" destOrd="0" presId="urn:microsoft.com/office/officeart/2005/8/layout/vProcess5"/>
    <dgm:cxn modelId="{41740350-5DF7-6748-A68D-EDEBC6BB180D}" type="presOf" srcId="{EB836DCB-7A9A-4C08-A6A0-45EABD70CDEF}" destId="{273C4312-1C80-B34B-BE5A-F5F07CD4D5E2}" srcOrd="1" destOrd="0" presId="urn:microsoft.com/office/officeart/2005/8/layout/vProcess5"/>
    <dgm:cxn modelId="{A3EDF95C-1A6D-1F4C-BE8E-A37451A776C0}" type="presOf" srcId="{22C788B8-F104-4496-9C72-B6ACD8CA9133}" destId="{BBA6355E-AC33-B641-9236-3AF84D894E51}" srcOrd="0" destOrd="0" presId="urn:microsoft.com/office/officeart/2005/8/layout/vProcess5"/>
    <dgm:cxn modelId="{E1E38B73-66DD-9947-A528-E435F90B0F2B}" type="presOf" srcId="{AD9BB939-02A5-4BF0-A9DB-E004E9764AA3}" destId="{1AC8E531-8F40-6644-993D-491EC1D40B5F}" srcOrd="0" destOrd="0" presId="urn:microsoft.com/office/officeart/2005/8/layout/vProcess5"/>
    <dgm:cxn modelId="{16112F79-FFC7-1C4F-B911-763BABA902E7}" type="presOf" srcId="{61031013-FC68-4DEE-AEDD-5953D73CCCE3}" destId="{59D64142-5B9F-8842-BCD3-2A8A89B6CF54}" srcOrd="0" destOrd="0" presId="urn:microsoft.com/office/officeart/2005/8/layout/vProcess5"/>
    <dgm:cxn modelId="{E2DD4B9B-A074-4D62-A1A4-8E1FEBA9D81F}" srcId="{61031013-FC68-4DEE-AEDD-5953D73CCCE3}" destId="{22C788B8-F104-4496-9C72-B6ACD8CA9133}" srcOrd="0" destOrd="0" parTransId="{3ABB1484-0450-4229-B077-DCC52EC4D200}" sibTransId="{6D2E4864-00D5-4362-829B-57BEFD8A30DB}"/>
    <dgm:cxn modelId="{9871FCA6-A635-4B3A-AB5E-30FC2BA6EE6D}" srcId="{61031013-FC68-4DEE-AEDD-5953D73CCCE3}" destId="{CFA6AA1B-BFDF-4A8D-B9A5-97B2CD745F48}" srcOrd="2" destOrd="0" parTransId="{571CC96B-7829-4D41-B26D-E1388419519E}" sibTransId="{592CCDB4-A192-48B2-BC83-07528B622962}"/>
    <dgm:cxn modelId="{00CD4AB9-D54F-9243-8D7F-9E1C5539F1CE}" type="presOf" srcId="{6D2E4864-00D5-4362-829B-57BEFD8A30DB}" destId="{A1F5A6A7-3DD5-0F42-94E5-375A316BA79C}" srcOrd="0" destOrd="0" presId="urn:microsoft.com/office/officeart/2005/8/layout/vProcess5"/>
    <dgm:cxn modelId="{76AAF4EA-1999-C74C-A8F9-2F4EF5646D87}" type="presOf" srcId="{EB836DCB-7A9A-4C08-A6A0-45EABD70CDEF}" destId="{9188EEF5-0F68-9645-A8D3-36A242ABE19E}" srcOrd="0" destOrd="0" presId="urn:microsoft.com/office/officeart/2005/8/layout/vProcess5"/>
    <dgm:cxn modelId="{542913F9-FED7-1D44-B101-0095597DC193}" type="presOf" srcId="{CFA6AA1B-BFDF-4A8D-B9A5-97B2CD745F48}" destId="{085E35E3-0298-0F4C-B1F8-6C23FDB0CF50}" srcOrd="0" destOrd="0" presId="urn:microsoft.com/office/officeart/2005/8/layout/vProcess5"/>
    <dgm:cxn modelId="{486BD1FC-8472-45DB-A065-3824E595767A}" srcId="{61031013-FC68-4DEE-AEDD-5953D73CCCE3}" destId="{EB836DCB-7A9A-4C08-A6A0-45EABD70CDEF}" srcOrd="1" destOrd="0" parTransId="{BB5650A8-DA9E-49DC-98F6-F866E2B35950}" sibTransId="{AD9BB939-02A5-4BF0-A9DB-E004E9764AA3}"/>
    <dgm:cxn modelId="{C3374DCC-0DE9-E648-897D-24BA66F01C6C}" type="presParOf" srcId="{59D64142-5B9F-8842-BCD3-2A8A89B6CF54}" destId="{BACCEA46-E40E-5D43-9967-37F5EF35E5F1}" srcOrd="0" destOrd="0" presId="urn:microsoft.com/office/officeart/2005/8/layout/vProcess5"/>
    <dgm:cxn modelId="{79EF2D86-9A37-744F-9CE4-834D6A87220A}" type="presParOf" srcId="{59D64142-5B9F-8842-BCD3-2A8A89B6CF54}" destId="{BBA6355E-AC33-B641-9236-3AF84D894E51}" srcOrd="1" destOrd="0" presId="urn:microsoft.com/office/officeart/2005/8/layout/vProcess5"/>
    <dgm:cxn modelId="{27446EE7-9A0B-A74B-A211-3FEC9CC33F96}" type="presParOf" srcId="{59D64142-5B9F-8842-BCD3-2A8A89B6CF54}" destId="{9188EEF5-0F68-9645-A8D3-36A242ABE19E}" srcOrd="2" destOrd="0" presId="urn:microsoft.com/office/officeart/2005/8/layout/vProcess5"/>
    <dgm:cxn modelId="{0F43BF9D-6033-2340-AD5D-4D365D9C1210}" type="presParOf" srcId="{59D64142-5B9F-8842-BCD3-2A8A89B6CF54}" destId="{085E35E3-0298-0F4C-B1F8-6C23FDB0CF50}" srcOrd="3" destOrd="0" presId="urn:microsoft.com/office/officeart/2005/8/layout/vProcess5"/>
    <dgm:cxn modelId="{16E16711-9881-B34E-8CFE-0868DC217ACD}" type="presParOf" srcId="{59D64142-5B9F-8842-BCD3-2A8A89B6CF54}" destId="{A1F5A6A7-3DD5-0F42-94E5-375A316BA79C}" srcOrd="4" destOrd="0" presId="urn:microsoft.com/office/officeart/2005/8/layout/vProcess5"/>
    <dgm:cxn modelId="{147475C3-D4B9-954E-8C26-F82D68BA7839}" type="presParOf" srcId="{59D64142-5B9F-8842-BCD3-2A8A89B6CF54}" destId="{1AC8E531-8F40-6644-993D-491EC1D40B5F}" srcOrd="5" destOrd="0" presId="urn:microsoft.com/office/officeart/2005/8/layout/vProcess5"/>
    <dgm:cxn modelId="{AAE5D9CE-68D8-854A-BD1D-EEED09109E23}" type="presParOf" srcId="{59D64142-5B9F-8842-BCD3-2A8A89B6CF54}" destId="{22B6D4A5-06A0-B040-9F55-A72BCEEAB2E3}" srcOrd="6" destOrd="0" presId="urn:microsoft.com/office/officeart/2005/8/layout/vProcess5"/>
    <dgm:cxn modelId="{3DA105E8-0349-CF4E-AA76-B2D073A68FF5}" type="presParOf" srcId="{59D64142-5B9F-8842-BCD3-2A8A89B6CF54}" destId="{273C4312-1C80-B34B-BE5A-F5F07CD4D5E2}" srcOrd="7" destOrd="0" presId="urn:microsoft.com/office/officeart/2005/8/layout/vProcess5"/>
    <dgm:cxn modelId="{8F808DD6-503A-174B-890F-1C58AC05208F}" type="presParOf" srcId="{59D64142-5B9F-8842-BCD3-2A8A89B6CF54}" destId="{72D08435-89A6-C045-A2F2-B32C543FF0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BAAE3A-8FEB-4559-B118-28C94D2390E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621BE6-328A-4FAF-ACB9-0EA17883850B}">
      <dgm:prSet custT="1"/>
      <dgm:spPr/>
      <dgm:t>
        <a:bodyPr/>
        <a:lstStyle/>
        <a:p>
          <a:r>
            <a:rPr lang="pt-BR" sz="2400" b="1" dirty="0"/>
            <a:t>Vantagens do IVA-DUAL (CBS e IBS): </a:t>
          </a:r>
          <a:endParaRPr lang="pt-BR" sz="2400" dirty="0"/>
        </a:p>
      </dgm:t>
    </dgm:pt>
    <dgm:pt modelId="{78613DA3-B5A4-43C0-AD70-67A760308D1C}" type="parTrans" cxnId="{25AFB381-55E4-4FB5-9E51-BF31A5449296}">
      <dgm:prSet/>
      <dgm:spPr/>
      <dgm:t>
        <a:bodyPr/>
        <a:lstStyle/>
        <a:p>
          <a:endParaRPr lang="en-US"/>
        </a:p>
      </dgm:t>
    </dgm:pt>
    <dgm:pt modelId="{5130DA42-82AF-4E4B-8A9C-A1E7207592BF}" type="sibTrans" cxnId="{25AFB381-55E4-4FB5-9E51-BF31A5449296}">
      <dgm:prSet/>
      <dgm:spPr/>
      <dgm:t>
        <a:bodyPr/>
        <a:lstStyle/>
        <a:p>
          <a:endParaRPr lang="en-US"/>
        </a:p>
      </dgm:t>
    </dgm:pt>
    <dgm:pt modelId="{62672896-C70D-4E45-AA37-DB761AC6B936}">
      <dgm:prSet custT="1"/>
      <dgm:spPr/>
      <dgm:t>
        <a:bodyPr/>
        <a:lstStyle/>
        <a:p>
          <a:r>
            <a:rPr lang="pt-BR" sz="2400" b="1" dirty="0"/>
            <a:t>Dois tributos que aglutinam cinco</a:t>
          </a:r>
          <a:endParaRPr lang="pt-BR" sz="2400" dirty="0"/>
        </a:p>
      </dgm:t>
    </dgm:pt>
    <dgm:pt modelId="{BCCAE2E5-548E-4C69-9F96-ADD7F8BB0680}" type="parTrans" cxnId="{FC115A5A-621E-4B6B-8C6E-96A634EE9B3C}">
      <dgm:prSet/>
      <dgm:spPr/>
      <dgm:t>
        <a:bodyPr/>
        <a:lstStyle/>
        <a:p>
          <a:endParaRPr lang="en-US"/>
        </a:p>
      </dgm:t>
    </dgm:pt>
    <dgm:pt modelId="{98C0A614-CF45-4DA7-99D1-A55A1197CF41}" type="sibTrans" cxnId="{FC115A5A-621E-4B6B-8C6E-96A634EE9B3C}">
      <dgm:prSet/>
      <dgm:spPr/>
      <dgm:t>
        <a:bodyPr/>
        <a:lstStyle/>
        <a:p>
          <a:endParaRPr lang="en-US"/>
        </a:p>
      </dgm:t>
    </dgm:pt>
    <dgm:pt modelId="{0A8FABE5-A606-4678-8301-3990200D82EB}">
      <dgm:prSet custT="1"/>
      <dgm:spPr/>
      <dgm:t>
        <a:bodyPr/>
        <a:lstStyle/>
        <a:p>
          <a:r>
            <a:rPr lang="pt-BR" sz="2400" b="1" dirty="0">
              <a:solidFill>
                <a:srgbClr val="FF0000"/>
              </a:solidFill>
            </a:rPr>
            <a:t>Ambos</a:t>
          </a:r>
          <a:r>
            <a:rPr lang="pt-BR" sz="2400" b="1" dirty="0"/>
            <a:t> (CBS e IBS) terão os </a:t>
          </a:r>
          <a:r>
            <a:rPr lang="pt-BR" sz="2400" b="1" dirty="0">
              <a:solidFill>
                <a:srgbClr val="FF0000"/>
              </a:solidFill>
            </a:rPr>
            <a:t>mesmos</a:t>
          </a:r>
          <a:r>
            <a:rPr lang="pt-BR" sz="2400" b="1" dirty="0"/>
            <a:t> </a:t>
          </a:r>
          <a:r>
            <a:rPr lang="pt-BR" sz="2400" b="1" dirty="0" err="1"/>
            <a:t>FGs</a:t>
          </a:r>
          <a:r>
            <a:rPr lang="pt-BR" sz="2400" b="1" dirty="0"/>
            <a:t>, </a:t>
          </a:r>
          <a:r>
            <a:rPr lang="pt-BR" sz="2400" b="1" dirty="0" err="1"/>
            <a:t>BCs</a:t>
          </a:r>
          <a:r>
            <a:rPr lang="pt-BR" sz="2400" b="1" dirty="0"/>
            <a:t>, Sujeitos Passivos</a:t>
          </a:r>
          <a:endParaRPr lang="pt-BR" sz="2400" dirty="0"/>
        </a:p>
      </dgm:t>
    </dgm:pt>
    <dgm:pt modelId="{563A4EAA-87A5-4888-ABEE-D21C8B85BE64}" type="parTrans" cxnId="{B9915649-83CA-48D1-A7CA-E6EB824C9206}">
      <dgm:prSet/>
      <dgm:spPr/>
      <dgm:t>
        <a:bodyPr/>
        <a:lstStyle/>
        <a:p>
          <a:endParaRPr lang="en-US"/>
        </a:p>
      </dgm:t>
    </dgm:pt>
    <dgm:pt modelId="{E2F2DAF8-E632-4112-B78F-8517B6C3EB4A}" type="sibTrans" cxnId="{B9915649-83CA-48D1-A7CA-E6EB824C9206}">
      <dgm:prSet/>
      <dgm:spPr/>
      <dgm:t>
        <a:bodyPr/>
        <a:lstStyle/>
        <a:p>
          <a:endParaRPr lang="en-US"/>
        </a:p>
      </dgm:t>
    </dgm:pt>
    <dgm:pt modelId="{5ABF6C2F-4458-4099-9DF7-E5B8E3000923}">
      <dgm:prSet custT="1"/>
      <dgm:spPr/>
      <dgm:t>
        <a:bodyPr/>
        <a:lstStyle/>
        <a:p>
          <a:r>
            <a:rPr lang="pt-BR" sz="2400" b="1" dirty="0"/>
            <a:t>Adoção da </a:t>
          </a:r>
          <a:r>
            <a:rPr lang="pt-BR" sz="2400" b="1" dirty="0">
              <a:solidFill>
                <a:srgbClr val="FF0000"/>
              </a:solidFill>
            </a:rPr>
            <a:t>não cumulatividade </a:t>
          </a:r>
          <a:r>
            <a:rPr lang="pt-BR" sz="2400" b="1" dirty="0"/>
            <a:t>PLENA</a:t>
          </a:r>
          <a:endParaRPr lang="pt-BR" sz="2400" dirty="0"/>
        </a:p>
      </dgm:t>
    </dgm:pt>
    <dgm:pt modelId="{D0BCC700-A2C1-4493-A2DC-2D273B965A91}" type="parTrans" cxnId="{05A7052B-E195-4629-A59D-1D57750F46D9}">
      <dgm:prSet/>
      <dgm:spPr/>
      <dgm:t>
        <a:bodyPr/>
        <a:lstStyle/>
        <a:p>
          <a:endParaRPr lang="en-US"/>
        </a:p>
      </dgm:t>
    </dgm:pt>
    <dgm:pt modelId="{32F0A188-3FC9-4456-B5F6-F1D46A222549}" type="sibTrans" cxnId="{05A7052B-E195-4629-A59D-1D57750F46D9}">
      <dgm:prSet/>
      <dgm:spPr/>
      <dgm:t>
        <a:bodyPr/>
        <a:lstStyle/>
        <a:p>
          <a:endParaRPr lang="en-US"/>
        </a:p>
      </dgm:t>
    </dgm:pt>
    <dgm:pt modelId="{7D6A7071-D394-4A1D-9D37-39F767CE42BD}">
      <dgm:prSet custT="1"/>
      <dgm:spPr/>
      <dgm:t>
        <a:bodyPr/>
        <a:lstStyle/>
        <a:p>
          <a:r>
            <a:rPr lang="pt-BR" sz="2400" b="1" dirty="0"/>
            <a:t>Cobrança no </a:t>
          </a:r>
          <a:r>
            <a:rPr lang="pt-BR" sz="2400" b="1" dirty="0">
              <a:solidFill>
                <a:srgbClr val="FF0000"/>
              </a:solidFill>
            </a:rPr>
            <a:t>destino</a:t>
          </a:r>
          <a:endParaRPr lang="pt-BR" sz="2400" dirty="0">
            <a:solidFill>
              <a:srgbClr val="FF0000"/>
            </a:solidFill>
          </a:endParaRPr>
        </a:p>
      </dgm:t>
    </dgm:pt>
    <dgm:pt modelId="{F8EC34DB-7E20-4802-8A84-BA8496E32470}" type="parTrans" cxnId="{059F8866-F8B2-4D15-928A-938BC2271C7F}">
      <dgm:prSet/>
      <dgm:spPr/>
      <dgm:t>
        <a:bodyPr/>
        <a:lstStyle/>
        <a:p>
          <a:endParaRPr lang="en-US"/>
        </a:p>
      </dgm:t>
    </dgm:pt>
    <dgm:pt modelId="{296278D7-4A31-4BC9-BD59-5CC4E2352B54}" type="sibTrans" cxnId="{059F8866-F8B2-4D15-928A-938BC2271C7F}">
      <dgm:prSet/>
      <dgm:spPr/>
      <dgm:t>
        <a:bodyPr/>
        <a:lstStyle/>
        <a:p>
          <a:endParaRPr lang="en-US"/>
        </a:p>
      </dgm:t>
    </dgm:pt>
    <dgm:pt modelId="{66FCA5D2-5F67-5246-ABB4-DF58F041437B}" type="pres">
      <dgm:prSet presAssocID="{99BAAE3A-8FEB-4559-B118-28C94D2390EA}" presName="linear" presStyleCnt="0">
        <dgm:presLayoutVars>
          <dgm:animLvl val="lvl"/>
          <dgm:resizeHandles val="exact"/>
        </dgm:presLayoutVars>
      </dgm:prSet>
      <dgm:spPr/>
    </dgm:pt>
    <dgm:pt modelId="{730CEF5D-59E9-134A-B627-6D4FA5B4775A}" type="pres">
      <dgm:prSet presAssocID="{19621BE6-328A-4FAF-ACB9-0EA1788385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1E8B2C-1389-364B-AB16-8361DDF9BE54}" type="pres">
      <dgm:prSet presAssocID="{5130DA42-82AF-4E4B-8A9C-A1E7207592BF}" presName="spacer" presStyleCnt="0"/>
      <dgm:spPr/>
    </dgm:pt>
    <dgm:pt modelId="{D27A9445-59F1-0143-8158-6BB8DBDCF47E}" type="pres">
      <dgm:prSet presAssocID="{62672896-C70D-4E45-AA37-DB761AC6B936}" presName="parentText" presStyleLbl="node1" presStyleIdx="1" presStyleCnt="2" custScaleX="99384" custScaleY="96252">
        <dgm:presLayoutVars>
          <dgm:chMax val="0"/>
          <dgm:bulletEnabled val="1"/>
        </dgm:presLayoutVars>
      </dgm:prSet>
      <dgm:spPr/>
    </dgm:pt>
    <dgm:pt modelId="{09B42CB6-18C5-6B47-80E1-B6999AD50787}" type="pres">
      <dgm:prSet presAssocID="{62672896-C70D-4E45-AA37-DB761AC6B9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A7052B-E195-4629-A59D-1D57750F46D9}" srcId="{62672896-C70D-4E45-AA37-DB761AC6B936}" destId="{5ABF6C2F-4458-4099-9DF7-E5B8E3000923}" srcOrd="1" destOrd="0" parTransId="{D0BCC700-A2C1-4493-A2DC-2D273B965A91}" sibTransId="{32F0A188-3FC9-4456-B5F6-F1D46A222549}"/>
    <dgm:cxn modelId="{BC37F22D-0C48-4546-8D64-E3A72CD7328B}" type="presOf" srcId="{7D6A7071-D394-4A1D-9D37-39F767CE42BD}" destId="{09B42CB6-18C5-6B47-80E1-B6999AD50787}" srcOrd="0" destOrd="2" presId="urn:microsoft.com/office/officeart/2005/8/layout/vList2"/>
    <dgm:cxn modelId="{3DE63435-3415-894A-B2AC-5634B0F0C625}" type="presOf" srcId="{62672896-C70D-4E45-AA37-DB761AC6B936}" destId="{D27A9445-59F1-0143-8158-6BB8DBDCF47E}" srcOrd="0" destOrd="0" presId="urn:microsoft.com/office/officeart/2005/8/layout/vList2"/>
    <dgm:cxn modelId="{B9915649-83CA-48D1-A7CA-E6EB824C9206}" srcId="{62672896-C70D-4E45-AA37-DB761AC6B936}" destId="{0A8FABE5-A606-4678-8301-3990200D82EB}" srcOrd="0" destOrd="0" parTransId="{563A4EAA-87A5-4888-ABEE-D21C8B85BE64}" sibTransId="{E2F2DAF8-E632-4112-B78F-8517B6C3EB4A}"/>
    <dgm:cxn modelId="{8E5FEA49-68A9-EE45-B381-4DDBA073FFC0}" type="presOf" srcId="{99BAAE3A-8FEB-4559-B118-28C94D2390EA}" destId="{66FCA5D2-5F67-5246-ABB4-DF58F041437B}" srcOrd="0" destOrd="0" presId="urn:microsoft.com/office/officeart/2005/8/layout/vList2"/>
    <dgm:cxn modelId="{FC115A5A-621E-4B6B-8C6E-96A634EE9B3C}" srcId="{99BAAE3A-8FEB-4559-B118-28C94D2390EA}" destId="{62672896-C70D-4E45-AA37-DB761AC6B936}" srcOrd="1" destOrd="0" parTransId="{BCCAE2E5-548E-4C69-9F96-ADD7F8BB0680}" sibTransId="{98C0A614-CF45-4DA7-99D1-A55A1197CF41}"/>
    <dgm:cxn modelId="{059F8866-F8B2-4D15-928A-938BC2271C7F}" srcId="{62672896-C70D-4E45-AA37-DB761AC6B936}" destId="{7D6A7071-D394-4A1D-9D37-39F767CE42BD}" srcOrd="2" destOrd="0" parTransId="{F8EC34DB-7E20-4802-8A84-BA8496E32470}" sibTransId="{296278D7-4A31-4BC9-BD59-5CC4E2352B54}"/>
    <dgm:cxn modelId="{25AFB381-55E4-4FB5-9E51-BF31A5449296}" srcId="{99BAAE3A-8FEB-4559-B118-28C94D2390EA}" destId="{19621BE6-328A-4FAF-ACB9-0EA17883850B}" srcOrd="0" destOrd="0" parTransId="{78613DA3-B5A4-43C0-AD70-67A760308D1C}" sibTransId="{5130DA42-82AF-4E4B-8A9C-A1E7207592BF}"/>
    <dgm:cxn modelId="{6F619B85-F930-DD4B-814A-AFCB958C954B}" type="presOf" srcId="{19621BE6-328A-4FAF-ACB9-0EA17883850B}" destId="{730CEF5D-59E9-134A-B627-6D4FA5B4775A}" srcOrd="0" destOrd="0" presId="urn:microsoft.com/office/officeart/2005/8/layout/vList2"/>
    <dgm:cxn modelId="{18AAAF94-906F-E847-9A63-6D617A9AD020}" type="presOf" srcId="{5ABF6C2F-4458-4099-9DF7-E5B8E3000923}" destId="{09B42CB6-18C5-6B47-80E1-B6999AD50787}" srcOrd="0" destOrd="1" presId="urn:microsoft.com/office/officeart/2005/8/layout/vList2"/>
    <dgm:cxn modelId="{E0B70CBE-E8EA-A840-BB6E-BB60425C5D25}" type="presOf" srcId="{0A8FABE5-A606-4678-8301-3990200D82EB}" destId="{09B42CB6-18C5-6B47-80E1-B6999AD50787}" srcOrd="0" destOrd="0" presId="urn:microsoft.com/office/officeart/2005/8/layout/vList2"/>
    <dgm:cxn modelId="{1F1ABD0F-16C8-884F-A7C2-697C04F4FE9B}" type="presParOf" srcId="{66FCA5D2-5F67-5246-ABB4-DF58F041437B}" destId="{730CEF5D-59E9-134A-B627-6D4FA5B4775A}" srcOrd="0" destOrd="0" presId="urn:microsoft.com/office/officeart/2005/8/layout/vList2"/>
    <dgm:cxn modelId="{DE83ED96-816F-9B49-829C-84E58142362C}" type="presParOf" srcId="{66FCA5D2-5F67-5246-ABB4-DF58F041437B}" destId="{DF1E8B2C-1389-364B-AB16-8361DDF9BE54}" srcOrd="1" destOrd="0" presId="urn:microsoft.com/office/officeart/2005/8/layout/vList2"/>
    <dgm:cxn modelId="{5DA1DCA0-D956-3441-A1FD-C029BAB602FA}" type="presParOf" srcId="{66FCA5D2-5F67-5246-ABB4-DF58F041437B}" destId="{D27A9445-59F1-0143-8158-6BB8DBDCF47E}" srcOrd="2" destOrd="0" presId="urn:microsoft.com/office/officeart/2005/8/layout/vList2"/>
    <dgm:cxn modelId="{9BE4441B-EF4B-2F48-AF5F-CA7D5AB627F8}" type="presParOf" srcId="{66FCA5D2-5F67-5246-ABB4-DF58F041437B}" destId="{09B42CB6-18C5-6B47-80E1-B6999AD507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F05C86-C849-6B4F-8DE2-59294604314E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7F118C0-DDB0-9540-AB52-0250936E30DE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SEM SUBORDINAÇÃO HIERÁRQUICA</a:t>
          </a:r>
        </a:p>
      </dgm:t>
    </dgm:pt>
    <dgm:pt modelId="{5B30BA1C-F7C8-B249-850B-985637C66F2A}" type="parTrans" cxnId="{AA114399-A4D3-594B-A632-25A9E04142D9}">
      <dgm:prSet/>
      <dgm:spPr/>
      <dgm:t>
        <a:bodyPr/>
        <a:lstStyle/>
        <a:p>
          <a:endParaRPr lang="pt-BR"/>
        </a:p>
      </dgm:t>
    </dgm:pt>
    <dgm:pt modelId="{1359DBE8-8F12-6144-BD94-328061D4E5D8}" type="sibTrans" cxnId="{AA114399-A4D3-594B-A632-25A9E04142D9}">
      <dgm:prSet/>
      <dgm:spPr/>
      <dgm:t>
        <a:bodyPr/>
        <a:lstStyle/>
        <a:p>
          <a:endParaRPr lang="pt-BR"/>
        </a:p>
      </dgm:t>
    </dgm:pt>
    <dgm:pt modelId="{AE4B02FC-FB7E-4C47-8205-EB75DE122C3B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SERVIDORES DE CARREIRA</a:t>
          </a:r>
        </a:p>
      </dgm:t>
    </dgm:pt>
    <dgm:pt modelId="{54DA2594-A983-CC4D-8E9B-FD11420BDE1F}" type="parTrans" cxnId="{C5E351B3-533C-504E-8A81-7FF5DE4D8B93}">
      <dgm:prSet/>
      <dgm:spPr/>
      <dgm:t>
        <a:bodyPr/>
        <a:lstStyle/>
        <a:p>
          <a:endParaRPr lang="pt-BR"/>
        </a:p>
      </dgm:t>
    </dgm:pt>
    <dgm:pt modelId="{48A67D41-812F-0F48-A33B-7BD92E2994F6}" type="sibTrans" cxnId="{C5E351B3-533C-504E-8A81-7FF5DE4D8B93}">
      <dgm:prSet/>
      <dgm:spPr/>
      <dgm:t>
        <a:bodyPr/>
        <a:lstStyle/>
        <a:p>
          <a:endParaRPr lang="pt-BR"/>
        </a:p>
      </dgm:t>
    </dgm:pt>
    <dgm:pt modelId="{6EB4672C-BE78-7D46-939F-CD7E8F8620BC}">
      <dgm:prSet phldrT="[Texto]"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27</a:t>
          </a:r>
          <a:r>
            <a:rPr lang="pt-BR" sz="2400" b="1" baseline="0" dirty="0">
              <a:solidFill>
                <a:schemeClr val="tx1"/>
              </a:solidFill>
            </a:rPr>
            <a:t> REPRESENTANTES DOS ESTADOS E 27 DOS MUNICÍPIOS</a:t>
          </a:r>
          <a:endParaRPr lang="pt-BR" sz="2400" b="1" dirty="0">
            <a:solidFill>
              <a:schemeClr val="tx1"/>
            </a:solidFill>
          </a:endParaRPr>
        </a:p>
      </dgm:t>
    </dgm:pt>
    <dgm:pt modelId="{9DE4AFE0-1D38-174B-B80C-4A977D6BA298}" type="parTrans" cxnId="{656C84C9-F7F1-CB4E-81BA-4C1776463D8D}">
      <dgm:prSet/>
      <dgm:spPr/>
      <dgm:t>
        <a:bodyPr/>
        <a:lstStyle/>
        <a:p>
          <a:endParaRPr lang="pt-BR"/>
        </a:p>
      </dgm:t>
    </dgm:pt>
    <dgm:pt modelId="{00019A3C-E85F-CC42-B156-FBF818E4495A}" type="sibTrans" cxnId="{656C84C9-F7F1-CB4E-81BA-4C1776463D8D}">
      <dgm:prSet/>
      <dgm:spPr/>
      <dgm:t>
        <a:bodyPr/>
        <a:lstStyle/>
        <a:p>
          <a:endParaRPr lang="pt-BR"/>
        </a:p>
      </dgm:t>
    </dgm:pt>
    <dgm:pt modelId="{180365E8-2BFE-8B43-AF06-134167431D3C}">
      <dgm:prSet custT="1"/>
      <dgm:spPr/>
      <dgm:t>
        <a:bodyPr/>
        <a:lstStyle/>
        <a:p>
          <a:r>
            <a:rPr lang="pt-BR" sz="2400" b="1" dirty="0">
              <a:solidFill>
                <a:srgbClr val="FFFF00"/>
              </a:solidFill>
            </a:rPr>
            <a:t>COORDENAÇÃO DE ARRECADAÇÃO</a:t>
          </a:r>
        </a:p>
      </dgm:t>
    </dgm:pt>
    <dgm:pt modelId="{C6C08DF3-C03A-FC46-B23C-72A159C2F58A}" type="parTrans" cxnId="{7E92EB8D-1766-DA40-BC6F-C10C9E98EE5F}">
      <dgm:prSet/>
      <dgm:spPr/>
      <dgm:t>
        <a:bodyPr/>
        <a:lstStyle/>
        <a:p>
          <a:endParaRPr lang="pt-BR"/>
        </a:p>
      </dgm:t>
    </dgm:pt>
    <dgm:pt modelId="{B917435F-83D7-DF44-8BE0-48DEF195D8C7}" type="sibTrans" cxnId="{7E92EB8D-1766-DA40-BC6F-C10C9E98EE5F}">
      <dgm:prSet/>
      <dgm:spPr/>
      <dgm:t>
        <a:bodyPr/>
        <a:lstStyle/>
        <a:p>
          <a:endParaRPr lang="pt-BR"/>
        </a:p>
      </dgm:t>
    </dgm:pt>
    <dgm:pt modelId="{A1432536-716A-2746-B421-C4E3B401CB55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FISCALIZAÇÃO, LANÇAMENTO E INSCRIÇÃO EM DÍVIDA ATIVA EXERCIDAS PELOS ENTES FEDERATIVOS</a:t>
          </a:r>
        </a:p>
      </dgm:t>
    </dgm:pt>
    <dgm:pt modelId="{5C1DD13A-581A-5D42-8820-9AD9FD136B43}" type="parTrans" cxnId="{91CCDE01-46D0-E943-BCB6-904A455DBDAE}">
      <dgm:prSet/>
      <dgm:spPr/>
      <dgm:t>
        <a:bodyPr/>
        <a:lstStyle/>
        <a:p>
          <a:endParaRPr lang="pt-BR"/>
        </a:p>
      </dgm:t>
    </dgm:pt>
    <dgm:pt modelId="{E7CBB478-81A9-4A4A-A1A6-B67DD4D7EE67}" type="sibTrans" cxnId="{91CCDE01-46D0-E943-BCB6-904A455DBDAE}">
      <dgm:prSet/>
      <dgm:spPr/>
      <dgm:t>
        <a:bodyPr/>
        <a:lstStyle/>
        <a:p>
          <a:endParaRPr lang="pt-BR"/>
        </a:p>
      </dgm:t>
    </dgm:pt>
    <dgm:pt modelId="{91053AA6-B0A9-8B4D-BED7-ABCCB887889B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CONTENCIOSO ADMINISTRATIVO (totalmente eletrônico+ unidade em cada Estado + Três instâncias Administrativas</a:t>
          </a:r>
        </a:p>
      </dgm:t>
    </dgm:pt>
    <dgm:pt modelId="{A90194B2-5577-414C-A023-9CB3853D188B}" type="parTrans" cxnId="{BF21A944-1BCE-404D-96BF-AEF270BE8017}">
      <dgm:prSet/>
      <dgm:spPr/>
      <dgm:t>
        <a:bodyPr/>
        <a:lstStyle/>
        <a:p>
          <a:endParaRPr lang="pt-BR"/>
        </a:p>
      </dgm:t>
    </dgm:pt>
    <dgm:pt modelId="{C98B7185-34AF-AD46-A30C-7F61ECADB54B}" type="sibTrans" cxnId="{BF21A944-1BCE-404D-96BF-AEF270BE8017}">
      <dgm:prSet/>
      <dgm:spPr/>
      <dgm:t>
        <a:bodyPr/>
        <a:lstStyle/>
        <a:p>
          <a:endParaRPr lang="pt-BR"/>
        </a:p>
      </dgm:t>
    </dgm:pt>
    <dgm:pt modelId="{9369B89D-1297-7B45-9448-F656433CF533}" type="pres">
      <dgm:prSet presAssocID="{12F05C86-C849-6B4F-8DE2-59294604314E}" presName="Name0" presStyleCnt="0">
        <dgm:presLayoutVars>
          <dgm:chMax val="7"/>
          <dgm:chPref val="7"/>
          <dgm:dir/>
        </dgm:presLayoutVars>
      </dgm:prSet>
      <dgm:spPr/>
    </dgm:pt>
    <dgm:pt modelId="{52984282-AED2-434B-83D2-0730BCE58C10}" type="pres">
      <dgm:prSet presAssocID="{12F05C86-C849-6B4F-8DE2-59294604314E}" presName="Name1" presStyleCnt="0"/>
      <dgm:spPr/>
    </dgm:pt>
    <dgm:pt modelId="{A7492E9D-E88B-BC48-96B4-EBF63042E711}" type="pres">
      <dgm:prSet presAssocID="{12F05C86-C849-6B4F-8DE2-59294604314E}" presName="cycle" presStyleCnt="0"/>
      <dgm:spPr/>
    </dgm:pt>
    <dgm:pt modelId="{DE5B1235-8EF5-5544-A265-9430BF44FE0F}" type="pres">
      <dgm:prSet presAssocID="{12F05C86-C849-6B4F-8DE2-59294604314E}" presName="srcNode" presStyleLbl="node1" presStyleIdx="0" presStyleCnt="6"/>
      <dgm:spPr/>
    </dgm:pt>
    <dgm:pt modelId="{ECEB260A-6ED8-4E41-8A21-C510685C1644}" type="pres">
      <dgm:prSet presAssocID="{12F05C86-C849-6B4F-8DE2-59294604314E}" presName="conn" presStyleLbl="parChTrans1D2" presStyleIdx="0" presStyleCnt="1"/>
      <dgm:spPr/>
    </dgm:pt>
    <dgm:pt modelId="{07CAEC0E-9055-984B-A4F8-1E62CA7C5676}" type="pres">
      <dgm:prSet presAssocID="{12F05C86-C849-6B4F-8DE2-59294604314E}" presName="extraNode" presStyleLbl="node1" presStyleIdx="0" presStyleCnt="6"/>
      <dgm:spPr/>
    </dgm:pt>
    <dgm:pt modelId="{399ADD37-2258-9848-9BB4-E28CD8961AA0}" type="pres">
      <dgm:prSet presAssocID="{12F05C86-C849-6B4F-8DE2-59294604314E}" presName="dstNode" presStyleLbl="node1" presStyleIdx="0" presStyleCnt="6"/>
      <dgm:spPr/>
    </dgm:pt>
    <dgm:pt modelId="{4C8345E5-A89E-9C48-8830-D3A95886CFB2}" type="pres">
      <dgm:prSet presAssocID="{A7F118C0-DDB0-9540-AB52-0250936E30DE}" presName="text_1" presStyleLbl="node1" presStyleIdx="0" presStyleCnt="6">
        <dgm:presLayoutVars>
          <dgm:bulletEnabled val="1"/>
        </dgm:presLayoutVars>
      </dgm:prSet>
      <dgm:spPr/>
    </dgm:pt>
    <dgm:pt modelId="{79206285-99DD-5646-A3F7-90C2BD9CB64B}" type="pres">
      <dgm:prSet presAssocID="{A7F118C0-DDB0-9540-AB52-0250936E30DE}" presName="accent_1" presStyleCnt="0"/>
      <dgm:spPr/>
    </dgm:pt>
    <dgm:pt modelId="{E23D509C-C140-2D4C-A7B0-EFC7839CD988}" type="pres">
      <dgm:prSet presAssocID="{A7F118C0-DDB0-9540-AB52-0250936E30DE}" presName="accentRepeatNode" presStyleLbl="solidFgAcc1" presStyleIdx="0" presStyleCnt="6"/>
      <dgm:spPr/>
    </dgm:pt>
    <dgm:pt modelId="{6D563FD6-2E82-9E44-BC94-8C141B9A3F8F}" type="pres">
      <dgm:prSet presAssocID="{AE4B02FC-FB7E-4C47-8205-EB75DE122C3B}" presName="text_2" presStyleLbl="node1" presStyleIdx="1" presStyleCnt="6">
        <dgm:presLayoutVars>
          <dgm:bulletEnabled val="1"/>
        </dgm:presLayoutVars>
      </dgm:prSet>
      <dgm:spPr/>
    </dgm:pt>
    <dgm:pt modelId="{ACBEAD72-A336-B143-82CB-51E90DF32EE1}" type="pres">
      <dgm:prSet presAssocID="{AE4B02FC-FB7E-4C47-8205-EB75DE122C3B}" presName="accent_2" presStyleCnt="0"/>
      <dgm:spPr/>
    </dgm:pt>
    <dgm:pt modelId="{EF4CBF0F-6826-5B43-B22F-3D55936800B6}" type="pres">
      <dgm:prSet presAssocID="{AE4B02FC-FB7E-4C47-8205-EB75DE122C3B}" presName="accentRepeatNode" presStyleLbl="solidFgAcc1" presStyleIdx="1" presStyleCnt="6"/>
      <dgm:spPr/>
    </dgm:pt>
    <dgm:pt modelId="{8F30E7B8-12E3-034D-AD7B-07236C489141}" type="pres">
      <dgm:prSet presAssocID="{6EB4672C-BE78-7D46-939F-CD7E8F8620BC}" presName="text_3" presStyleLbl="node1" presStyleIdx="2" presStyleCnt="6">
        <dgm:presLayoutVars>
          <dgm:bulletEnabled val="1"/>
        </dgm:presLayoutVars>
      </dgm:prSet>
      <dgm:spPr/>
    </dgm:pt>
    <dgm:pt modelId="{F9742F87-0ADD-D448-B74B-1C08A21014BD}" type="pres">
      <dgm:prSet presAssocID="{6EB4672C-BE78-7D46-939F-CD7E8F8620BC}" presName="accent_3" presStyleCnt="0"/>
      <dgm:spPr/>
    </dgm:pt>
    <dgm:pt modelId="{6A33374A-7797-5047-96D9-0AD67F466C71}" type="pres">
      <dgm:prSet presAssocID="{6EB4672C-BE78-7D46-939F-CD7E8F8620BC}" presName="accentRepeatNode" presStyleLbl="solidFgAcc1" presStyleIdx="2" presStyleCnt="6"/>
      <dgm:spPr/>
    </dgm:pt>
    <dgm:pt modelId="{36BB3530-B294-3649-B202-B60F8BCBAB92}" type="pres">
      <dgm:prSet presAssocID="{180365E8-2BFE-8B43-AF06-134167431D3C}" presName="text_4" presStyleLbl="node1" presStyleIdx="3" presStyleCnt="6">
        <dgm:presLayoutVars>
          <dgm:bulletEnabled val="1"/>
        </dgm:presLayoutVars>
      </dgm:prSet>
      <dgm:spPr/>
    </dgm:pt>
    <dgm:pt modelId="{E4786B36-736A-6F47-BE25-8026FD06DA2F}" type="pres">
      <dgm:prSet presAssocID="{180365E8-2BFE-8B43-AF06-134167431D3C}" presName="accent_4" presStyleCnt="0"/>
      <dgm:spPr/>
    </dgm:pt>
    <dgm:pt modelId="{64783D25-8AAF-994F-98D5-9EB937F9F873}" type="pres">
      <dgm:prSet presAssocID="{180365E8-2BFE-8B43-AF06-134167431D3C}" presName="accentRepeatNode" presStyleLbl="solidFgAcc1" presStyleIdx="3" presStyleCnt="6"/>
      <dgm:spPr/>
    </dgm:pt>
    <dgm:pt modelId="{DC16C950-303D-5C43-88FE-E75C6E640155}" type="pres">
      <dgm:prSet presAssocID="{91053AA6-B0A9-8B4D-BED7-ABCCB887889B}" presName="text_5" presStyleLbl="node1" presStyleIdx="4" presStyleCnt="6" custScaleX="99960" custScaleY="140701">
        <dgm:presLayoutVars>
          <dgm:bulletEnabled val="1"/>
        </dgm:presLayoutVars>
      </dgm:prSet>
      <dgm:spPr/>
    </dgm:pt>
    <dgm:pt modelId="{EBC9C957-0C36-F34E-92D0-4F627A675503}" type="pres">
      <dgm:prSet presAssocID="{91053AA6-B0A9-8B4D-BED7-ABCCB887889B}" presName="accent_5" presStyleCnt="0"/>
      <dgm:spPr/>
    </dgm:pt>
    <dgm:pt modelId="{74D7B9E4-E235-D747-A3D8-7F20C6DE65CF}" type="pres">
      <dgm:prSet presAssocID="{91053AA6-B0A9-8B4D-BED7-ABCCB887889B}" presName="accentRepeatNode" presStyleLbl="solidFgAcc1" presStyleIdx="4" presStyleCnt="6"/>
      <dgm:spPr/>
    </dgm:pt>
    <dgm:pt modelId="{8191DDE5-C5E8-BD48-8270-FB1F4A00C546}" type="pres">
      <dgm:prSet presAssocID="{A1432536-716A-2746-B421-C4E3B401CB55}" presName="text_6" presStyleLbl="node1" presStyleIdx="5" presStyleCnt="6" custScaleX="101664" custScaleY="145398">
        <dgm:presLayoutVars>
          <dgm:bulletEnabled val="1"/>
        </dgm:presLayoutVars>
      </dgm:prSet>
      <dgm:spPr/>
    </dgm:pt>
    <dgm:pt modelId="{FDD02B8B-E8A2-1C44-83F5-BE1CD51C3942}" type="pres">
      <dgm:prSet presAssocID="{A1432536-716A-2746-B421-C4E3B401CB55}" presName="accent_6" presStyleCnt="0"/>
      <dgm:spPr/>
    </dgm:pt>
    <dgm:pt modelId="{70F57366-DDA2-A94C-9A02-70AB6509E9BB}" type="pres">
      <dgm:prSet presAssocID="{A1432536-716A-2746-B421-C4E3B401CB55}" presName="accentRepeatNode" presStyleLbl="solidFgAcc1" presStyleIdx="5" presStyleCnt="6"/>
      <dgm:spPr/>
    </dgm:pt>
  </dgm:ptLst>
  <dgm:cxnLst>
    <dgm:cxn modelId="{91CCDE01-46D0-E943-BCB6-904A455DBDAE}" srcId="{12F05C86-C849-6B4F-8DE2-59294604314E}" destId="{A1432536-716A-2746-B421-C4E3B401CB55}" srcOrd="5" destOrd="0" parTransId="{5C1DD13A-581A-5D42-8820-9AD9FD136B43}" sibTransId="{E7CBB478-81A9-4A4A-A1A6-B67DD4D7EE67}"/>
    <dgm:cxn modelId="{FB506E14-B18A-5944-B0D4-F63331E539E8}" type="presOf" srcId="{180365E8-2BFE-8B43-AF06-134167431D3C}" destId="{36BB3530-B294-3649-B202-B60F8BCBAB92}" srcOrd="0" destOrd="0" presId="urn:microsoft.com/office/officeart/2008/layout/VerticalCurvedList"/>
    <dgm:cxn modelId="{BF21A944-1BCE-404D-96BF-AEF270BE8017}" srcId="{12F05C86-C849-6B4F-8DE2-59294604314E}" destId="{91053AA6-B0A9-8B4D-BED7-ABCCB887889B}" srcOrd="4" destOrd="0" parTransId="{A90194B2-5577-414C-A023-9CB3853D188B}" sibTransId="{C98B7185-34AF-AD46-A30C-7F61ECADB54B}"/>
    <dgm:cxn modelId="{307BB95E-3C84-9B41-9509-DB4C9AA03A5C}" type="presOf" srcId="{A1432536-716A-2746-B421-C4E3B401CB55}" destId="{8191DDE5-C5E8-BD48-8270-FB1F4A00C546}" srcOrd="0" destOrd="0" presId="urn:microsoft.com/office/officeart/2008/layout/VerticalCurvedList"/>
    <dgm:cxn modelId="{62DE5F68-83A7-924F-BE8A-B9A34F04D089}" type="presOf" srcId="{91053AA6-B0A9-8B4D-BED7-ABCCB887889B}" destId="{DC16C950-303D-5C43-88FE-E75C6E640155}" srcOrd="0" destOrd="0" presId="urn:microsoft.com/office/officeart/2008/layout/VerticalCurvedList"/>
    <dgm:cxn modelId="{0A4F9A88-A321-644D-8DCC-AC34E84A98E9}" type="presOf" srcId="{AE4B02FC-FB7E-4C47-8205-EB75DE122C3B}" destId="{6D563FD6-2E82-9E44-BC94-8C141B9A3F8F}" srcOrd="0" destOrd="0" presId="urn:microsoft.com/office/officeart/2008/layout/VerticalCurvedList"/>
    <dgm:cxn modelId="{7E92EB8D-1766-DA40-BC6F-C10C9E98EE5F}" srcId="{12F05C86-C849-6B4F-8DE2-59294604314E}" destId="{180365E8-2BFE-8B43-AF06-134167431D3C}" srcOrd="3" destOrd="0" parTransId="{C6C08DF3-C03A-FC46-B23C-72A159C2F58A}" sibTransId="{B917435F-83D7-DF44-8BE0-48DEF195D8C7}"/>
    <dgm:cxn modelId="{AA114399-A4D3-594B-A632-25A9E04142D9}" srcId="{12F05C86-C849-6B4F-8DE2-59294604314E}" destId="{A7F118C0-DDB0-9540-AB52-0250936E30DE}" srcOrd="0" destOrd="0" parTransId="{5B30BA1C-F7C8-B249-850B-985637C66F2A}" sibTransId="{1359DBE8-8F12-6144-BD94-328061D4E5D8}"/>
    <dgm:cxn modelId="{6725D59B-4F9E-3F42-9C87-64353822E125}" type="presOf" srcId="{A7F118C0-DDB0-9540-AB52-0250936E30DE}" destId="{4C8345E5-A89E-9C48-8830-D3A95886CFB2}" srcOrd="0" destOrd="0" presId="urn:microsoft.com/office/officeart/2008/layout/VerticalCurvedList"/>
    <dgm:cxn modelId="{C5E351B3-533C-504E-8A81-7FF5DE4D8B93}" srcId="{12F05C86-C849-6B4F-8DE2-59294604314E}" destId="{AE4B02FC-FB7E-4C47-8205-EB75DE122C3B}" srcOrd="1" destOrd="0" parTransId="{54DA2594-A983-CC4D-8E9B-FD11420BDE1F}" sibTransId="{48A67D41-812F-0F48-A33B-7BD92E2994F6}"/>
    <dgm:cxn modelId="{277DFEBB-1E62-C444-BD41-4DC4113D82B1}" type="presOf" srcId="{12F05C86-C849-6B4F-8DE2-59294604314E}" destId="{9369B89D-1297-7B45-9448-F656433CF533}" srcOrd="0" destOrd="0" presId="urn:microsoft.com/office/officeart/2008/layout/VerticalCurvedList"/>
    <dgm:cxn modelId="{DF7E58C8-1655-D944-982D-B513C9B36089}" type="presOf" srcId="{6EB4672C-BE78-7D46-939F-CD7E8F8620BC}" destId="{8F30E7B8-12E3-034D-AD7B-07236C489141}" srcOrd="0" destOrd="0" presId="urn:microsoft.com/office/officeart/2008/layout/VerticalCurvedList"/>
    <dgm:cxn modelId="{656C84C9-F7F1-CB4E-81BA-4C1776463D8D}" srcId="{12F05C86-C849-6B4F-8DE2-59294604314E}" destId="{6EB4672C-BE78-7D46-939F-CD7E8F8620BC}" srcOrd="2" destOrd="0" parTransId="{9DE4AFE0-1D38-174B-B80C-4A977D6BA298}" sibTransId="{00019A3C-E85F-CC42-B156-FBF818E4495A}"/>
    <dgm:cxn modelId="{58F444D5-BA41-0843-8467-2785023C180B}" type="presOf" srcId="{1359DBE8-8F12-6144-BD94-328061D4E5D8}" destId="{ECEB260A-6ED8-4E41-8A21-C510685C1644}" srcOrd="0" destOrd="0" presId="urn:microsoft.com/office/officeart/2008/layout/VerticalCurvedList"/>
    <dgm:cxn modelId="{249FCE42-365A-2044-9399-2C089F31CE9F}" type="presParOf" srcId="{9369B89D-1297-7B45-9448-F656433CF533}" destId="{52984282-AED2-434B-83D2-0730BCE58C10}" srcOrd="0" destOrd="0" presId="urn:microsoft.com/office/officeart/2008/layout/VerticalCurvedList"/>
    <dgm:cxn modelId="{15E5ABBC-4FC4-E948-9C99-32AE5FFA800F}" type="presParOf" srcId="{52984282-AED2-434B-83D2-0730BCE58C10}" destId="{A7492E9D-E88B-BC48-96B4-EBF63042E711}" srcOrd="0" destOrd="0" presId="urn:microsoft.com/office/officeart/2008/layout/VerticalCurvedList"/>
    <dgm:cxn modelId="{FF11C251-75BC-DD4D-8625-A3FE5136C51B}" type="presParOf" srcId="{A7492E9D-E88B-BC48-96B4-EBF63042E711}" destId="{DE5B1235-8EF5-5544-A265-9430BF44FE0F}" srcOrd="0" destOrd="0" presId="urn:microsoft.com/office/officeart/2008/layout/VerticalCurvedList"/>
    <dgm:cxn modelId="{927DB977-1C99-134B-9299-382CB6FEE66D}" type="presParOf" srcId="{A7492E9D-E88B-BC48-96B4-EBF63042E711}" destId="{ECEB260A-6ED8-4E41-8A21-C510685C1644}" srcOrd="1" destOrd="0" presId="urn:microsoft.com/office/officeart/2008/layout/VerticalCurvedList"/>
    <dgm:cxn modelId="{E47C4B46-B875-8C4B-A207-F7D99629641F}" type="presParOf" srcId="{A7492E9D-E88B-BC48-96B4-EBF63042E711}" destId="{07CAEC0E-9055-984B-A4F8-1E62CA7C5676}" srcOrd="2" destOrd="0" presId="urn:microsoft.com/office/officeart/2008/layout/VerticalCurvedList"/>
    <dgm:cxn modelId="{253397B7-A7F5-054A-A56C-5CC3824AF76D}" type="presParOf" srcId="{A7492E9D-E88B-BC48-96B4-EBF63042E711}" destId="{399ADD37-2258-9848-9BB4-E28CD8961AA0}" srcOrd="3" destOrd="0" presId="urn:microsoft.com/office/officeart/2008/layout/VerticalCurvedList"/>
    <dgm:cxn modelId="{4B465356-7BD8-4945-B7F7-AC7B46E852FA}" type="presParOf" srcId="{52984282-AED2-434B-83D2-0730BCE58C10}" destId="{4C8345E5-A89E-9C48-8830-D3A95886CFB2}" srcOrd="1" destOrd="0" presId="urn:microsoft.com/office/officeart/2008/layout/VerticalCurvedList"/>
    <dgm:cxn modelId="{8BFDEF0B-D21B-DC4D-95D4-165010C50D01}" type="presParOf" srcId="{52984282-AED2-434B-83D2-0730BCE58C10}" destId="{79206285-99DD-5646-A3F7-90C2BD9CB64B}" srcOrd="2" destOrd="0" presId="urn:microsoft.com/office/officeart/2008/layout/VerticalCurvedList"/>
    <dgm:cxn modelId="{03E84CCE-1B90-E045-9C96-9931593CEDE6}" type="presParOf" srcId="{79206285-99DD-5646-A3F7-90C2BD9CB64B}" destId="{E23D509C-C140-2D4C-A7B0-EFC7839CD988}" srcOrd="0" destOrd="0" presId="urn:microsoft.com/office/officeart/2008/layout/VerticalCurvedList"/>
    <dgm:cxn modelId="{4448284F-B61C-4C45-8D92-D7469C2E37DB}" type="presParOf" srcId="{52984282-AED2-434B-83D2-0730BCE58C10}" destId="{6D563FD6-2E82-9E44-BC94-8C141B9A3F8F}" srcOrd="3" destOrd="0" presId="urn:microsoft.com/office/officeart/2008/layout/VerticalCurvedList"/>
    <dgm:cxn modelId="{615DFEE5-B61B-7F4A-9CAD-71D841E25113}" type="presParOf" srcId="{52984282-AED2-434B-83D2-0730BCE58C10}" destId="{ACBEAD72-A336-B143-82CB-51E90DF32EE1}" srcOrd="4" destOrd="0" presId="urn:microsoft.com/office/officeart/2008/layout/VerticalCurvedList"/>
    <dgm:cxn modelId="{86C956F3-C123-1F4C-AE4F-EA7AA07672C3}" type="presParOf" srcId="{ACBEAD72-A336-B143-82CB-51E90DF32EE1}" destId="{EF4CBF0F-6826-5B43-B22F-3D55936800B6}" srcOrd="0" destOrd="0" presId="urn:microsoft.com/office/officeart/2008/layout/VerticalCurvedList"/>
    <dgm:cxn modelId="{2B8B0D35-42A5-EF44-AEE6-44C59883450E}" type="presParOf" srcId="{52984282-AED2-434B-83D2-0730BCE58C10}" destId="{8F30E7B8-12E3-034D-AD7B-07236C489141}" srcOrd="5" destOrd="0" presId="urn:microsoft.com/office/officeart/2008/layout/VerticalCurvedList"/>
    <dgm:cxn modelId="{FECD4672-FC6B-C148-B93E-BDD44F7C70BA}" type="presParOf" srcId="{52984282-AED2-434B-83D2-0730BCE58C10}" destId="{F9742F87-0ADD-D448-B74B-1C08A21014BD}" srcOrd="6" destOrd="0" presId="urn:microsoft.com/office/officeart/2008/layout/VerticalCurvedList"/>
    <dgm:cxn modelId="{B764EBA1-0715-5F41-8CE2-AE973C5674A6}" type="presParOf" srcId="{F9742F87-0ADD-D448-B74B-1C08A21014BD}" destId="{6A33374A-7797-5047-96D9-0AD67F466C71}" srcOrd="0" destOrd="0" presId="urn:microsoft.com/office/officeart/2008/layout/VerticalCurvedList"/>
    <dgm:cxn modelId="{D18E34C8-9DC2-9043-80D3-3D6B28015B39}" type="presParOf" srcId="{52984282-AED2-434B-83D2-0730BCE58C10}" destId="{36BB3530-B294-3649-B202-B60F8BCBAB92}" srcOrd="7" destOrd="0" presId="urn:microsoft.com/office/officeart/2008/layout/VerticalCurvedList"/>
    <dgm:cxn modelId="{617E719C-2E15-4540-AEA7-04081BA06690}" type="presParOf" srcId="{52984282-AED2-434B-83D2-0730BCE58C10}" destId="{E4786B36-736A-6F47-BE25-8026FD06DA2F}" srcOrd="8" destOrd="0" presId="urn:microsoft.com/office/officeart/2008/layout/VerticalCurvedList"/>
    <dgm:cxn modelId="{24AD33CC-992A-4048-979E-8DC7F4A059C8}" type="presParOf" srcId="{E4786B36-736A-6F47-BE25-8026FD06DA2F}" destId="{64783D25-8AAF-994F-98D5-9EB937F9F873}" srcOrd="0" destOrd="0" presId="urn:microsoft.com/office/officeart/2008/layout/VerticalCurvedList"/>
    <dgm:cxn modelId="{57597D5B-8D02-C543-9495-823823CFAC11}" type="presParOf" srcId="{52984282-AED2-434B-83D2-0730BCE58C10}" destId="{DC16C950-303D-5C43-88FE-E75C6E640155}" srcOrd="9" destOrd="0" presId="urn:microsoft.com/office/officeart/2008/layout/VerticalCurvedList"/>
    <dgm:cxn modelId="{3526A2BF-58AD-5442-86B8-9125D08858A4}" type="presParOf" srcId="{52984282-AED2-434B-83D2-0730BCE58C10}" destId="{EBC9C957-0C36-F34E-92D0-4F627A675503}" srcOrd="10" destOrd="0" presId="urn:microsoft.com/office/officeart/2008/layout/VerticalCurvedList"/>
    <dgm:cxn modelId="{67FD978B-8E6F-354A-92C8-6F5BA9916CA4}" type="presParOf" srcId="{EBC9C957-0C36-F34E-92D0-4F627A675503}" destId="{74D7B9E4-E235-D747-A3D8-7F20C6DE65CF}" srcOrd="0" destOrd="0" presId="urn:microsoft.com/office/officeart/2008/layout/VerticalCurvedList"/>
    <dgm:cxn modelId="{15174529-6EEB-084F-89B3-DFE85E7CE98B}" type="presParOf" srcId="{52984282-AED2-434B-83D2-0730BCE58C10}" destId="{8191DDE5-C5E8-BD48-8270-FB1F4A00C546}" srcOrd="11" destOrd="0" presId="urn:microsoft.com/office/officeart/2008/layout/VerticalCurvedList"/>
    <dgm:cxn modelId="{91B76F0C-7BD7-0F45-9E18-CB8D5C1D4C0C}" type="presParOf" srcId="{52984282-AED2-434B-83D2-0730BCE58C10}" destId="{FDD02B8B-E8A2-1C44-83F5-BE1CD51C3942}" srcOrd="12" destOrd="0" presId="urn:microsoft.com/office/officeart/2008/layout/VerticalCurvedList"/>
    <dgm:cxn modelId="{31E96E29-66B2-C749-878D-DFF3972DC78D}" type="presParOf" srcId="{FDD02B8B-E8A2-1C44-83F5-BE1CD51C3942}" destId="{70F57366-DDA2-A94C-9A02-70AB6509E9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01302B-1695-4097-88D5-0B1F3BF968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FC1A05C-9CBE-4D38-884C-BD50D45C913F}">
      <dgm:prSet custT="1"/>
      <dgm:spPr/>
      <dgm:t>
        <a:bodyPr/>
        <a:lstStyle/>
        <a:p>
          <a:pPr>
            <a:defRPr cap="all"/>
          </a:pPr>
          <a:r>
            <a:rPr lang="pt-BR" sz="2400" b="1" dirty="0"/>
            <a:t>(...) Comitê Gestor do IBS (CG-IBS)</a:t>
          </a:r>
          <a:endParaRPr lang="pt-BR" sz="2400" dirty="0"/>
        </a:p>
      </dgm:t>
    </dgm:pt>
    <dgm:pt modelId="{40C1B80E-6C37-4CFC-B734-2DA7F5DB89C8}" type="parTrans" cxnId="{E4D17625-F7D1-417B-96E3-6849695983D5}">
      <dgm:prSet/>
      <dgm:spPr/>
      <dgm:t>
        <a:bodyPr/>
        <a:lstStyle/>
        <a:p>
          <a:endParaRPr lang="en-US"/>
        </a:p>
      </dgm:t>
    </dgm:pt>
    <dgm:pt modelId="{F3930FFF-81ED-4F39-B6FF-777F06AC3187}" type="sibTrans" cxnId="{E4D17625-F7D1-417B-96E3-6849695983D5}">
      <dgm:prSet/>
      <dgm:spPr/>
      <dgm:t>
        <a:bodyPr/>
        <a:lstStyle/>
        <a:p>
          <a:endParaRPr lang="en-US"/>
        </a:p>
      </dgm:t>
    </dgm:pt>
    <dgm:pt modelId="{C4F15EF2-10C8-472B-A282-5F702B53E765}">
      <dgm:prSet custT="1"/>
      <dgm:spPr/>
      <dgm:t>
        <a:bodyPr/>
        <a:lstStyle/>
        <a:p>
          <a:pPr>
            <a:defRPr cap="all"/>
          </a:pPr>
          <a:r>
            <a:rPr lang="pt-BR" sz="2400" b="1" dirty="0"/>
            <a:t>13. </a:t>
          </a:r>
          <a:r>
            <a:rPr lang="pt-BR" sz="2400" b="1" dirty="0">
              <a:solidFill>
                <a:srgbClr val="C00000"/>
              </a:solidFill>
            </a:rPr>
            <a:t>FINANCIAMENTO INICIAL</a:t>
          </a:r>
          <a:r>
            <a:rPr lang="pt-BR" sz="2400" b="1" dirty="0"/>
            <a:t> DO COMITÊ GESTOR: será feito pela UNIÃO. com </a:t>
          </a:r>
          <a:r>
            <a:rPr lang="pt-BR" sz="2400" b="1" dirty="0">
              <a:solidFill>
                <a:srgbClr val="C00000"/>
              </a:solidFill>
            </a:rPr>
            <a:t>posterior ressarcimento.</a:t>
          </a:r>
          <a:r>
            <a:rPr lang="pt-BR" sz="2400" b="1" dirty="0"/>
            <a:t> </a:t>
          </a:r>
          <a:endParaRPr lang="pt-BR" sz="2400" dirty="0"/>
        </a:p>
      </dgm:t>
    </dgm:pt>
    <dgm:pt modelId="{D5932FD2-A875-414D-82AB-E4B4D89FF702}" type="parTrans" cxnId="{9252AEE6-2EFA-4E51-A059-47F0A5C92454}">
      <dgm:prSet/>
      <dgm:spPr/>
      <dgm:t>
        <a:bodyPr/>
        <a:lstStyle/>
        <a:p>
          <a:endParaRPr lang="en-US"/>
        </a:p>
      </dgm:t>
    </dgm:pt>
    <dgm:pt modelId="{0B658FFC-9840-4F73-8921-FA05E1573861}" type="sibTrans" cxnId="{9252AEE6-2EFA-4E51-A059-47F0A5C92454}">
      <dgm:prSet/>
      <dgm:spPr/>
      <dgm:t>
        <a:bodyPr/>
        <a:lstStyle/>
        <a:p>
          <a:endParaRPr lang="en-US"/>
        </a:p>
      </dgm:t>
    </dgm:pt>
    <dgm:pt modelId="{7E6434F4-49C0-49C4-9AC4-B0F2A8712C78}">
      <dgm:prSet custT="1"/>
      <dgm:spPr/>
      <dgm:t>
        <a:bodyPr/>
        <a:lstStyle/>
        <a:p>
          <a:pPr>
            <a:defRPr cap="all"/>
          </a:pPr>
          <a:r>
            <a:rPr lang="pt-BR" sz="2400" b="1" dirty="0"/>
            <a:t>Gastos ante de </a:t>
          </a:r>
          <a:r>
            <a:rPr lang="pt-BR" sz="2400" b="1" dirty="0">
              <a:solidFill>
                <a:srgbClr val="C00000"/>
              </a:solidFill>
            </a:rPr>
            <a:t>3,8 BI </a:t>
          </a:r>
          <a:r>
            <a:rPr lang="pt-BR" sz="2400" b="1" dirty="0"/>
            <a:t>- compensação do débito com a União </a:t>
          </a:r>
          <a:r>
            <a:rPr lang="pt-BR" sz="2400" b="1" dirty="0">
              <a:solidFill>
                <a:srgbClr val="C00000"/>
              </a:solidFill>
            </a:rPr>
            <a:t>a partir da arrecadação do IBS, desde 2026.</a:t>
          </a:r>
          <a:endParaRPr lang="pt-BR" sz="2400" dirty="0">
            <a:solidFill>
              <a:srgbClr val="C00000"/>
            </a:solidFill>
          </a:endParaRPr>
        </a:p>
      </dgm:t>
    </dgm:pt>
    <dgm:pt modelId="{54B8C3DE-785C-4ECC-B0CE-D587F8819E1C}" type="parTrans" cxnId="{20D9FB27-80F8-4092-A5BE-F2103F90E333}">
      <dgm:prSet/>
      <dgm:spPr/>
      <dgm:t>
        <a:bodyPr/>
        <a:lstStyle/>
        <a:p>
          <a:endParaRPr lang="en-US"/>
        </a:p>
      </dgm:t>
    </dgm:pt>
    <dgm:pt modelId="{F1EAA7B2-19C0-4DB5-8351-23246E60CB01}" type="sibTrans" cxnId="{20D9FB27-80F8-4092-A5BE-F2103F90E333}">
      <dgm:prSet/>
      <dgm:spPr/>
      <dgm:t>
        <a:bodyPr/>
        <a:lstStyle/>
        <a:p>
          <a:endParaRPr lang="en-US"/>
        </a:p>
      </dgm:t>
    </dgm:pt>
    <dgm:pt modelId="{DDA0A9BB-8D25-438A-9C9C-A59603D1BC9E}" type="pres">
      <dgm:prSet presAssocID="{1601302B-1695-4097-88D5-0B1F3BF96886}" presName="root" presStyleCnt="0">
        <dgm:presLayoutVars>
          <dgm:dir/>
          <dgm:resizeHandles val="exact"/>
        </dgm:presLayoutVars>
      </dgm:prSet>
      <dgm:spPr/>
    </dgm:pt>
    <dgm:pt modelId="{5A6A0678-8ECA-4CCE-90EB-445DC77FCBD3}" type="pres">
      <dgm:prSet presAssocID="{3FC1A05C-9CBE-4D38-884C-BD50D45C913F}" presName="compNode" presStyleCnt="0"/>
      <dgm:spPr/>
    </dgm:pt>
    <dgm:pt modelId="{F61B2FC5-82A4-4ED7-86A1-CC15341BB943}" type="pres">
      <dgm:prSet presAssocID="{3FC1A05C-9CBE-4D38-884C-BD50D45C913F}" presName="iconBgRect" presStyleLbl="bgShp" presStyleIdx="0" presStyleCnt="3"/>
      <dgm:spPr/>
    </dgm:pt>
    <dgm:pt modelId="{3AF3674C-10FF-4EED-8308-C261C733C3AE}" type="pres">
      <dgm:prSet presAssocID="{3FC1A05C-9CBE-4D38-884C-BD50D45C91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C6412EF5-E389-41C9-A4D5-79661E7B3064}" type="pres">
      <dgm:prSet presAssocID="{3FC1A05C-9CBE-4D38-884C-BD50D45C913F}" presName="spaceRect" presStyleCnt="0"/>
      <dgm:spPr/>
    </dgm:pt>
    <dgm:pt modelId="{4648A153-0EFE-49FD-8240-1B851D1ADDF9}" type="pres">
      <dgm:prSet presAssocID="{3FC1A05C-9CBE-4D38-884C-BD50D45C913F}" presName="textRect" presStyleLbl="revTx" presStyleIdx="0" presStyleCnt="3">
        <dgm:presLayoutVars>
          <dgm:chMax val="1"/>
          <dgm:chPref val="1"/>
        </dgm:presLayoutVars>
      </dgm:prSet>
      <dgm:spPr/>
    </dgm:pt>
    <dgm:pt modelId="{F6C968FC-829D-4249-8781-E312BC456816}" type="pres">
      <dgm:prSet presAssocID="{F3930FFF-81ED-4F39-B6FF-777F06AC3187}" presName="sibTrans" presStyleCnt="0"/>
      <dgm:spPr/>
    </dgm:pt>
    <dgm:pt modelId="{6B994F66-B3F6-48C5-AFD8-12BB77CFD51B}" type="pres">
      <dgm:prSet presAssocID="{C4F15EF2-10C8-472B-A282-5F702B53E765}" presName="compNode" presStyleCnt="0"/>
      <dgm:spPr/>
    </dgm:pt>
    <dgm:pt modelId="{CB3F7121-C7CA-4629-BB5A-E98C5128596D}" type="pres">
      <dgm:prSet presAssocID="{C4F15EF2-10C8-472B-A282-5F702B53E765}" presName="iconBgRect" presStyleLbl="bgShp" presStyleIdx="1" presStyleCnt="3"/>
      <dgm:spPr/>
    </dgm:pt>
    <dgm:pt modelId="{6F13C60F-20CB-4F3E-BF57-68CD8811D9FE}" type="pres">
      <dgm:prSet presAssocID="{C4F15EF2-10C8-472B-A282-5F702B53E7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48A801F3-B90D-4F16-B14D-CA5A2F2C0814}" type="pres">
      <dgm:prSet presAssocID="{C4F15EF2-10C8-472B-A282-5F702B53E765}" presName="spaceRect" presStyleCnt="0"/>
      <dgm:spPr/>
    </dgm:pt>
    <dgm:pt modelId="{0CD75DA6-D720-4108-9B2F-D87593A3C8CF}" type="pres">
      <dgm:prSet presAssocID="{C4F15EF2-10C8-472B-A282-5F702B53E765}" presName="textRect" presStyleLbl="revTx" presStyleIdx="1" presStyleCnt="3">
        <dgm:presLayoutVars>
          <dgm:chMax val="1"/>
          <dgm:chPref val="1"/>
        </dgm:presLayoutVars>
      </dgm:prSet>
      <dgm:spPr/>
    </dgm:pt>
    <dgm:pt modelId="{47D64F06-1965-48D5-AFD1-A17794E32784}" type="pres">
      <dgm:prSet presAssocID="{0B658FFC-9840-4F73-8921-FA05E1573861}" presName="sibTrans" presStyleCnt="0"/>
      <dgm:spPr/>
    </dgm:pt>
    <dgm:pt modelId="{61AD363E-E160-4FEF-B8FC-F163FE6EF352}" type="pres">
      <dgm:prSet presAssocID="{7E6434F4-49C0-49C4-9AC4-B0F2A8712C78}" presName="compNode" presStyleCnt="0"/>
      <dgm:spPr/>
    </dgm:pt>
    <dgm:pt modelId="{7CE8E953-F99A-429A-958D-1DE35166986B}" type="pres">
      <dgm:prSet presAssocID="{7E6434F4-49C0-49C4-9AC4-B0F2A8712C78}" presName="iconBgRect" presStyleLbl="bgShp" presStyleIdx="2" presStyleCnt="3"/>
      <dgm:spPr/>
    </dgm:pt>
    <dgm:pt modelId="{F9CEDC3D-93AB-4689-808A-C2CD9411272E}" type="pres">
      <dgm:prSet presAssocID="{7E6434F4-49C0-49C4-9AC4-B0F2A8712C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88743B12-C14A-4DB6-BC59-43B81BE1A485}" type="pres">
      <dgm:prSet presAssocID="{7E6434F4-49C0-49C4-9AC4-B0F2A8712C78}" presName="spaceRect" presStyleCnt="0"/>
      <dgm:spPr/>
    </dgm:pt>
    <dgm:pt modelId="{FBD7B5BC-FE16-4F16-AB7E-726EC7BAFA53}" type="pres">
      <dgm:prSet presAssocID="{7E6434F4-49C0-49C4-9AC4-B0F2A8712C7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D80614-6285-4414-B161-62F50786C98F}" type="presOf" srcId="{7E6434F4-49C0-49C4-9AC4-B0F2A8712C78}" destId="{FBD7B5BC-FE16-4F16-AB7E-726EC7BAFA53}" srcOrd="0" destOrd="0" presId="urn:microsoft.com/office/officeart/2018/5/layout/IconCircleLabelList"/>
    <dgm:cxn modelId="{B7A8D024-FF0D-48BF-8617-08849CC8FB96}" type="presOf" srcId="{C4F15EF2-10C8-472B-A282-5F702B53E765}" destId="{0CD75DA6-D720-4108-9B2F-D87593A3C8CF}" srcOrd="0" destOrd="0" presId="urn:microsoft.com/office/officeart/2018/5/layout/IconCircleLabelList"/>
    <dgm:cxn modelId="{E4D17625-F7D1-417B-96E3-6849695983D5}" srcId="{1601302B-1695-4097-88D5-0B1F3BF96886}" destId="{3FC1A05C-9CBE-4D38-884C-BD50D45C913F}" srcOrd="0" destOrd="0" parTransId="{40C1B80E-6C37-4CFC-B734-2DA7F5DB89C8}" sibTransId="{F3930FFF-81ED-4F39-B6FF-777F06AC3187}"/>
    <dgm:cxn modelId="{20D9FB27-80F8-4092-A5BE-F2103F90E333}" srcId="{1601302B-1695-4097-88D5-0B1F3BF96886}" destId="{7E6434F4-49C0-49C4-9AC4-B0F2A8712C78}" srcOrd="2" destOrd="0" parTransId="{54B8C3DE-785C-4ECC-B0CE-D587F8819E1C}" sibTransId="{F1EAA7B2-19C0-4DB5-8351-23246E60CB01}"/>
    <dgm:cxn modelId="{B8C8DA45-5D2B-4EB2-8934-B57CB73FF3A2}" type="presOf" srcId="{1601302B-1695-4097-88D5-0B1F3BF96886}" destId="{DDA0A9BB-8D25-438A-9C9C-A59603D1BC9E}" srcOrd="0" destOrd="0" presId="urn:microsoft.com/office/officeart/2018/5/layout/IconCircleLabelList"/>
    <dgm:cxn modelId="{BA7357D3-6CCB-4C4C-B01B-23420E128F52}" type="presOf" srcId="{3FC1A05C-9CBE-4D38-884C-BD50D45C913F}" destId="{4648A153-0EFE-49FD-8240-1B851D1ADDF9}" srcOrd="0" destOrd="0" presId="urn:microsoft.com/office/officeart/2018/5/layout/IconCircleLabelList"/>
    <dgm:cxn modelId="{9252AEE6-2EFA-4E51-A059-47F0A5C92454}" srcId="{1601302B-1695-4097-88D5-0B1F3BF96886}" destId="{C4F15EF2-10C8-472B-A282-5F702B53E765}" srcOrd="1" destOrd="0" parTransId="{D5932FD2-A875-414D-82AB-E4B4D89FF702}" sibTransId="{0B658FFC-9840-4F73-8921-FA05E1573861}"/>
    <dgm:cxn modelId="{A82B3DE5-EDE8-46AD-B8DC-5A996731802F}" type="presParOf" srcId="{DDA0A9BB-8D25-438A-9C9C-A59603D1BC9E}" destId="{5A6A0678-8ECA-4CCE-90EB-445DC77FCBD3}" srcOrd="0" destOrd="0" presId="urn:microsoft.com/office/officeart/2018/5/layout/IconCircleLabelList"/>
    <dgm:cxn modelId="{481E2082-9612-4AD7-8189-D76E52C7B677}" type="presParOf" srcId="{5A6A0678-8ECA-4CCE-90EB-445DC77FCBD3}" destId="{F61B2FC5-82A4-4ED7-86A1-CC15341BB943}" srcOrd="0" destOrd="0" presId="urn:microsoft.com/office/officeart/2018/5/layout/IconCircleLabelList"/>
    <dgm:cxn modelId="{96739520-C178-4A69-8BE0-6B8FF10877EC}" type="presParOf" srcId="{5A6A0678-8ECA-4CCE-90EB-445DC77FCBD3}" destId="{3AF3674C-10FF-4EED-8308-C261C733C3AE}" srcOrd="1" destOrd="0" presId="urn:microsoft.com/office/officeart/2018/5/layout/IconCircleLabelList"/>
    <dgm:cxn modelId="{B9056D64-7A54-4A48-BAD4-AAF70EAC29FE}" type="presParOf" srcId="{5A6A0678-8ECA-4CCE-90EB-445DC77FCBD3}" destId="{C6412EF5-E389-41C9-A4D5-79661E7B3064}" srcOrd="2" destOrd="0" presId="urn:microsoft.com/office/officeart/2018/5/layout/IconCircleLabelList"/>
    <dgm:cxn modelId="{39201860-D920-4805-BB78-786D96BE198D}" type="presParOf" srcId="{5A6A0678-8ECA-4CCE-90EB-445DC77FCBD3}" destId="{4648A153-0EFE-49FD-8240-1B851D1ADDF9}" srcOrd="3" destOrd="0" presId="urn:microsoft.com/office/officeart/2018/5/layout/IconCircleLabelList"/>
    <dgm:cxn modelId="{D9F82473-0657-4CC9-A970-AAFF0B6817EC}" type="presParOf" srcId="{DDA0A9BB-8D25-438A-9C9C-A59603D1BC9E}" destId="{F6C968FC-829D-4249-8781-E312BC456816}" srcOrd="1" destOrd="0" presId="urn:microsoft.com/office/officeart/2018/5/layout/IconCircleLabelList"/>
    <dgm:cxn modelId="{0B3AFDDC-5FDA-4A95-A620-902175BE8A8E}" type="presParOf" srcId="{DDA0A9BB-8D25-438A-9C9C-A59603D1BC9E}" destId="{6B994F66-B3F6-48C5-AFD8-12BB77CFD51B}" srcOrd="2" destOrd="0" presId="urn:microsoft.com/office/officeart/2018/5/layout/IconCircleLabelList"/>
    <dgm:cxn modelId="{CE01C360-6529-4C28-80AF-DB2493CD64B2}" type="presParOf" srcId="{6B994F66-B3F6-48C5-AFD8-12BB77CFD51B}" destId="{CB3F7121-C7CA-4629-BB5A-E98C5128596D}" srcOrd="0" destOrd="0" presId="urn:microsoft.com/office/officeart/2018/5/layout/IconCircleLabelList"/>
    <dgm:cxn modelId="{71E22128-169C-4092-8C01-11A9DC782324}" type="presParOf" srcId="{6B994F66-B3F6-48C5-AFD8-12BB77CFD51B}" destId="{6F13C60F-20CB-4F3E-BF57-68CD8811D9FE}" srcOrd="1" destOrd="0" presId="urn:microsoft.com/office/officeart/2018/5/layout/IconCircleLabelList"/>
    <dgm:cxn modelId="{17E2540D-845E-4C02-8FEA-7442E3F035E8}" type="presParOf" srcId="{6B994F66-B3F6-48C5-AFD8-12BB77CFD51B}" destId="{48A801F3-B90D-4F16-B14D-CA5A2F2C0814}" srcOrd="2" destOrd="0" presId="urn:microsoft.com/office/officeart/2018/5/layout/IconCircleLabelList"/>
    <dgm:cxn modelId="{A42E089B-F3CC-4C70-B052-82AAEDA94EA8}" type="presParOf" srcId="{6B994F66-B3F6-48C5-AFD8-12BB77CFD51B}" destId="{0CD75DA6-D720-4108-9B2F-D87593A3C8CF}" srcOrd="3" destOrd="0" presId="urn:microsoft.com/office/officeart/2018/5/layout/IconCircleLabelList"/>
    <dgm:cxn modelId="{F6EFBE2C-AA53-4CE3-8B35-37296E2A254F}" type="presParOf" srcId="{DDA0A9BB-8D25-438A-9C9C-A59603D1BC9E}" destId="{47D64F06-1965-48D5-AFD1-A17794E32784}" srcOrd="3" destOrd="0" presId="urn:microsoft.com/office/officeart/2018/5/layout/IconCircleLabelList"/>
    <dgm:cxn modelId="{6F427771-D7C5-469A-9040-0353CAE0760F}" type="presParOf" srcId="{DDA0A9BB-8D25-438A-9C9C-A59603D1BC9E}" destId="{61AD363E-E160-4FEF-B8FC-F163FE6EF352}" srcOrd="4" destOrd="0" presId="urn:microsoft.com/office/officeart/2018/5/layout/IconCircleLabelList"/>
    <dgm:cxn modelId="{CE928250-8CB8-4B79-B57A-A3A1D2362BF1}" type="presParOf" srcId="{61AD363E-E160-4FEF-B8FC-F163FE6EF352}" destId="{7CE8E953-F99A-429A-958D-1DE35166986B}" srcOrd="0" destOrd="0" presId="urn:microsoft.com/office/officeart/2018/5/layout/IconCircleLabelList"/>
    <dgm:cxn modelId="{799BC826-37B8-4EF3-908A-0DA559E888D8}" type="presParOf" srcId="{61AD363E-E160-4FEF-B8FC-F163FE6EF352}" destId="{F9CEDC3D-93AB-4689-808A-C2CD9411272E}" srcOrd="1" destOrd="0" presId="urn:microsoft.com/office/officeart/2018/5/layout/IconCircleLabelList"/>
    <dgm:cxn modelId="{9DB9CAF9-11CC-4DB3-8003-0606B1D213BD}" type="presParOf" srcId="{61AD363E-E160-4FEF-B8FC-F163FE6EF352}" destId="{88743B12-C14A-4DB6-BC59-43B81BE1A485}" srcOrd="2" destOrd="0" presId="urn:microsoft.com/office/officeart/2018/5/layout/IconCircleLabelList"/>
    <dgm:cxn modelId="{94B09050-17D9-49CF-B87F-8D715AD266A2}" type="presParOf" srcId="{61AD363E-E160-4FEF-B8FC-F163FE6EF352}" destId="{FBD7B5BC-FE16-4F16-AB7E-726EC7BAFA5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70BF46-3D5C-4D42-B6DD-C59FB3CC58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875327-50F4-4DA3-8020-F6176A8EF82E}">
      <dgm:prSet/>
      <dgm:spPr/>
      <dgm:t>
        <a:bodyPr/>
        <a:lstStyle/>
        <a:p>
          <a:r>
            <a:rPr lang="pt-BR" b="1" dirty="0"/>
            <a:t>Realizar Operações/ Fornecimento- Entrega do bem e fim do serviço</a:t>
          </a:r>
        </a:p>
      </dgm:t>
    </dgm:pt>
    <dgm:pt modelId="{2DBB4C1E-02D9-49C3-BE4F-74884FC1903E}" type="parTrans" cxnId="{BBC834D7-C793-4D4B-98B3-4501D00F092E}">
      <dgm:prSet/>
      <dgm:spPr/>
      <dgm:t>
        <a:bodyPr/>
        <a:lstStyle/>
        <a:p>
          <a:endParaRPr lang="en-US"/>
        </a:p>
      </dgm:t>
    </dgm:pt>
    <dgm:pt modelId="{3605E7BB-01B7-4D1B-9262-558F11CEE330}" type="sibTrans" cxnId="{BBC834D7-C793-4D4B-98B3-4501D00F092E}">
      <dgm:prSet/>
      <dgm:spPr/>
      <dgm:t>
        <a:bodyPr/>
        <a:lstStyle/>
        <a:p>
          <a:endParaRPr lang="en-US"/>
        </a:p>
      </dgm:t>
    </dgm:pt>
    <dgm:pt modelId="{6177ABE3-05E5-47EF-881E-078AE602DEAB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“Operação é o fato jurídico que desencadeia o efeito de fazer nascer a obrigação...”- Roque </a:t>
          </a:r>
          <a:r>
            <a:rPr lang="pt-BR" b="1" dirty="0" err="1">
              <a:solidFill>
                <a:schemeClr val="tx1"/>
              </a:solidFill>
            </a:rPr>
            <a:t>Antonio</a:t>
          </a:r>
          <a:r>
            <a:rPr lang="pt-BR" b="1" dirty="0">
              <a:solidFill>
                <a:schemeClr val="tx1"/>
              </a:solidFill>
            </a:rPr>
            <a:t> </a:t>
          </a:r>
          <a:r>
            <a:rPr lang="pt-BR" b="1" dirty="0" err="1">
              <a:solidFill>
                <a:schemeClr val="tx1"/>
              </a:solidFill>
            </a:rPr>
            <a:t>Carrazza</a:t>
          </a:r>
          <a:endParaRPr lang="pt-BR" b="1" dirty="0">
            <a:solidFill>
              <a:schemeClr val="tx1"/>
            </a:solidFill>
          </a:endParaRPr>
        </a:p>
      </dgm:t>
    </dgm:pt>
    <dgm:pt modelId="{E1333FF0-C24C-4E24-B836-F71EB6B3BABD}" type="parTrans" cxnId="{F352AFE7-66AF-48E3-956A-4AE813A71D4E}">
      <dgm:prSet/>
      <dgm:spPr/>
      <dgm:t>
        <a:bodyPr/>
        <a:lstStyle/>
        <a:p>
          <a:endParaRPr lang="en-US"/>
        </a:p>
      </dgm:t>
    </dgm:pt>
    <dgm:pt modelId="{CA825A4C-8648-4695-AEFF-E4CED8FF6325}" type="sibTrans" cxnId="{F352AFE7-66AF-48E3-956A-4AE813A71D4E}">
      <dgm:prSet/>
      <dgm:spPr/>
      <dgm:t>
        <a:bodyPr/>
        <a:lstStyle/>
        <a:p>
          <a:endParaRPr lang="en-US"/>
        </a:p>
      </dgm:t>
    </dgm:pt>
    <dgm:pt modelId="{2E33A5EC-9CD5-4AF5-9273-C4CF1EE8E49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Operação implica  em transmissão de titularidade e deve ser praticada por comerciante, produtor, industrial ou prestador de serviço</a:t>
          </a:r>
        </a:p>
      </dgm:t>
    </dgm:pt>
    <dgm:pt modelId="{47EDF270-4E0C-4111-A1A1-BE9BCD8457FE}" type="parTrans" cxnId="{9C70C371-E0E4-481D-8BD7-E5CAFE06FAE3}">
      <dgm:prSet/>
      <dgm:spPr/>
      <dgm:t>
        <a:bodyPr/>
        <a:lstStyle/>
        <a:p>
          <a:endParaRPr lang="en-US"/>
        </a:p>
      </dgm:t>
    </dgm:pt>
    <dgm:pt modelId="{644DDF7C-CFF9-4D17-968C-4A1AD57D55A8}" type="sibTrans" cxnId="{9C70C371-E0E4-481D-8BD7-E5CAFE06FAE3}">
      <dgm:prSet/>
      <dgm:spPr/>
      <dgm:t>
        <a:bodyPr/>
        <a:lstStyle/>
        <a:p>
          <a:endParaRPr lang="en-US"/>
        </a:p>
      </dgm:t>
    </dgm:pt>
    <dgm:pt modelId="{B69423C3-4CCA-5C45-BD73-3D285AEF8A44}" type="pres">
      <dgm:prSet presAssocID="{DE70BF46-3D5C-4D42-B6DD-C59FB3CC58EC}" presName="diagram" presStyleCnt="0">
        <dgm:presLayoutVars>
          <dgm:dir/>
          <dgm:resizeHandles val="exact"/>
        </dgm:presLayoutVars>
      </dgm:prSet>
      <dgm:spPr/>
    </dgm:pt>
    <dgm:pt modelId="{29B38076-02A8-B54B-96E6-952DB54A6AC0}" type="pres">
      <dgm:prSet presAssocID="{BF875327-50F4-4DA3-8020-F6176A8EF82E}" presName="node" presStyleLbl="node1" presStyleIdx="0" presStyleCnt="3">
        <dgm:presLayoutVars>
          <dgm:bulletEnabled val="1"/>
        </dgm:presLayoutVars>
      </dgm:prSet>
      <dgm:spPr/>
    </dgm:pt>
    <dgm:pt modelId="{28FEE9BF-1ABD-8748-847D-B3989DF6D13D}" type="pres">
      <dgm:prSet presAssocID="{3605E7BB-01B7-4D1B-9262-558F11CEE330}" presName="sibTrans" presStyleCnt="0"/>
      <dgm:spPr/>
    </dgm:pt>
    <dgm:pt modelId="{C0091DC8-D70E-5648-BBC5-E4A745DCBA07}" type="pres">
      <dgm:prSet presAssocID="{6177ABE3-05E5-47EF-881E-078AE602DEAB}" presName="node" presStyleLbl="node1" presStyleIdx="1" presStyleCnt="3">
        <dgm:presLayoutVars>
          <dgm:bulletEnabled val="1"/>
        </dgm:presLayoutVars>
      </dgm:prSet>
      <dgm:spPr/>
    </dgm:pt>
    <dgm:pt modelId="{A54BA5DE-9F2C-7D45-A3BF-9007F710C043}" type="pres">
      <dgm:prSet presAssocID="{CA825A4C-8648-4695-AEFF-E4CED8FF6325}" presName="sibTrans" presStyleCnt="0"/>
      <dgm:spPr/>
    </dgm:pt>
    <dgm:pt modelId="{69D8E663-2358-1D42-AEAA-7D06E1DE63F5}" type="pres">
      <dgm:prSet presAssocID="{2E33A5EC-9CD5-4AF5-9273-C4CF1EE8E497}" presName="node" presStyleLbl="node1" presStyleIdx="2" presStyleCnt="3">
        <dgm:presLayoutVars>
          <dgm:bulletEnabled val="1"/>
        </dgm:presLayoutVars>
      </dgm:prSet>
      <dgm:spPr/>
    </dgm:pt>
  </dgm:ptLst>
  <dgm:cxnLst>
    <dgm:cxn modelId="{78EA0B4C-962D-D247-B342-0D79CD129A32}" type="presOf" srcId="{DE70BF46-3D5C-4D42-B6DD-C59FB3CC58EC}" destId="{B69423C3-4CCA-5C45-BD73-3D285AEF8A44}" srcOrd="0" destOrd="0" presId="urn:microsoft.com/office/officeart/2005/8/layout/default"/>
    <dgm:cxn modelId="{F045B253-BC7D-E640-87AB-D78E313A5520}" type="presOf" srcId="{2E33A5EC-9CD5-4AF5-9273-C4CF1EE8E497}" destId="{69D8E663-2358-1D42-AEAA-7D06E1DE63F5}" srcOrd="0" destOrd="0" presId="urn:microsoft.com/office/officeart/2005/8/layout/default"/>
    <dgm:cxn modelId="{9C70C371-E0E4-481D-8BD7-E5CAFE06FAE3}" srcId="{DE70BF46-3D5C-4D42-B6DD-C59FB3CC58EC}" destId="{2E33A5EC-9CD5-4AF5-9273-C4CF1EE8E497}" srcOrd="2" destOrd="0" parTransId="{47EDF270-4E0C-4111-A1A1-BE9BCD8457FE}" sibTransId="{644DDF7C-CFF9-4D17-968C-4A1AD57D55A8}"/>
    <dgm:cxn modelId="{434410D4-1D0E-774F-AE81-6613C2756877}" type="presOf" srcId="{6177ABE3-05E5-47EF-881E-078AE602DEAB}" destId="{C0091DC8-D70E-5648-BBC5-E4A745DCBA07}" srcOrd="0" destOrd="0" presId="urn:microsoft.com/office/officeart/2005/8/layout/default"/>
    <dgm:cxn modelId="{BBC834D7-C793-4D4B-98B3-4501D00F092E}" srcId="{DE70BF46-3D5C-4D42-B6DD-C59FB3CC58EC}" destId="{BF875327-50F4-4DA3-8020-F6176A8EF82E}" srcOrd="0" destOrd="0" parTransId="{2DBB4C1E-02D9-49C3-BE4F-74884FC1903E}" sibTransId="{3605E7BB-01B7-4D1B-9262-558F11CEE330}"/>
    <dgm:cxn modelId="{F352AFE7-66AF-48E3-956A-4AE813A71D4E}" srcId="{DE70BF46-3D5C-4D42-B6DD-C59FB3CC58EC}" destId="{6177ABE3-05E5-47EF-881E-078AE602DEAB}" srcOrd="1" destOrd="0" parTransId="{E1333FF0-C24C-4E24-B836-F71EB6B3BABD}" sibTransId="{CA825A4C-8648-4695-AEFF-E4CED8FF6325}"/>
    <dgm:cxn modelId="{905D24E9-1FED-2B44-8717-515B69A3E959}" type="presOf" srcId="{BF875327-50F4-4DA3-8020-F6176A8EF82E}" destId="{29B38076-02A8-B54B-96E6-952DB54A6AC0}" srcOrd="0" destOrd="0" presId="urn:microsoft.com/office/officeart/2005/8/layout/default"/>
    <dgm:cxn modelId="{F28A065E-E09A-8D41-9CA4-34754724E0C0}" type="presParOf" srcId="{B69423C3-4CCA-5C45-BD73-3D285AEF8A44}" destId="{29B38076-02A8-B54B-96E6-952DB54A6AC0}" srcOrd="0" destOrd="0" presId="urn:microsoft.com/office/officeart/2005/8/layout/default"/>
    <dgm:cxn modelId="{4241ABF8-FF62-D841-AF25-A5B06699E22D}" type="presParOf" srcId="{B69423C3-4CCA-5C45-BD73-3D285AEF8A44}" destId="{28FEE9BF-1ABD-8748-847D-B3989DF6D13D}" srcOrd="1" destOrd="0" presId="urn:microsoft.com/office/officeart/2005/8/layout/default"/>
    <dgm:cxn modelId="{2687284B-EE3F-0442-9F0F-1E22BF2EA10B}" type="presParOf" srcId="{B69423C3-4CCA-5C45-BD73-3D285AEF8A44}" destId="{C0091DC8-D70E-5648-BBC5-E4A745DCBA07}" srcOrd="2" destOrd="0" presId="urn:microsoft.com/office/officeart/2005/8/layout/default"/>
    <dgm:cxn modelId="{F515655D-71C2-4342-B2BF-D5644608EB31}" type="presParOf" srcId="{B69423C3-4CCA-5C45-BD73-3D285AEF8A44}" destId="{A54BA5DE-9F2C-7D45-A3BF-9007F710C043}" srcOrd="3" destOrd="0" presId="urn:microsoft.com/office/officeart/2005/8/layout/default"/>
    <dgm:cxn modelId="{293FA338-27CD-1B4A-8BEF-F8647806BF63}" type="presParOf" srcId="{B69423C3-4CCA-5C45-BD73-3D285AEF8A44}" destId="{69D8E663-2358-1D42-AEAA-7D06E1DE63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FF3636-4A19-4E6D-B71C-E639A1D47E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5EB9BB-4B94-43CB-B5F1-F7AAF447EF9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S</a:t>
          </a:r>
          <a:r>
            <a:rPr lang="pt-BR" b="1" i="0" dirty="0">
              <a:solidFill>
                <a:schemeClr val="tx1"/>
              </a:solidFill>
            </a:rPr>
            <a:t>plit </a:t>
          </a:r>
          <a:r>
            <a:rPr lang="pt-BR" b="1" i="0" dirty="0" err="1">
              <a:solidFill>
                <a:schemeClr val="tx1"/>
              </a:solidFill>
            </a:rPr>
            <a:t>payment</a:t>
          </a:r>
          <a:r>
            <a:rPr lang="pt-BR" b="1" i="0" dirty="0">
              <a:solidFill>
                <a:schemeClr val="tx1"/>
              </a:solidFill>
            </a:rPr>
            <a:t> -“pagamento dividido” – O pagamento de impostos ocorrerá de forma imediata após a compra pelo consumidor</a:t>
          </a:r>
          <a:endParaRPr lang="pt-BR" dirty="0">
            <a:solidFill>
              <a:schemeClr val="tx1"/>
            </a:solidFill>
          </a:endParaRPr>
        </a:p>
      </dgm:t>
    </dgm:pt>
    <dgm:pt modelId="{1837C618-496C-4928-9653-F336CB4139BB}" type="parTrans" cxnId="{9EEB4062-9563-4525-8A6E-E5263CA5CFAC}">
      <dgm:prSet/>
      <dgm:spPr/>
      <dgm:t>
        <a:bodyPr/>
        <a:lstStyle/>
        <a:p>
          <a:endParaRPr lang="en-US"/>
        </a:p>
      </dgm:t>
    </dgm:pt>
    <dgm:pt modelId="{B2D46E86-379C-472D-990D-C9994C4A75DD}" type="sibTrans" cxnId="{9EEB4062-9563-4525-8A6E-E5263CA5CFAC}">
      <dgm:prSet/>
      <dgm:spPr/>
      <dgm:t>
        <a:bodyPr/>
        <a:lstStyle/>
        <a:p>
          <a:endParaRPr lang="en-US"/>
        </a:p>
      </dgm:t>
    </dgm:pt>
    <dgm:pt modelId="{EF24651C-B3DE-4EF1-A003-9DB997AC5616}">
      <dgm:prSet/>
      <dgm:spPr/>
      <dgm:t>
        <a:bodyPr/>
        <a:lstStyle/>
        <a:p>
          <a:r>
            <a:rPr lang="pt-BR" b="1" i="0" dirty="0">
              <a:solidFill>
                <a:schemeClr val="tx1"/>
              </a:solidFill>
            </a:rPr>
            <a:t>Hoje o pagamento dos tributos é realizado pelo empreendedor</a:t>
          </a:r>
          <a:endParaRPr lang="pt-BR" dirty="0">
            <a:solidFill>
              <a:schemeClr val="tx1"/>
            </a:solidFill>
          </a:endParaRPr>
        </a:p>
      </dgm:t>
    </dgm:pt>
    <dgm:pt modelId="{CE55C717-3CFC-4C15-9F80-EA16AEACCBE4}" type="parTrans" cxnId="{9B342C29-A185-43AC-ABFD-F5343D117A15}">
      <dgm:prSet/>
      <dgm:spPr/>
      <dgm:t>
        <a:bodyPr/>
        <a:lstStyle/>
        <a:p>
          <a:endParaRPr lang="en-US"/>
        </a:p>
      </dgm:t>
    </dgm:pt>
    <dgm:pt modelId="{18164D4C-C801-4E3F-B361-A6C90596B123}" type="sibTrans" cxnId="{9B342C29-A185-43AC-ABFD-F5343D117A15}">
      <dgm:prSet/>
      <dgm:spPr/>
      <dgm:t>
        <a:bodyPr/>
        <a:lstStyle/>
        <a:p>
          <a:endParaRPr lang="en-US"/>
        </a:p>
      </dgm:t>
    </dgm:pt>
    <dgm:pt modelId="{A479CB83-AE4A-4B0C-A014-F3CAC9CCF501}">
      <dgm:prSet/>
      <dgm:spPr/>
      <dgm:t>
        <a:bodyPr/>
        <a:lstStyle/>
        <a:p>
          <a:r>
            <a:rPr lang="pt-BR" b="1" i="0" dirty="0">
              <a:solidFill>
                <a:schemeClr val="tx1"/>
              </a:solidFill>
            </a:rPr>
            <a:t>Quando estiver em vigor o </a:t>
          </a:r>
          <a:r>
            <a:rPr lang="pt-BR" b="1" i="1" dirty="0">
              <a:solidFill>
                <a:schemeClr val="tx1"/>
              </a:solidFill>
            </a:rPr>
            <a:t>split </a:t>
          </a:r>
          <a:r>
            <a:rPr lang="pt-BR" b="1" i="1" dirty="0" err="1">
              <a:solidFill>
                <a:schemeClr val="tx1"/>
              </a:solidFill>
            </a:rPr>
            <a:t>payment</a:t>
          </a:r>
          <a:r>
            <a:rPr lang="pt-BR" b="1" i="0" dirty="0">
              <a:solidFill>
                <a:schemeClr val="tx1"/>
              </a:solidFill>
            </a:rPr>
            <a:t>, o tributo devido sobre o valor da operação, será recolhido imediatamente aos cofres públicos</a:t>
          </a:r>
          <a:endParaRPr lang="pt-BR" dirty="0">
            <a:solidFill>
              <a:schemeClr val="tx1"/>
            </a:solidFill>
          </a:endParaRPr>
        </a:p>
      </dgm:t>
    </dgm:pt>
    <dgm:pt modelId="{25C2AB7E-5E1A-44DA-9FD0-03771F17C5B5}" type="parTrans" cxnId="{94410AED-71FB-418D-ADD4-F6107970F08C}">
      <dgm:prSet/>
      <dgm:spPr/>
      <dgm:t>
        <a:bodyPr/>
        <a:lstStyle/>
        <a:p>
          <a:endParaRPr lang="en-US"/>
        </a:p>
      </dgm:t>
    </dgm:pt>
    <dgm:pt modelId="{2063044C-45C0-4979-9F49-7320259D4D58}" type="sibTrans" cxnId="{94410AED-71FB-418D-ADD4-F6107970F08C}">
      <dgm:prSet/>
      <dgm:spPr/>
      <dgm:t>
        <a:bodyPr/>
        <a:lstStyle/>
        <a:p>
          <a:endParaRPr lang="en-US"/>
        </a:p>
      </dgm:t>
    </dgm:pt>
    <dgm:pt modelId="{DC6FC2BC-4DE1-44F0-9D64-7CFC6A8F3D55}">
      <dgm:prSet/>
      <dgm:spPr/>
      <dgm:t>
        <a:bodyPr/>
        <a:lstStyle/>
        <a:p>
          <a:r>
            <a:rPr lang="pt-BR" b="1" i="0" dirty="0"/>
            <a:t>O empreendedor receberá o valor da venda sem os impostos</a:t>
          </a:r>
          <a:endParaRPr lang="pt-BR" dirty="0"/>
        </a:p>
      </dgm:t>
    </dgm:pt>
    <dgm:pt modelId="{D0FB2CC6-E599-48E1-9828-1B2E3090158C}" type="parTrans" cxnId="{6FE6D583-8D5F-4555-BC79-5ABE7F8BC8F8}">
      <dgm:prSet/>
      <dgm:spPr/>
      <dgm:t>
        <a:bodyPr/>
        <a:lstStyle/>
        <a:p>
          <a:endParaRPr lang="en-US"/>
        </a:p>
      </dgm:t>
    </dgm:pt>
    <dgm:pt modelId="{EBE55713-F5B7-4BAD-A9D7-DFA08E3F478E}" type="sibTrans" cxnId="{6FE6D583-8D5F-4555-BC79-5ABE7F8BC8F8}">
      <dgm:prSet/>
      <dgm:spPr/>
      <dgm:t>
        <a:bodyPr/>
        <a:lstStyle/>
        <a:p>
          <a:endParaRPr lang="en-US"/>
        </a:p>
      </dgm:t>
    </dgm:pt>
    <dgm:pt modelId="{5F75DBA6-77D9-458F-80D0-96CAF1A93637}" type="pres">
      <dgm:prSet presAssocID="{F7FF3636-4A19-4E6D-B71C-E639A1D47E63}" presName="root" presStyleCnt="0">
        <dgm:presLayoutVars>
          <dgm:dir/>
          <dgm:resizeHandles val="exact"/>
        </dgm:presLayoutVars>
      </dgm:prSet>
      <dgm:spPr/>
    </dgm:pt>
    <dgm:pt modelId="{66566EF9-DF30-4991-BD44-F1E339F46CA4}" type="pres">
      <dgm:prSet presAssocID="{725EB9BB-4B94-43CB-B5F1-F7AAF447EF98}" presName="compNode" presStyleCnt="0"/>
      <dgm:spPr/>
    </dgm:pt>
    <dgm:pt modelId="{E9B18843-5A21-4050-9F4A-E2DE99C45605}" type="pres">
      <dgm:prSet presAssocID="{725EB9BB-4B94-43CB-B5F1-F7AAF447EF98}" presName="bgRect" presStyleLbl="bgShp" presStyleIdx="0" presStyleCnt="4"/>
      <dgm:spPr/>
    </dgm:pt>
    <dgm:pt modelId="{1361C81C-C068-49B1-AB88-8C2B8545BBA8}" type="pres">
      <dgm:prSet presAssocID="{725EB9BB-4B94-43CB-B5F1-F7AAF447EF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119CEF72-A0D2-4DAF-B42D-4E01635BAF18}" type="pres">
      <dgm:prSet presAssocID="{725EB9BB-4B94-43CB-B5F1-F7AAF447EF98}" presName="spaceRect" presStyleCnt="0"/>
      <dgm:spPr/>
    </dgm:pt>
    <dgm:pt modelId="{2B81535D-A86D-42A0-922C-66557340DD67}" type="pres">
      <dgm:prSet presAssocID="{725EB9BB-4B94-43CB-B5F1-F7AAF447EF98}" presName="parTx" presStyleLbl="revTx" presStyleIdx="0" presStyleCnt="4">
        <dgm:presLayoutVars>
          <dgm:chMax val="0"/>
          <dgm:chPref val="0"/>
        </dgm:presLayoutVars>
      </dgm:prSet>
      <dgm:spPr/>
    </dgm:pt>
    <dgm:pt modelId="{DB4AF3D0-13C1-4AC0-88BB-5E004883C9D0}" type="pres">
      <dgm:prSet presAssocID="{B2D46E86-379C-472D-990D-C9994C4A75DD}" presName="sibTrans" presStyleCnt="0"/>
      <dgm:spPr/>
    </dgm:pt>
    <dgm:pt modelId="{EA6CD154-C3E4-4598-9484-3ED2DADB6776}" type="pres">
      <dgm:prSet presAssocID="{EF24651C-B3DE-4EF1-A003-9DB997AC5616}" presName="compNode" presStyleCnt="0"/>
      <dgm:spPr/>
    </dgm:pt>
    <dgm:pt modelId="{B9310754-39E5-4B93-BF6C-755FCEE22742}" type="pres">
      <dgm:prSet presAssocID="{EF24651C-B3DE-4EF1-A003-9DB997AC5616}" presName="bgRect" presStyleLbl="bgShp" presStyleIdx="1" presStyleCnt="4"/>
      <dgm:spPr/>
    </dgm:pt>
    <dgm:pt modelId="{C8C185AD-C53E-41AE-8E15-B35EC3A898B6}" type="pres">
      <dgm:prSet presAssocID="{EF24651C-B3DE-4EF1-A003-9DB997AC56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AE62DDE9-8F4B-41EC-9393-B210807B7262}" type="pres">
      <dgm:prSet presAssocID="{EF24651C-B3DE-4EF1-A003-9DB997AC5616}" presName="spaceRect" presStyleCnt="0"/>
      <dgm:spPr/>
    </dgm:pt>
    <dgm:pt modelId="{5375D0BA-BFEF-4C83-B6F6-CAC2831DA214}" type="pres">
      <dgm:prSet presAssocID="{EF24651C-B3DE-4EF1-A003-9DB997AC5616}" presName="parTx" presStyleLbl="revTx" presStyleIdx="1" presStyleCnt="4">
        <dgm:presLayoutVars>
          <dgm:chMax val="0"/>
          <dgm:chPref val="0"/>
        </dgm:presLayoutVars>
      </dgm:prSet>
      <dgm:spPr/>
    </dgm:pt>
    <dgm:pt modelId="{A4401B74-B98C-4F1F-8ACB-EDF11CB6BEC6}" type="pres">
      <dgm:prSet presAssocID="{18164D4C-C801-4E3F-B361-A6C90596B123}" presName="sibTrans" presStyleCnt="0"/>
      <dgm:spPr/>
    </dgm:pt>
    <dgm:pt modelId="{D11502C6-BE84-44D6-BB3E-8DBA46C01443}" type="pres">
      <dgm:prSet presAssocID="{A479CB83-AE4A-4B0C-A014-F3CAC9CCF501}" presName="compNode" presStyleCnt="0"/>
      <dgm:spPr/>
    </dgm:pt>
    <dgm:pt modelId="{7CD10F06-98AC-4E41-AC49-E840B91D9034}" type="pres">
      <dgm:prSet presAssocID="{A479CB83-AE4A-4B0C-A014-F3CAC9CCF501}" presName="bgRect" presStyleLbl="bgShp" presStyleIdx="2" presStyleCnt="4"/>
      <dgm:spPr/>
    </dgm:pt>
    <dgm:pt modelId="{E69E2772-7B8D-4419-ACD6-3CD6B5A7D2AA}" type="pres">
      <dgm:prSet presAssocID="{A479CB83-AE4A-4B0C-A014-F3CAC9CCF5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89633695-C9E5-439E-9AB5-7E2AB19DFFF1}" type="pres">
      <dgm:prSet presAssocID="{A479CB83-AE4A-4B0C-A014-F3CAC9CCF501}" presName="spaceRect" presStyleCnt="0"/>
      <dgm:spPr/>
    </dgm:pt>
    <dgm:pt modelId="{35707752-3103-4327-B3E1-F7E5548760C8}" type="pres">
      <dgm:prSet presAssocID="{A479CB83-AE4A-4B0C-A014-F3CAC9CCF501}" presName="parTx" presStyleLbl="revTx" presStyleIdx="2" presStyleCnt="4">
        <dgm:presLayoutVars>
          <dgm:chMax val="0"/>
          <dgm:chPref val="0"/>
        </dgm:presLayoutVars>
      </dgm:prSet>
      <dgm:spPr/>
    </dgm:pt>
    <dgm:pt modelId="{AA3748CA-45C9-4B92-B64A-5B69B1E9DD0E}" type="pres">
      <dgm:prSet presAssocID="{2063044C-45C0-4979-9F49-7320259D4D58}" presName="sibTrans" presStyleCnt="0"/>
      <dgm:spPr/>
    </dgm:pt>
    <dgm:pt modelId="{16E47EFB-C421-477A-B9E1-D9561590ECDE}" type="pres">
      <dgm:prSet presAssocID="{DC6FC2BC-4DE1-44F0-9D64-7CFC6A8F3D55}" presName="compNode" presStyleCnt="0"/>
      <dgm:spPr/>
    </dgm:pt>
    <dgm:pt modelId="{FAF3FF82-8A24-4A23-8D29-7104E785B115}" type="pres">
      <dgm:prSet presAssocID="{DC6FC2BC-4DE1-44F0-9D64-7CFC6A8F3D55}" presName="bgRect" presStyleLbl="bgShp" presStyleIdx="3" presStyleCnt="4"/>
      <dgm:spPr/>
    </dgm:pt>
    <dgm:pt modelId="{1E23331C-CDD0-4443-B0F2-8490633C5D61}" type="pres">
      <dgm:prSet presAssocID="{DC6FC2BC-4DE1-44F0-9D64-7CFC6A8F3D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3BE8E0F1-249C-4C17-AF5D-A67D6FA46545}" type="pres">
      <dgm:prSet presAssocID="{DC6FC2BC-4DE1-44F0-9D64-7CFC6A8F3D55}" presName="spaceRect" presStyleCnt="0"/>
      <dgm:spPr/>
    </dgm:pt>
    <dgm:pt modelId="{55F0F1DD-A70F-4F85-9610-3948AFDB6AEC}" type="pres">
      <dgm:prSet presAssocID="{DC6FC2BC-4DE1-44F0-9D64-7CFC6A8F3D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C84F421-367B-42B4-AA96-92279687FF77}" type="presOf" srcId="{F7FF3636-4A19-4E6D-B71C-E639A1D47E63}" destId="{5F75DBA6-77D9-458F-80D0-96CAF1A93637}" srcOrd="0" destOrd="0" presId="urn:microsoft.com/office/officeart/2018/2/layout/IconVerticalSolidList"/>
    <dgm:cxn modelId="{9B342C29-A185-43AC-ABFD-F5343D117A15}" srcId="{F7FF3636-4A19-4E6D-B71C-E639A1D47E63}" destId="{EF24651C-B3DE-4EF1-A003-9DB997AC5616}" srcOrd="1" destOrd="0" parTransId="{CE55C717-3CFC-4C15-9F80-EA16AEACCBE4}" sibTransId="{18164D4C-C801-4E3F-B361-A6C90596B123}"/>
    <dgm:cxn modelId="{BDDCB33F-15C3-4713-8C68-2135B3925061}" type="presOf" srcId="{A479CB83-AE4A-4B0C-A014-F3CAC9CCF501}" destId="{35707752-3103-4327-B3E1-F7E5548760C8}" srcOrd="0" destOrd="0" presId="urn:microsoft.com/office/officeart/2018/2/layout/IconVerticalSolidList"/>
    <dgm:cxn modelId="{9EEB4062-9563-4525-8A6E-E5263CA5CFAC}" srcId="{F7FF3636-4A19-4E6D-B71C-E639A1D47E63}" destId="{725EB9BB-4B94-43CB-B5F1-F7AAF447EF98}" srcOrd="0" destOrd="0" parTransId="{1837C618-496C-4928-9653-F336CB4139BB}" sibTransId="{B2D46E86-379C-472D-990D-C9994C4A75DD}"/>
    <dgm:cxn modelId="{E909EB70-248F-4E2C-A7D8-EED42D6161E5}" type="presOf" srcId="{DC6FC2BC-4DE1-44F0-9D64-7CFC6A8F3D55}" destId="{55F0F1DD-A70F-4F85-9610-3948AFDB6AEC}" srcOrd="0" destOrd="0" presId="urn:microsoft.com/office/officeart/2018/2/layout/IconVerticalSolidList"/>
    <dgm:cxn modelId="{1C034175-297C-41A0-84C3-73D36AE44B8F}" type="presOf" srcId="{725EB9BB-4B94-43CB-B5F1-F7AAF447EF98}" destId="{2B81535D-A86D-42A0-922C-66557340DD67}" srcOrd="0" destOrd="0" presId="urn:microsoft.com/office/officeart/2018/2/layout/IconVerticalSolidList"/>
    <dgm:cxn modelId="{6FE6D583-8D5F-4555-BC79-5ABE7F8BC8F8}" srcId="{F7FF3636-4A19-4E6D-B71C-E639A1D47E63}" destId="{DC6FC2BC-4DE1-44F0-9D64-7CFC6A8F3D55}" srcOrd="3" destOrd="0" parTransId="{D0FB2CC6-E599-48E1-9828-1B2E3090158C}" sibTransId="{EBE55713-F5B7-4BAD-A9D7-DFA08E3F478E}"/>
    <dgm:cxn modelId="{F950C1CA-5831-453B-A8B0-AAA35A22DA85}" type="presOf" srcId="{EF24651C-B3DE-4EF1-A003-9DB997AC5616}" destId="{5375D0BA-BFEF-4C83-B6F6-CAC2831DA214}" srcOrd="0" destOrd="0" presId="urn:microsoft.com/office/officeart/2018/2/layout/IconVerticalSolidList"/>
    <dgm:cxn modelId="{94410AED-71FB-418D-ADD4-F6107970F08C}" srcId="{F7FF3636-4A19-4E6D-B71C-E639A1D47E63}" destId="{A479CB83-AE4A-4B0C-A014-F3CAC9CCF501}" srcOrd="2" destOrd="0" parTransId="{25C2AB7E-5E1A-44DA-9FD0-03771F17C5B5}" sibTransId="{2063044C-45C0-4979-9F49-7320259D4D58}"/>
    <dgm:cxn modelId="{3B693E76-F137-420E-9C8C-CD554795216B}" type="presParOf" srcId="{5F75DBA6-77D9-458F-80D0-96CAF1A93637}" destId="{66566EF9-DF30-4991-BD44-F1E339F46CA4}" srcOrd="0" destOrd="0" presId="urn:microsoft.com/office/officeart/2018/2/layout/IconVerticalSolidList"/>
    <dgm:cxn modelId="{7DA4C6D6-41A3-4409-BD43-6737E912BA63}" type="presParOf" srcId="{66566EF9-DF30-4991-BD44-F1E339F46CA4}" destId="{E9B18843-5A21-4050-9F4A-E2DE99C45605}" srcOrd="0" destOrd="0" presId="urn:microsoft.com/office/officeart/2018/2/layout/IconVerticalSolidList"/>
    <dgm:cxn modelId="{428C6050-9A80-463D-84EB-14477E0709B5}" type="presParOf" srcId="{66566EF9-DF30-4991-BD44-F1E339F46CA4}" destId="{1361C81C-C068-49B1-AB88-8C2B8545BBA8}" srcOrd="1" destOrd="0" presId="urn:microsoft.com/office/officeart/2018/2/layout/IconVerticalSolidList"/>
    <dgm:cxn modelId="{0AECDBB6-C190-4902-B695-A5302C1721E3}" type="presParOf" srcId="{66566EF9-DF30-4991-BD44-F1E339F46CA4}" destId="{119CEF72-A0D2-4DAF-B42D-4E01635BAF18}" srcOrd="2" destOrd="0" presId="urn:microsoft.com/office/officeart/2018/2/layout/IconVerticalSolidList"/>
    <dgm:cxn modelId="{358E29E6-64A1-42B7-931F-42F815B2C0D6}" type="presParOf" srcId="{66566EF9-DF30-4991-BD44-F1E339F46CA4}" destId="{2B81535D-A86D-42A0-922C-66557340DD67}" srcOrd="3" destOrd="0" presId="urn:microsoft.com/office/officeart/2018/2/layout/IconVerticalSolidList"/>
    <dgm:cxn modelId="{81CCD574-3EF0-4E4E-B595-A077F184E25B}" type="presParOf" srcId="{5F75DBA6-77D9-458F-80D0-96CAF1A93637}" destId="{DB4AF3D0-13C1-4AC0-88BB-5E004883C9D0}" srcOrd="1" destOrd="0" presId="urn:microsoft.com/office/officeart/2018/2/layout/IconVerticalSolidList"/>
    <dgm:cxn modelId="{A6D6C83F-DD6B-4D10-9B5E-30A47C850C9E}" type="presParOf" srcId="{5F75DBA6-77D9-458F-80D0-96CAF1A93637}" destId="{EA6CD154-C3E4-4598-9484-3ED2DADB6776}" srcOrd="2" destOrd="0" presId="urn:microsoft.com/office/officeart/2018/2/layout/IconVerticalSolidList"/>
    <dgm:cxn modelId="{DE1B0841-2240-4E6E-A892-4817FC2D962D}" type="presParOf" srcId="{EA6CD154-C3E4-4598-9484-3ED2DADB6776}" destId="{B9310754-39E5-4B93-BF6C-755FCEE22742}" srcOrd="0" destOrd="0" presId="urn:microsoft.com/office/officeart/2018/2/layout/IconVerticalSolidList"/>
    <dgm:cxn modelId="{9A5B9CBA-A232-4E27-82F5-FC3A4389E1B9}" type="presParOf" srcId="{EA6CD154-C3E4-4598-9484-3ED2DADB6776}" destId="{C8C185AD-C53E-41AE-8E15-B35EC3A898B6}" srcOrd="1" destOrd="0" presId="urn:microsoft.com/office/officeart/2018/2/layout/IconVerticalSolidList"/>
    <dgm:cxn modelId="{7E5E6F36-213F-4444-9D77-BBE841660BF5}" type="presParOf" srcId="{EA6CD154-C3E4-4598-9484-3ED2DADB6776}" destId="{AE62DDE9-8F4B-41EC-9393-B210807B7262}" srcOrd="2" destOrd="0" presId="urn:microsoft.com/office/officeart/2018/2/layout/IconVerticalSolidList"/>
    <dgm:cxn modelId="{3DF57694-292E-417D-8123-17EF110A0AC7}" type="presParOf" srcId="{EA6CD154-C3E4-4598-9484-3ED2DADB6776}" destId="{5375D0BA-BFEF-4C83-B6F6-CAC2831DA214}" srcOrd="3" destOrd="0" presId="urn:microsoft.com/office/officeart/2018/2/layout/IconVerticalSolidList"/>
    <dgm:cxn modelId="{CD24EA42-91A3-45FB-9E4D-3422F7865476}" type="presParOf" srcId="{5F75DBA6-77D9-458F-80D0-96CAF1A93637}" destId="{A4401B74-B98C-4F1F-8ACB-EDF11CB6BEC6}" srcOrd="3" destOrd="0" presId="urn:microsoft.com/office/officeart/2018/2/layout/IconVerticalSolidList"/>
    <dgm:cxn modelId="{89019186-788B-4E15-8CE5-06EDFAA115CC}" type="presParOf" srcId="{5F75DBA6-77D9-458F-80D0-96CAF1A93637}" destId="{D11502C6-BE84-44D6-BB3E-8DBA46C01443}" srcOrd="4" destOrd="0" presId="urn:microsoft.com/office/officeart/2018/2/layout/IconVerticalSolidList"/>
    <dgm:cxn modelId="{B9E98676-7007-4A92-B65C-CDF3A8642204}" type="presParOf" srcId="{D11502C6-BE84-44D6-BB3E-8DBA46C01443}" destId="{7CD10F06-98AC-4E41-AC49-E840B91D9034}" srcOrd="0" destOrd="0" presId="urn:microsoft.com/office/officeart/2018/2/layout/IconVerticalSolidList"/>
    <dgm:cxn modelId="{2A3B0AC3-2436-433B-ADF7-658F6CAF57A9}" type="presParOf" srcId="{D11502C6-BE84-44D6-BB3E-8DBA46C01443}" destId="{E69E2772-7B8D-4419-ACD6-3CD6B5A7D2AA}" srcOrd="1" destOrd="0" presId="urn:microsoft.com/office/officeart/2018/2/layout/IconVerticalSolidList"/>
    <dgm:cxn modelId="{DF0D88E1-E8BE-43AC-AC0D-91D01EA276D1}" type="presParOf" srcId="{D11502C6-BE84-44D6-BB3E-8DBA46C01443}" destId="{89633695-C9E5-439E-9AB5-7E2AB19DFFF1}" srcOrd="2" destOrd="0" presId="urn:microsoft.com/office/officeart/2018/2/layout/IconVerticalSolidList"/>
    <dgm:cxn modelId="{F156F3EC-4833-4645-8DC8-28C887D25927}" type="presParOf" srcId="{D11502C6-BE84-44D6-BB3E-8DBA46C01443}" destId="{35707752-3103-4327-B3E1-F7E5548760C8}" srcOrd="3" destOrd="0" presId="urn:microsoft.com/office/officeart/2018/2/layout/IconVerticalSolidList"/>
    <dgm:cxn modelId="{8D9C3CEE-53B0-4BA5-9A86-BABD15243032}" type="presParOf" srcId="{5F75DBA6-77D9-458F-80D0-96CAF1A93637}" destId="{AA3748CA-45C9-4B92-B64A-5B69B1E9DD0E}" srcOrd="5" destOrd="0" presId="urn:microsoft.com/office/officeart/2018/2/layout/IconVerticalSolidList"/>
    <dgm:cxn modelId="{34D51BB6-FEAD-4099-B95F-7AC5C6DFA600}" type="presParOf" srcId="{5F75DBA6-77D9-458F-80D0-96CAF1A93637}" destId="{16E47EFB-C421-477A-B9E1-D9561590ECDE}" srcOrd="6" destOrd="0" presId="urn:microsoft.com/office/officeart/2018/2/layout/IconVerticalSolidList"/>
    <dgm:cxn modelId="{CE763FE5-9884-48E0-8B58-EE164788093A}" type="presParOf" srcId="{16E47EFB-C421-477A-B9E1-D9561590ECDE}" destId="{FAF3FF82-8A24-4A23-8D29-7104E785B115}" srcOrd="0" destOrd="0" presId="urn:microsoft.com/office/officeart/2018/2/layout/IconVerticalSolidList"/>
    <dgm:cxn modelId="{F835371A-94CE-4D0E-8FC8-2DCCDB717ECE}" type="presParOf" srcId="{16E47EFB-C421-477A-B9E1-D9561590ECDE}" destId="{1E23331C-CDD0-4443-B0F2-8490633C5D61}" srcOrd="1" destOrd="0" presId="urn:microsoft.com/office/officeart/2018/2/layout/IconVerticalSolidList"/>
    <dgm:cxn modelId="{D428F516-B2F7-41A4-80ED-F7C9B6D68485}" type="presParOf" srcId="{16E47EFB-C421-477A-B9E1-D9561590ECDE}" destId="{3BE8E0F1-249C-4C17-AF5D-A67D6FA46545}" srcOrd="2" destOrd="0" presId="urn:microsoft.com/office/officeart/2018/2/layout/IconVerticalSolidList"/>
    <dgm:cxn modelId="{07FDA6A0-0EB2-4EC1-94EE-99E5F9E947CA}" type="presParOf" srcId="{16E47EFB-C421-477A-B9E1-D9561590ECDE}" destId="{55F0F1DD-A70F-4F85-9610-3948AFDB6A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FF3636-4A19-4E6D-B71C-E639A1D47E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75DBA6-77D9-458F-80D0-96CAF1A93637}" type="pres">
      <dgm:prSet presAssocID="{F7FF3636-4A19-4E6D-B71C-E639A1D47E63}" presName="root" presStyleCnt="0">
        <dgm:presLayoutVars>
          <dgm:dir/>
          <dgm:resizeHandles val="exact"/>
        </dgm:presLayoutVars>
      </dgm:prSet>
      <dgm:spPr/>
    </dgm:pt>
  </dgm:ptLst>
  <dgm:cxnLst>
    <dgm:cxn modelId="{6C84F421-367B-42B4-AA96-92279687FF77}" type="presOf" srcId="{F7FF3636-4A19-4E6D-B71C-E639A1D47E63}" destId="{5F75DBA6-77D9-458F-80D0-96CAF1A93637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02438-CF79-8041-B37C-8477F9E31126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2A89C7-02C1-CF43-82BA-C909D83DA3FA}">
      <dgm:prSet phldrT="[Text]" custT="1"/>
      <dgm:spPr/>
      <dgm:t>
        <a:bodyPr/>
        <a:lstStyle/>
        <a:p>
          <a:r>
            <a:rPr lang="pt-BR" sz="3200" b="1" dirty="0">
              <a:solidFill>
                <a:srgbClr val="000000"/>
              </a:solidFill>
              <a:latin typeface="Calibri"/>
              <a:cs typeface="Calibri"/>
            </a:rPr>
            <a:t>CAPACIDADE CONTRIBUTIVA</a:t>
          </a:r>
        </a:p>
      </dgm:t>
    </dgm:pt>
    <dgm:pt modelId="{FDABE3A4-FD5E-A04B-BC7E-78D2FD01B8F7}" type="parTrans" cxnId="{C139C97C-C98D-4F43-817F-B988DC6DCA55}">
      <dgm:prSet/>
      <dgm:spPr/>
      <dgm:t>
        <a:bodyPr/>
        <a:lstStyle/>
        <a:p>
          <a:endParaRPr lang="en-US"/>
        </a:p>
      </dgm:t>
    </dgm:pt>
    <dgm:pt modelId="{649AEACF-0657-9240-AE44-D05A4BA5C905}" type="sibTrans" cxnId="{C139C97C-C98D-4F43-817F-B988DC6DCA55}">
      <dgm:prSet/>
      <dgm:spPr/>
      <dgm:t>
        <a:bodyPr/>
        <a:lstStyle/>
        <a:p>
          <a:endParaRPr lang="en-US"/>
        </a:p>
      </dgm:t>
    </dgm:pt>
    <dgm:pt modelId="{19CF4D5E-0912-384A-BEDC-106F64387344}">
      <dgm:prSet phldrT="[Text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alibri"/>
              <a:cs typeface="Calibri"/>
            </a:rPr>
            <a:t>APTIDÃO PARA CONTRIBUIR</a:t>
          </a:r>
        </a:p>
      </dgm:t>
    </dgm:pt>
    <dgm:pt modelId="{E9A0C94D-4BAE-0949-BCC7-24F389B4C59C}" type="parTrans" cxnId="{FB379021-B118-D845-8073-68D0B26FDF99}">
      <dgm:prSet/>
      <dgm:spPr/>
      <dgm:t>
        <a:bodyPr/>
        <a:lstStyle/>
        <a:p>
          <a:endParaRPr lang="pt-BR" dirty="0"/>
        </a:p>
      </dgm:t>
    </dgm:pt>
    <dgm:pt modelId="{29D74CA5-7B81-674F-89A9-777DD4B0DD65}" type="sibTrans" cxnId="{FB379021-B118-D845-8073-68D0B26FDF99}">
      <dgm:prSet/>
      <dgm:spPr/>
      <dgm:t>
        <a:bodyPr/>
        <a:lstStyle/>
        <a:p>
          <a:endParaRPr lang="en-US"/>
        </a:p>
      </dgm:t>
    </dgm:pt>
    <dgm:pt modelId="{752CF63A-CC83-7244-992C-8C0A8CD67C52}">
      <dgm:prSet phldrT="[Text]"/>
      <dgm:spPr/>
      <dgm:t>
        <a:bodyPr/>
        <a:lstStyle/>
        <a:p>
          <a:r>
            <a:rPr lang="pt-BR" b="1" dirty="0">
              <a:solidFill>
                <a:srgbClr val="000000"/>
              </a:solidFill>
              <a:latin typeface="Calibri"/>
              <a:cs typeface="Calibri"/>
            </a:rPr>
            <a:t>RESPEITADO O MÍNIMO EXISTENCIAL</a:t>
          </a:r>
        </a:p>
      </dgm:t>
    </dgm:pt>
    <dgm:pt modelId="{2E715E4A-798E-D249-B99F-A82789333A45}" type="parTrans" cxnId="{4C710478-7A07-2D4C-9CFD-B4905772BCD9}">
      <dgm:prSet/>
      <dgm:spPr/>
      <dgm:t>
        <a:bodyPr/>
        <a:lstStyle/>
        <a:p>
          <a:endParaRPr lang="pt-BR" dirty="0"/>
        </a:p>
      </dgm:t>
    </dgm:pt>
    <dgm:pt modelId="{D9F065FC-3D11-4B4C-9ED6-9028556A81C1}" type="sibTrans" cxnId="{4C710478-7A07-2D4C-9CFD-B4905772BCD9}">
      <dgm:prSet/>
      <dgm:spPr/>
      <dgm:t>
        <a:bodyPr/>
        <a:lstStyle/>
        <a:p>
          <a:endParaRPr lang="en-US"/>
        </a:p>
      </dgm:t>
    </dgm:pt>
    <dgm:pt modelId="{D9318985-A970-6E4F-8939-DFFB96E4F6F8}">
      <dgm:prSet phldrT="[Text]"/>
      <dgm:spPr/>
      <dgm:t>
        <a:bodyPr/>
        <a:lstStyle/>
        <a:p>
          <a:r>
            <a:rPr lang="pt-BR" b="1" dirty="0">
              <a:solidFill>
                <a:srgbClr val="000000"/>
              </a:solidFill>
              <a:latin typeface="Calibri"/>
              <a:cs typeface="Calibri"/>
            </a:rPr>
            <a:t>QUALIFICADA POR UM DEVER DE SOLIDARIEDADE (PROGRESSIVIDADE</a:t>
          </a:r>
          <a:r>
            <a:rPr lang="pt-BR" dirty="0">
              <a:solidFill>
                <a:srgbClr val="000000"/>
              </a:solidFill>
            </a:rPr>
            <a:t>) </a:t>
          </a:r>
        </a:p>
      </dgm:t>
    </dgm:pt>
    <dgm:pt modelId="{A998E41C-6BBC-A247-9D3B-9FEB98467212}" type="parTrans" cxnId="{D3BB4E9B-9DE6-2344-BEDA-4C3F087CB1EC}">
      <dgm:prSet/>
      <dgm:spPr/>
      <dgm:t>
        <a:bodyPr/>
        <a:lstStyle/>
        <a:p>
          <a:endParaRPr lang="pt-BR" dirty="0"/>
        </a:p>
      </dgm:t>
    </dgm:pt>
    <dgm:pt modelId="{FC7D9963-95BE-E54F-877E-956B9667BBF1}" type="sibTrans" cxnId="{D3BB4E9B-9DE6-2344-BEDA-4C3F087CB1EC}">
      <dgm:prSet/>
      <dgm:spPr/>
      <dgm:t>
        <a:bodyPr/>
        <a:lstStyle/>
        <a:p>
          <a:endParaRPr lang="en-US"/>
        </a:p>
      </dgm:t>
    </dgm:pt>
    <dgm:pt modelId="{26D45594-079A-8140-BA6C-50573DC13B12}" type="pres">
      <dgm:prSet presAssocID="{DEA02438-CF79-8041-B37C-8477F9E31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A37F11-BA28-5446-9114-DB531D0E18C9}" type="pres">
      <dgm:prSet presAssocID="{7D2A89C7-02C1-CF43-82BA-C909D83DA3FA}" presName="root1" presStyleCnt="0"/>
      <dgm:spPr/>
    </dgm:pt>
    <dgm:pt modelId="{FA4329C7-3427-1542-8345-A61923C5A677}" type="pres">
      <dgm:prSet presAssocID="{7D2A89C7-02C1-CF43-82BA-C909D83DA3FA}" presName="LevelOneTextNode" presStyleLbl="node0" presStyleIdx="0" presStyleCnt="1">
        <dgm:presLayoutVars>
          <dgm:chPref val="3"/>
        </dgm:presLayoutVars>
      </dgm:prSet>
      <dgm:spPr/>
    </dgm:pt>
    <dgm:pt modelId="{DD098FC3-35D9-0944-90BD-DB5CF9A265D6}" type="pres">
      <dgm:prSet presAssocID="{7D2A89C7-02C1-CF43-82BA-C909D83DA3FA}" presName="level2hierChild" presStyleCnt="0"/>
      <dgm:spPr/>
    </dgm:pt>
    <dgm:pt modelId="{6A3CEA7E-E2CC-B844-8572-A3453BD75929}" type="pres">
      <dgm:prSet presAssocID="{E9A0C94D-4BAE-0949-BCC7-24F389B4C59C}" presName="conn2-1" presStyleLbl="parChTrans1D2" presStyleIdx="0" presStyleCnt="3"/>
      <dgm:spPr/>
    </dgm:pt>
    <dgm:pt modelId="{702A40FE-02A5-B446-A666-ABA6B4B3F59F}" type="pres">
      <dgm:prSet presAssocID="{E9A0C94D-4BAE-0949-BCC7-24F389B4C59C}" presName="connTx" presStyleLbl="parChTrans1D2" presStyleIdx="0" presStyleCnt="3"/>
      <dgm:spPr/>
    </dgm:pt>
    <dgm:pt modelId="{81A1F88B-7683-BE4D-95FB-147F1BE0E360}" type="pres">
      <dgm:prSet presAssocID="{19CF4D5E-0912-384A-BEDC-106F64387344}" presName="root2" presStyleCnt="0"/>
      <dgm:spPr/>
    </dgm:pt>
    <dgm:pt modelId="{6511E39D-B80E-0144-B529-130DD2603745}" type="pres">
      <dgm:prSet presAssocID="{19CF4D5E-0912-384A-BEDC-106F64387344}" presName="LevelTwoTextNode" presStyleLbl="node2" presStyleIdx="0" presStyleCnt="3">
        <dgm:presLayoutVars>
          <dgm:chPref val="3"/>
        </dgm:presLayoutVars>
      </dgm:prSet>
      <dgm:spPr/>
    </dgm:pt>
    <dgm:pt modelId="{26FE67ED-7167-CC43-876B-96B64249206D}" type="pres">
      <dgm:prSet presAssocID="{19CF4D5E-0912-384A-BEDC-106F64387344}" presName="level3hierChild" presStyleCnt="0"/>
      <dgm:spPr/>
    </dgm:pt>
    <dgm:pt modelId="{515611F2-1513-9542-934E-9BFF33AF8BEC}" type="pres">
      <dgm:prSet presAssocID="{2E715E4A-798E-D249-B99F-A82789333A45}" presName="conn2-1" presStyleLbl="parChTrans1D2" presStyleIdx="1" presStyleCnt="3"/>
      <dgm:spPr/>
    </dgm:pt>
    <dgm:pt modelId="{6C8ADDFC-F67C-3C46-9838-91ACD9328EBD}" type="pres">
      <dgm:prSet presAssocID="{2E715E4A-798E-D249-B99F-A82789333A45}" presName="connTx" presStyleLbl="parChTrans1D2" presStyleIdx="1" presStyleCnt="3"/>
      <dgm:spPr/>
    </dgm:pt>
    <dgm:pt modelId="{071DAB9D-5A59-324C-9F9E-93688EBB7C63}" type="pres">
      <dgm:prSet presAssocID="{752CF63A-CC83-7244-992C-8C0A8CD67C52}" presName="root2" presStyleCnt="0"/>
      <dgm:spPr/>
    </dgm:pt>
    <dgm:pt modelId="{13564543-2598-6944-9B4E-90088175261D}" type="pres">
      <dgm:prSet presAssocID="{752CF63A-CC83-7244-992C-8C0A8CD67C52}" presName="LevelTwoTextNode" presStyleLbl="node2" presStyleIdx="1" presStyleCnt="3">
        <dgm:presLayoutVars>
          <dgm:chPref val="3"/>
        </dgm:presLayoutVars>
      </dgm:prSet>
      <dgm:spPr/>
    </dgm:pt>
    <dgm:pt modelId="{D50917CE-BCE2-D943-869D-C9D018CBCF1E}" type="pres">
      <dgm:prSet presAssocID="{752CF63A-CC83-7244-992C-8C0A8CD67C52}" presName="level3hierChild" presStyleCnt="0"/>
      <dgm:spPr/>
    </dgm:pt>
    <dgm:pt modelId="{B843EB16-8F0A-094C-9F4D-573B09288E2C}" type="pres">
      <dgm:prSet presAssocID="{A998E41C-6BBC-A247-9D3B-9FEB98467212}" presName="conn2-1" presStyleLbl="parChTrans1D2" presStyleIdx="2" presStyleCnt="3"/>
      <dgm:spPr/>
    </dgm:pt>
    <dgm:pt modelId="{B79E3FE1-2E95-F34E-BCDE-09A45BDB97F6}" type="pres">
      <dgm:prSet presAssocID="{A998E41C-6BBC-A247-9D3B-9FEB98467212}" presName="connTx" presStyleLbl="parChTrans1D2" presStyleIdx="2" presStyleCnt="3"/>
      <dgm:spPr/>
    </dgm:pt>
    <dgm:pt modelId="{833073B9-C8B8-C942-965E-A2C9C0F1A9D6}" type="pres">
      <dgm:prSet presAssocID="{D9318985-A970-6E4F-8939-DFFB96E4F6F8}" presName="root2" presStyleCnt="0"/>
      <dgm:spPr/>
    </dgm:pt>
    <dgm:pt modelId="{C6FE5B5B-E983-D347-BBBA-4FF3CD49AF72}" type="pres">
      <dgm:prSet presAssocID="{D9318985-A970-6E4F-8939-DFFB96E4F6F8}" presName="LevelTwoTextNode" presStyleLbl="node2" presStyleIdx="2" presStyleCnt="3">
        <dgm:presLayoutVars>
          <dgm:chPref val="3"/>
        </dgm:presLayoutVars>
      </dgm:prSet>
      <dgm:spPr/>
    </dgm:pt>
    <dgm:pt modelId="{4E95D6F4-8342-1343-A4EB-A932CA002C95}" type="pres">
      <dgm:prSet presAssocID="{D9318985-A970-6E4F-8939-DFFB96E4F6F8}" presName="level3hierChild" presStyleCnt="0"/>
      <dgm:spPr/>
    </dgm:pt>
  </dgm:ptLst>
  <dgm:cxnLst>
    <dgm:cxn modelId="{9BE83714-EE0E-044D-8F20-F09E3113B33E}" type="presOf" srcId="{D9318985-A970-6E4F-8939-DFFB96E4F6F8}" destId="{C6FE5B5B-E983-D347-BBBA-4FF3CD49AF72}" srcOrd="0" destOrd="0" presId="urn:microsoft.com/office/officeart/2008/layout/HorizontalMultiLevelHierarchy"/>
    <dgm:cxn modelId="{36E21C19-0335-0A41-9437-494461F0C341}" type="presOf" srcId="{2E715E4A-798E-D249-B99F-A82789333A45}" destId="{6C8ADDFC-F67C-3C46-9838-91ACD9328EBD}" srcOrd="1" destOrd="0" presId="urn:microsoft.com/office/officeart/2008/layout/HorizontalMultiLevelHierarchy"/>
    <dgm:cxn modelId="{FB379021-B118-D845-8073-68D0B26FDF99}" srcId="{7D2A89C7-02C1-CF43-82BA-C909D83DA3FA}" destId="{19CF4D5E-0912-384A-BEDC-106F64387344}" srcOrd="0" destOrd="0" parTransId="{E9A0C94D-4BAE-0949-BCC7-24F389B4C59C}" sibTransId="{29D74CA5-7B81-674F-89A9-777DD4B0DD65}"/>
    <dgm:cxn modelId="{8B1E1B23-A41B-F24A-9E20-50497BC12639}" type="presOf" srcId="{A998E41C-6BBC-A247-9D3B-9FEB98467212}" destId="{B79E3FE1-2E95-F34E-BCDE-09A45BDB97F6}" srcOrd="1" destOrd="0" presId="urn:microsoft.com/office/officeart/2008/layout/HorizontalMultiLevelHierarchy"/>
    <dgm:cxn modelId="{8EA2E22B-79DB-2647-9EAC-1868D4EEB38A}" type="presOf" srcId="{19CF4D5E-0912-384A-BEDC-106F64387344}" destId="{6511E39D-B80E-0144-B529-130DD2603745}" srcOrd="0" destOrd="0" presId="urn:microsoft.com/office/officeart/2008/layout/HorizontalMultiLevelHierarchy"/>
    <dgm:cxn modelId="{4C710478-7A07-2D4C-9CFD-B4905772BCD9}" srcId="{7D2A89C7-02C1-CF43-82BA-C909D83DA3FA}" destId="{752CF63A-CC83-7244-992C-8C0A8CD67C52}" srcOrd="1" destOrd="0" parTransId="{2E715E4A-798E-D249-B99F-A82789333A45}" sibTransId="{D9F065FC-3D11-4B4C-9ED6-9028556A81C1}"/>
    <dgm:cxn modelId="{B0D7B67C-167C-2141-84B3-BC387E330DC3}" type="presOf" srcId="{2E715E4A-798E-D249-B99F-A82789333A45}" destId="{515611F2-1513-9542-934E-9BFF33AF8BEC}" srcOrd="0" destOrd="0" presId="urn:microsoft.com/office/officeart/2008/layout/HorizontalMultiLevelHierarchy"/>
    <dgm:cxn modelId="{C139C97C-C98D-4F43-817F-B988DC6DCA55}" srcId="{DEA02438-CF79-8041-B37C-8477F9E31126}" destId="{7D2A89C7-02C1-CF43-82BA-C909D83DA3FA}" srcOrd="0" destOrd="0" parTransId="{FDABE3A4-FD5E-A04B-BC7E-78D2FD01B8F7}" sibTransId="{649AEACF-0657-9240-AE44-D05A4BA5C905}"/>
    <dgm:cxn modelId="{2E97628E-515B-2347-8E2A-EEF1EAC6370B}" type="presOf" srcId="{E9A0C94D-4BAE-0949-BCC7-24F389B4C59C}" destId="{6A3CEA7E-E2CC-B844-8572-A3453BD75929}" srcOrd="0" destOrd="0" presId="urn:microsoft.com/office/officeart/2008/layout/HorizontalMultiLevelHierarchy"/>
    <dgm:cxn modelId="{444B0D92-FFC8-9641-B7B2-0EBCEEA538F1}" type="presOf" srcId="{7D2A89C7-02C1-CF43-82BA-C909D83DA3FA}" destId="{FA4329C7-3427-1542-8345-A61923C5A677}" srcOrd="0" destOrd="0" presId="urn:microsoft.com/office/officeart/2008/layout/HorizontalMultiLevelHierarchy"/>
    <dgm:cxn modelId="{D3BB4E9B-9DE6-2344-BEDA-4C3F087CB1EC}" srcId="{7D2A89C7-02C1-CF43-82BA-C909D83DA3FA}" destId="{D9318985-A970-6E4F-8939-DFFB96E4F6F8}" srcOrd="2" destOrd="0" parTransId="{A998E41C-6BBC-A247-9D3B-9FEB98467212}" sibTransId="{FC7D9963-95BE-E54F-877E-956B9667BBF1}"/>
    <dgm:cxn modelId="{9EC1129C-DAB3-8742-9116-C9267A82C0DD}" type="presOf" srcId="{E9A0C94D-4BAE-0949-BCC7-24F389B4C59C}" destId="{702A40FE-02A5-B446-A666-ABA6B4B3F59F}" srcOrd="1" destOrd="0" presId="urn:microsoft.com/office/officeart/2008/layout/HorizontalMultiLevelHierarchy"/>
    <dgm:cxn modelId="{CEEFE0A1-253B-7F4F-BCD8-14AD6E387DB1}" type="presOf" srcId="{752CF63A-CC83-7244-992C-8C0A8CD67C52}" destId="{13564543-2598-6944-9B4E-90088175261D}" srcOrd="0" destOrd="0" presId="urn:microsoft.com/office/officeart/2008/layout/HorizontalMultiLevelHierarchy"/>
    <dgm:cxn modelId="{4CCF61D5-1804-A24F-A2DF-D967941DA8E8}" type="presOf" srcId="{A998E41C-6BBC-A247-9D3B-9FEB98467212}" destId="{B843EB16-8F0A-094C-9F4D-573B09288E2C}" srcOrd="0" destOrd="0" presId="urn:microsoft.com/office/officeart/2008/layout/HorizontalMultiLevelHierarchy"/>
    <dgm:cxn modelId="{091D6ADF-834D-E34E-82D0-963520B472E0}" type="presOf" srcId="{DEA02438-CF79-8041-B37C-8477F9E31126}" destId="{26D45594-079A-8140-BA6C-50573DC13B12}" srcOrd="0" destOrd="0" presId="urn:microsoft.com/office/officeart/2008/layout/HorizontalMultiLevelHierarchy"/>
    <dgm:cxn modelId="{DAD6C0D1-6795-584D-8BE5-944E756819FD}" type="presParOf" srcId="{26D45594-079A-8140-BA6C-50573DC13B12}" destId="{EEA37F11-BA28-5446-9114-DB531D0E18C9}" srcOrd="0" destOrd="0" presId="urn:microsoft.com/office/officeart/2008/layout/HorizontalMultiLevelHierarchy"/>
    <dgm:cxn modelId="{671C8A26-8182-7741-90DF-4709399773C8}" type="presParOf" srcId="{EEA37F11-BA28-5446-9114-DB531D0E18C9}" destId="{FA4329C7-3427-1542-8345-A61923C5A677}" srcOrd="0" destOrd="0" presId="urn:microsoft.com/office/officeart/2008/layout/HorizontalMultiLevelHierarchy"/>
    <dgm:cxn modelId="{C7338D0C-D8CD-F244-A84D-B5B219FA9015}" type="presParOf" srcId="{EEA37F11-BA28-5446-9114-DB531D0E18C9}" destId="{DD098FC3-35D9-0944-90BD-DB5CF9A265D6}" srcOrd="1" destOrd="0" presId="urn:microsoft.com/office/officeart/2008/layout/HorizontalMultiLevelHierarchy"/>
    <dgm:cxn modelId="{87231F3B-B003-F448-93BE-AC1451C6BD1B}" type="presParOf" srcId="{DD098FC3-35D9-0944-90BD-DB5CF9A265D6}" destId="{6A3CEA7E-E2CC-B844-8572-A3453BD75929}" srcOrd="0" destOrd="0" presId="urn:microsoft.com/office/officeart/2008/layout/HorizontalMultiLevelHierarchy"/>
    <dgm:cxn modelId="{DA9E31CF-2E4F-B44D-A1C9-B87C8F70D507}" type="presParOf" srcId="{6A3CEA7E-E2CC-B844-8572-A3453BD75929}" destId="{702A40FE-02A5-B446-A666-ABA6B4B3F59F}" srcOrd="0" destOrd="0" presId="urn:microsoft.com/office/officeart/2008/layout/HorizontalMultiLevelHierarchy"/>
    <dgm:cxn modelId="{CAE6E9FE-D150-164A-B2F6-EC93B6C66F61}" type="presParOf" srcId="{DD098FC3-35D9-0944-90BD-DB5CF9A265D6}" destId="{81A1F88B-7683-BE4D-95FB-147F1BE0E360}" srcOrd="1" destOrd="0" presId="urn:microsoft.com/office/officeart/2008/layout/HorizontalMultiLevelHierarchy"/>
    <dgm:cxn modelId="{0957FB6F-43B5-7645-BF66-952F4089E3C8}" type="presParOf" srcId="{81A1F88B-7683-BE4D-95FB-147F1BE0E360}" destId="{6511E39D-B80E-0144-B529-130DD2603745}" srcOrd="0" destOrd="0" presId="urn:microsoft.com/office/officeart/2008/layout/HorizontalMultiLevelHierarchy"/>
    <dgm:cxn modelId="{9FF22B89-12A3-1A4E-BAE7-B55278FF8BA8}" type="presParOf" srcId="{81A1F88B-7683-BE4D-95FB-147F1BE0E360}" destId="{26FE67ED-7167-CC43-876B-96B64249206D}" srcOrd="1" destOrd="0" presId="urn:microsoft.com/office/officeart/2008/layout/HorizontalMultiLevelHierarchy"/>
    <dgm:cxn modelId="{01270C83-3EF4-404A-83F2-62D677676F08}" type="presParOf" srcId="{DD098FC3-35D9-0944-90BD-DB5CF9A265D6}" destId="{515611F2-1513-9542-934E-9BFF33AF8BEC}" srcOrd="2" destOrd="0" presId="urn:microsoft.com/office/officeart/2008/layout/HorizontalMultiLevelHierarchy"/>
    <dgm:cxn modelId="{BAEB6754-0C5A-7A47-B266-BBC0AC8BE67F}" type="presParOf" srcId="{515611F2-1513-9542-934E-9BFF33AF8BEC}" destId="{6C8ADDFC-F67C-3C46-9838-91ACD9328EBD}" srcOrd="0" destOrd="0" presId="urn:microsoft.com/office/officeart/2008/layout/HorizontalMultiLevelHierarchy"/>
    <dgm:cxn modelId="{CE9D56D9-C44D-9745-B0F6-8F58C2819381}" type="presParOf" srcId="{DD098FC3-35D9-0944-90BD-DB5CF9A265D6}" destId="{071DAB9D-5A59-324C-9F9E-93688EBB7C63}" srcOrd="3" destOrd="0" presId="urn:microsoft.com/office/officeart/2008/layout/HorizontalMultiLevelHierarchy"/>
    <dgm:cxn modelId="{602F925B-0540-8D4C-B6F5-985894241719}" type="presParOf" srcId="{071DAB9D-5A59-324C-9F9E-93688EBB7C63}" destId="{13564543-2598-6944-9B4E-90088175261D}" srcOrd="0" destOrd="0" presId="urn:microsoft.com/office/officeart/2008/layout/HorizontalMultiLevelHierarchy"/>
    <dgm:cxn modelId="{BADFF1BC-B35D-7545-9F1D-AF1E40F17AF3}" type="presParOf" srcId="{071DAB9D-5A59-324C-9F9E-93688EBB7C63}" destId="{D50917CE-BCE2-D943-869D-C9D018CBCF1E}" srcOrd="1" destOrd="0" presId="urn:microsoft.com/office/officeart/2008/layout/HorizontalMultiLevelHierarchy"/>
    <dgm:cxn modelId="{4B9753D2-7EA3-BE47-B5E6-128EF2B5E0D2}" type="presParOf" srcId="{DD098FC3-35D9-0944-90BD-DB5CF9A265D6}" destId="{B843EB16-8F0A-094C-9F4D-573B09288E2C}" srcOrd="4" destOrd="0" presId="urn:microsoft.com/office/officeart/2008/layout/HorizontalMultiLevelHierarchy"/>
    <dgm:cxn modelId="{E903A9B7-E16C-8B46-990B-DC817007811E}" type="presParOf" srcId="{B843EB16-8F0A-094C-9F4D-573B09288E2C}" destId="{B79E3FE1-2E95-F34E-BCDE-09A45BDB97F6}" srcOrd="0" destOrd="0" presId="urn:microsoft.com/office/officeart/2008/layout/HorizontalMultiLevelHierarchy"/>
    <dgm:cxn modelId="{65B93F46-4C1A-A341-BD91-8D10B4B455AA}" type="presParOf" srcId="{DD098FC3-35D9-0944-90BD-DB5CF9A265D6}" destId="{833073B9-C8B8-C942-965E-A2C9C0F1A9D6}" srcOrd="5" destOrd="0" presId="urn:microsoft.com/office/officeart/2008/layout/HorizontalMultiLevelHierarchy"/>
    <dgm:cxn modelId="{39D42265-92D1-4A4D-9D3F-21F2E1F2C805}" type="presParOf" srcId="{833073B9-C8B8-C942-965E-A2C9C0F1A9D6}" destId="{C6FE5B5B-E983-D347-BBBA-4FF3CD49AF72}" srcOrd="0" destOrd="0" presId="urn:microsoft.com/office/officeart/2008/layout/HorizontalMultiLevelHierarchy"/>
    <dgm:cxn modelId="{9783F63E-8967-5F4C-A988-1ACE420D30E1}" type="presParOf" srcId="{833073B9-C8B8-C942-965E-A2C9C0F1A9D6}" destId="{4E95D6F4-8342-1343-A4EB-A932CA002C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55860-B5C3-43FE-ACA5-19E77A21F48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551D9B-DD72-47CC-9265-691341D4CF52}">
      <dgm:prSet/>
      <dgm:spPr/>
      <dgm:t>
        <a:bodyPr/>
        <a:lstStyle/>
        <a:p>
          <a:r>
            <a:rPr lang="pt-BR" b="1" dirty="0"/>
            <a:t>DIEESE (Departamento Intersindical de Estatística e Estudos Socioeconômicos)</a:t>
          </a:r>
          <a:endParaRPr lang="pt-BR" dirty="0"/>
        </a:p>
      </dgm:t>
    </dgm:pt>
    <dgm:pt modelId="{8A694B03-3D26-4859-A6ED-E52433361956}" type="parTrans" cxnId="{AF3E0594-285F-467E-8964-76C36E0F4615}">
      <dgm:prSet/>
      <dgm:spPr/>
      <dgm:t>
        <a:bodyPr/>
        <a:lstStyle/>
        <a:p>
          <a:endParaRPr lang="en-US"/>
        </a:p>
      </dgm:t>
    </dgm:pt>
    <dgm:pt modelId="{8C3D0612-C7F1-4E22-8C57-F33FACCDB53A}" type="sibTrans" cxnId="{AF3E0594-285F-467E-8964-76C36E0F4615}">
      <dgm:prSet/>
      <dgm:spPr/>
      <dgm:t>
        <a:bodyPr/>
        <a:lstStyle/>
        <a:p>
          <a:endParaRPr lang="en-US"/>
        </a:p>
      </dgm:t>
    </dgm:pt>
    <dgm:pt modelId="{E464EBF3-7950-4C2D-BBD3-6034DCF32024}">
      <dgm:prSet/>
      <dgm:spPr/>
      <dgm:t>
        <a:bodyPr/>
        <a:lstStyle/>
        <a:p>
          <a:r>
            <a:rPr lang="pt-BR" b="1" dirty="0"/>
            <a:t>Valor ideal do salário mínimo com base na cesta básica nacional:</a:t>
          </a:r>
          <a:endParaRPr lang="pt-BR" dirty="0"/>
        </a:p>
      </dgm:t>
    </dgm:pt>
    <dgm:pt modelId="{9A58B2F6-5AF4-4626-8325-9C9AB5C5A023}" type="parTrans" cxnId="{BA5A52DF-E665-486B-8DB8-F69075A7AFD4}">
      <dgm:prSet/>
      <dgm:spPr/>
      <dgm:t>
        <a:bodyPr/>
        <a:lstStyle/>
        <a:p>
          <a:endParaRPr lang="en-US"/>
        </a:p>
      </dgm:t>
    </dgm:pt>
    <dgm:pt modelId="{C6E759AC-78A6-4351-B49D-BC394B6BB014}" type="sibTrans" cxnId="{BA5A52DF-E665-486B-8DB8-F69075A7AFD4}">
      <dgm:prSet/>
      <dgm:spPr/>
      <dgm:t>
        <a:bodyPr/>
        <a:lstStyle/>
        <a:p>
          <a:endParaRPr lang="en-US"/>
        </a:p>
      </dgm:t>
    </dgm:pt>
    <dgm:pt modelId="{2C204C3C-DA57-4BEC-92F4-593B76AD7BC1}">
      <dgm:prSet/>
      <dgm:spPr/>
      <dgm:t>
        <a:bodyPr/>
        <a:lstStyle/>
        <a:p>
          <a:r>
            <a:rPr lang="pt-BR" b="1" i="0" dirty="0" err="1"/>
            <a:t>R</a:t>
          </a:r>
          <a:r>
            <a:rPr lang="pt-BR" b="1" i="0" dirty="0"/>
            <a:t>$ 6.912,69</a:t>
          </a:r>
          <a:endParaRPr lang="pt-BR" dirty="0"/>
        </a:p>
      </dgm:t>
    </dgm:pt>
    <dgm:pt modelId="{75CB3321-0416-4D54-8AF0-056B0DA742DE}" type="parTrans" cxnId="{D746D0BF-D826-40AE-B82A-5F875417812B}">
      <dgm:prSet/>
      <dgm:spPr/>
      <dgm:t>
        <a:bodyPr/>
        <a:lstStyle/>
        <a:p>
          <a:endParaRPr lang="en-US"/>
        </a:p>
      </dgm:t>
    </dgm:pt>
    <dgm:pt modelId="{45CEA66B-4FE1-4436-B0B8-BBBDAFAA89B2}" type="sibTrans" cxnId="{D746D0BF-D826-40AE-B82A-5F875417812B}">
      <dgm:prSet/>
      <dgm:spPr/>
      <dgm:t>
        <a:bodyPr/>
        <a:lstStyle/>
        <a:p>
          <a:endParaRPr lang="en-US"/>
        </a:p>
      </dgm:t>
    </dgm:pt>
    <dgm:pt modelId="{E622749E-21A2-334E-8F08-AD4BBC0B19E9}" type="pres">
      <dgm:prSet presAssocID="{F1455860-B5C3-43FE-ACA5-19E77A21F4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56DE8-8F3A-6F40-8EED-839DA184F057}" type="pres">
      <dgm:prSet presAssocID="{A0551D9B-DD72-47CC-9265-691341D4CF52}" presName="hierRoot1" presStyleCnt="0">
        <dgm:presLayoutVars>
          <dgm:hierBranch val="init"/>
        </dgm:presLayoutVars>
      </dgm:prSet>
      <dgm:spPr/>
    </dgm:pt>
    <dgm:pt modelId="{6FBCEC3D-40F9-E04B-B009-C74C8B7E4FB4}" type="pres">
      <dgm:prSet presAssocID="{A0551D9B-DD72-47CC-9265-691341D4CF52}" presName="rootComposite1" presStyleCnt="0"/>
      <dgm:spPr/>
    </dgm:pt>
    <dgm:pt modelId="{B4FD1A48-C48D-594E-B94E-031234192A30}" type="pres">
      <dgm:prSet presAssocID="{A0551D9B-DD72-47CC-9265-691341D4CF52}" presName="rootText1" presStyleLbl="node0" presStyleIdx="0" presStyleCnt="2">
        <dgm:presLayoutVars>
          <dgm:chPref val="3"/>
        </dgm:presLayoutVars>
      </dgm:prSet>
      <dgm:spPr/>
    </dgm:pt>
    <dgm:pt modelId="{2312B5A9-172B-D64C-ABBD-4A49CD2F0D3C}" type="pres">
      <dgm:prSet presAssocID="{A0551D9B-DD72-47CC-9265-691341D4CF52}" presName="rootConnector1" presStyleLbl="node1" presStyleIdx="0" presStyleCnt="0"/>
      <dgm:spPr/>
    </dgm:pt>
    <dgm:pt modelId="{85C49D12-7F0E-CC4D-9889-D981869460BA}" type="pres">
      <dgm:prSet presAssocID="{A0551D9B-DD72-47CC-9265-691341D4CF52}" presName="hierChild2" presStyleCnt="0"/>
      <dgm:spPr/>
    </dgm:pt>
    <dgm:pt modelId="{F0400AD0-92E4-D640-9BFF-A7858995D5F3}" type="pres">
      <dgm:prSet presAssocID="{A0551D9B-DD72-47CC-9265-691341D4CF52}" presName="hierChild3" presStyleCnt="0"/>
      <dgm:spPr/>
    </dgm:pt>
    <dgm:pt modelId="{1552B16E-CA1B-C445-A464-FD761EA9D513}" type="pres">
      <dgm:prSet presAssocID="{E464EBF3-7950-4C2D-BBD3-6034DCF32024}" presName="hierRoot1" presStyleCnt="0">
        <dgm:presLayoutVars>
          <dgm:hierBranch val="init"/>
        </dgm:presLayoutVars>
      </dgm:prSet>
      <dgm:spPr/>
    </dgm:pt>
    <dgm:pt modelId="{432B94D4-1D3C-A743-A9BA-3AB0465C233D}" type="pres">
      <dgm:prSet presAssocID="{E464EBF3-7950-4C2D-BBD3-6034DCF32024}" presName="rootComposite1" presStyleCnt="0"/>
      <dgm:spPr/>
    </dgm:pt>
    <dgm:pt modelId="{28DDA1ED-37D3-F349-9B9E-93090A2AE927}" type="pres">
      <dgm:prSet presAssocID="{E464EBF3-7950-4C2D-BBD3-6034DCF32024}" presName="rootText1" presStyleLbl="node0" presStyleIdx="1" presStyleCnt="2">
        <dgm:presLayoutVars>
          <dgm:chPref val="3"/>
        </dgm:presLayoutVars>
      </dgm:prSet>
      <dgm:spPr/>
    </dgm:pt>
    <dgm:pt modelId="{A9A2A5E6-8BFE-5A43-9F02-33E6A49879A5}" type="pres">
      <dgm:prSet presAssocID="{E464EBF3-7950-4C2D-BBD3-6034DCF32024}" presName="rootConnector1" presStyleLbl="node1" presStyleIdx="0" presStyleCnt="0"/>
      <dgm:spPr/>
    </dgm:pt>
    <dgm:pt modelId="{98BA6BAF-77ED-D340-958F-0ED167A1440A}" type="pres">
      <dgm:prSet presAssocID="{E464EBF3-7950-4C2D-BBD3-6034DCF32024}" presName="hierChild2" presStyleCnt="0"/>
      <dgm:spPr/>
    </dgm:pt>
    <dgm:pt modelId="{78CB5660-C202-1444-9AF5-BDB3992FFE1F}" type="pres">
      <dgm:prSet presAssocID="{75CB3321-0416-4D54-8AF0-056B0DA742DE}" presName="Name64" presStyleLbl="parChTrans1D2" presStyleIdx="0" presStyleCnt="1"/>
      <dgm:spPr/>
    </dgm:pt>
    <dgm:pt modelId="{0ACB8775-95D4-2E43-8104-47BE79680FCE}" type="pres">
      <dgm:prSet presAssocID="{2C204C3C-DA57-4BEC-92F4-593B76AD7BC1}" presName="hierRoot2" presStyleCnt="0">
        <dgm:presLayoutVars>
          <dgm:hierBranch val="init"/>
        </dgm:presLayoutVars>
      </dgm:prSet>
      <dgm:spPr/>
    </dgm:pt>
    <dgm:pt modelId="{B92AAAFA-89AE-B249-98E0-A07369D506F5}" type="pres">
      <dgm:prSet presAssocID="{2C204C3C-DA57-4BEC-92F4-593B76AD7BC1}" presName="rootComposite" presStyleCnt="0"/>
      <dgm:spPr/>
    </dgm:pt>
    <dgm:pt modelId="{543C5B62-9F1C-4C46-96C1-A2850CAFC0F4}" type="pres">
      <dgm:prSet presAssocID="{2C204C3C-DA57-4BEC-92F4-593B76AD7BC1}" presName="rootText" presStyleLbl="node2" presStyleIdx="0" presStyleCnt="1">
        <dgm:presLayoutVars>
          <dgm:chPref val="3"/>
        </dgm:presLayoutVars>
      </dgm:prSet>
      <dgm:spPr/>
    </dgm:pt>
    <dgm:pt modelId="{27BC6D8F-F074-384C-9D3F-089F1D98980A}" type="pres">
      <dgm:prSet presAssocID="{2C204C3C-DA57-4BEC-92F4-593B76AD7BC1}" presName="rootConnector" presStyleLbl="node2" presStyleIdx="0" presStyleCnt="1"/>
      <dgm:spPr/>
    </dgm:pt>
    <dgm:pt modelId="{F9C6E413-45F9-7F4B-92EF-80E71E533728}" type="pres">
      <dgm:prSet presAssocID="{2C204C3C-DA57-4BEC-92F4-593B76AD7BC1}" presName="hierChild4" presStyleCnt="0"/>
      <dgm:spPr/>
    </dgm:pt>
    <dgm:pt modelId="{50CB9B9C-F827-094C-AA79-FF0719482800}" type="pres">
      <dgm:prSet presAssocID="{2C204C3C-DA57-4BEC-92F4-593B76AD7BC1}" presName="hierChild5" presStyleCnt="0"/>
      <dgm:spPr/>
    </dgm:pt>
    <dgm:pt modelId="{C0F65CF9-A03F-7C44-BD28-B2C5D2882D4D}" type="pres">
      <dgm:prSet presAssocID="{E464EBF3-7950-4C2D-BBD3-6034DCF32024}" presName="hierChild3" presStyleCnt="0"/>
      <dgm:spPr/>
    </dgm:pt>
  </dgm:ptLst>
  <dgm:cxnLst>
    <dgm:cxn modelId="{59957501-AF44-2549-B686-24DC11266AA3}" type="presOf" srcId="{E464EBF3-7950-4C2D-BBD3-6034DCF32024}" destId="{A9A2A5E6-8BFE-5A43-9F02-33E6A49879A5}" srcOrd="1" destOrd="0" presId="urn:microsoft.com/office/officeart/2009/3/layout/HorizontalOrganizationChart"/>
    <dgm:cxn modelId="{6B0B2521-6440-5746-A204-937AF5245EBC}" type="presOf" srcId="{F1455860-B5C3-43FE-ACA5-19E77A21F48D}" destId="{E622749E-21A2-334E-8F08-AD4BBC0B19E9}" srcOrd="0" destOrd="0" presId="urn:microsoft.com/office/officeart/2009/3/layout/HorizontalOrganizationChart"/>
    <dgm:cxn modelId="{8B296732-17B9-C745-B078-D2370AA0BF24}" type="presOf" srcId="{2C204C3C-DA57-4BEC-92F4-593B76AD7BC1}" destId="{27BC6D8F-F074-384C-9D3F-089F1D98980A}" srcOrd="1" destOrd="0" presId="urn:microsoft.com/office/officeart/2009/3/layout/HorizontalOrganizationChart"/>
    <dgm:cxn modelId="{3B2B2359-E7CF-6848-9703-903ADF81475E}" type="presOf" srcId="{E464EBF3-7950-4C2D-BBD3-6034DCF32024}" destId="{28DDA1ED-37D3-F349-9B9E-93090A2AE927}" srcOrd="0" destOrd="0" presId="urn:microsoft.com/office/officeart/2009/3/layout/HorizontalOrganizationChart"/>
    <dgm:cxn modelId="{8F328C6D-E88C-594B-AEDA-2456C792CC06}" type="presOf" srcId="{2C204C3C-DA57-4BEC-92F4-593B76AD7BC1}" destId="{543C5B62-9F1C-4C46-96C1-A2850CAFC0F4}" srcOrd="0" destOrd="0" presId="urn:microsoft.com/office/officeart/2009/3/layout/HorizontalOrganizationChart"/>
    <dgm:cxn modelId="{AF3E0594-285F-467E-8964-76C36E0F4615}" srcId="{F1455860-B5C3-43FE-ACA5-19E77A21F48D}" destId="{A0551D9B-DD72-47CC-9265-691341D4CF52}" srcOrd="0" destOrd="0" parTransId="{8A694B03-3D26-4859-A6ED-E52433361956}" sibTransId="{8C3D0612-C7F1-4E22-8C57-F33FACCDB53A}"/>
    <dgm:cxn modelId="{A96B809A-06EA-3545-98DA-99D07AD3AC61}" type="presOf" srcId="{75CB3321-0416-4D54-8AF0-056B0DA742DE}" destId="{78CB5660-C202-1444-9AF5-BDB3992FFE1F}" srcOrd="0" destOrd="0" presId="urn:microsoft.com/office/officeart/2009/3/layout/HorizontalOrganizationChart"/>
    <dgm:cxn modelId="{945E7EAD-B943-3043-B1B8-343C6694A5CE}" type="presOf" srcId="{A0551D9B-DD72-47CC-9265-691341D4CF52}" destId="{B4FD1A48-C48D-594E-B94E-031234192A30}" srcOrd="0" destOrd="0" presId="urn:microsoft.com/office/officeart/2009/3/layout/HorizontalOrganizationChart"/>
    <dgm:cxn modelId="{D746D0BF-D826-40AE-B82A-5F875417812B}" srcId="{E464EBF3-7950-4C2D-BBD3-6034DCF32024}" destId="{2C204C3C-DA57-4BEC-92F4-593B76AD7BC1}" srcOrd="0" destOrd="0" parTransId="{75CB3321-0416-4D54-8AF0-056B0DA742DE}" sibTransId="{45CEA66B-4FE1-4436-B0B8-BBBDAFAA89B2}"/>
    <dgm:cxn modelId="{B8504BCF-5342-4E42-99F6-62F3408EECE4}" type="presOf" srcId="{A0551D9B-DD72-47CC-9265-691341D4CF52}" destId="{2312B5A9-172B-D64C-ABBD-4A49CD2F0D3C}" srcOrd="1" destOrd="0" presId="urn:microsoft.com/office/officeart/2009/3/layout/HorizontalOrganizationChart"/>
    <dgm:cxn modelId="{BA5A52DF-E665-486B-8DB8-F69075A7AFD4}" srcId="{F1455860-B5C3-43FE-ACA5-19E77A21F48D}" destId="{E464EBF3-7950-4C2D-BBD3-6034DCF32024}" srcOrd="1" destOrd="0" parTransId="{9A58B2F6-5AF4-4626-8325-9C9AB5C5A023}" sibTransId="{C6E759AC-78A6-4351-B49D-BC394B6BB014}"/>
    <dgm:cxn modelId="{A1B4A4F5-4418-0740-934D-46ED82F8EDE9}" type="presParOf" srcId="{E622749E-21A2-334E-8F08-AD4BBC0B19E9}" destId="{6E156DE8-8F3A-6F40-8EED-839DA184F057}" srcOrd="0" destOrd="0" presId="urn:microsoft.com/office/officeart/2009/3/layout/HorizontalOrganizationChart"/>
    <dgm:cxn modelId="{62BD0A58-DED0-9045-9604-85C84004258E}" type="presParOf" srcId="{6E156DE8-8F3A-6F40-8EED-839DA184F057}" destId="{6FBCEC3D-40F9-E04B-B009-C74C8B7E4FB4}" srcOrd="0" destOrd="0" presId="urn:microsoft.com/office/officeart/2009/3/layout/HorizontalOrganizationChart"/>
    <dgm:cxn modelId="{874007D4-C0D0-C440-8A23-C445133FE6CC}" type="presParOf" srcId="{6FBCEC3D-40F9-E04B-B009-C74C8B7E4FB4}" destId="{B4FD1A48-C48D-594E-B94E-031234192A30}" srcOrd="0" destOrd="0" presId="urn:microsoft.com/office/officeart/2009/3/layout/HorizontalOrganizationChart"/>
    <dgm:cxn modelId="{C16F8320-B000-034B-896A-28BEF0B503E3}" type="presParOf" srcId="{6FBCEC3D-40F9-E04B-B009-C74C8B7E4FB4}" destId="{2312B5A9-172B-D64C-ABBD-4A49CD2F0D3C}" srcOrd="1" destOrd="0" presId="urn:microsoft.com/office/officeart/2009/3/layout/HorizontalOrganizationChart"/>
    <dgm:cxn modelId="{1FE95FAE-677E-5541-B498-6641BBD28193}" type="presParOf" srcId="{6E156DE8-8F3A-6F40-8EED-839DA184F057}" destId="{85C49D12-7F0E-CC4D-9889-D981869460BA}" srcOrd="1" destOrd="0" presId="urn:microsoft.com/office/officeart/2009/3/layout/HorizontalOrganizationChart"/>
    <dgm:cxn modelId="{A9775A9A-9A99-424C-B61D-ACBDE854F982}" type="presParOf" srcId="{6E156DE8-8F3A-6F40-8EED-839DA184F057}" destId="{F0400AD0-92E4-D640-9BFF-A7858995D5F3}" srcOrd="2" destOrd="0" presId="urn:microsoft.com/office/officeart/2009/3/layout/HorizontalOrganizationChart"/>
    <dgm:cxn modelId="{35D68B80-DC12-E045-B3CB-2FB55D351C15}" type="presParOf" srcId="{E622749E-21A2-334E-8F08-AD4BBC0B19E9}" destId="{1552B16E-CA1B-C445-A464-FD761EA9D513}" srcOrd="1" destOrd="0" presId="urn:microsoft.com/office/officeart/2009/3/layout/HorizontalOrganizationChart"/>
    <dgm:cxn modelId="{8184F5C8-478B-AC4F-8E84-55729A4C7DF1}" type="presParOf" srcId="{1552B16E-CA1B-C445-A464-FD761EA9D513}" destId="{432B94D4-1D3C-A743-A9BA-3AB0465C233D}" srcOrd="0" destOrd="0" presId="urn:microsoft.com/office/officeart/2009/3/layout/HorizontalOrganizationChart"/>
    <dgm:cxn modelId="{42248959-159B-4C46-877F-51A07B52550F}" type="presParOf" srcId="{432B94D4-1D3C-A743-A9BA-3AB0465C233D}" destId="{28DDA1ED-37D3-F349-9B9E-93090A2AE927}" srcOrd="0" destOrd="0" presId="urn:microsoft.com/office/officeart/2009/3/layout/HorizontalOrganizationChart"/>
    <dgm:cxn modelId="{1727D4A9-A818-2145-B9D9-FCA618ABA44E}" type="presParOf" srcId="{432B94D4-1D3C-A743-A9BA-3AB0465C233D}" destId="{A9A2A5E6-8BFE-5A43-9F02-33E6A49879A5}" srcOrd="1" destOrd="0" presId="urn:microsoft.com/office/officeart/2009/3/layout/HorizontalOrganizationChart"/>
    <dgm:cxn modelId="{9E831B9A-702C-3F42-AD72-74F99898140C}" type="presParOf" srcId="{1552B16E-CA1B-C445-A464-FD761EA9D513}" destId="{98BA6BAF-77ED-D340-958F-0ED167A1440A}" srcOrd="1" destOrd="0" presId="urn:microsoft.com/office/officeart/2009/3/layout/HorizontalOrganizationChart"/>
    <dgm:cxn modelId="{75A07E29-8E12-734E-9EB0-5AAEA1DEAB93}" type="presParOf" srcId="{98BA6BAF-77ED-D340-958F-0ED167A1440A}" destId="{78CB5660-C202-1444-9AF5-BDB3992FFE1F}" srcOrd="0" destOrd="0" presId="urn:microsoft.com/office/officeart/2009/3/layout/HorizontalOrganizationChart"/>
    <dgm:cxn modelId="{26768577-BD59-DB49-B227-90A4B0792989}" type="presParOf" srcId="{98BA6BAF-77ED-D340-958F-0ED167A1440A}" destId="{0ACB8775-95D4-2E43-8104-47BE79680FCE}" srcOrd="1" destOrd="0" presId="urn:microsoft.com/office/officeart/2009/3/layout/HorizontalOrganizationChart"/>
    <dgm:cxn modelId="{E9ABE9BD-91B1-D147-8EEE-C679572FBD57}" type="presParOf" srcId="{0ACB8775-95D4-2E43-8104-47BE79680FCE}" destId="{B92AAAFA-89AE-B249-98E0-A07369D506F5}" srcOrd="0" destOrd="0" presId="urn:microsoft.com/office/officeart/2009/3/layout/HorizontalOrganizationChart"/>
    <dgm:cxn modelId="{660DDDD0-D8A8-2E4B-B2F6-85024B85B952}" type="presParOf" srcId="{B92AAAFA-89AE-B249-98E0-A07369D506F5}" destId="{543C5B62-9F1C-4C46-96C1-A2850CAFC0F4}" srcOrd="0" destOrd="0" presId="urn:microsoft.com/office/officeart/2009/3/layout/HorizontalOrganizationChart"/>
    <dgm:cxn modelId="{3370D886-37AE-2845-B73A-EA970E819311}" type="presParOf" srcId="{B92AAAFA-89AE-B249-98E0-A07369D506F5}" destId="{27BC6D8F-F074-384C-9D3F-089F1D98980A}" srcOrd="1" destOrd="0" presId="urn:microsoft.com/office/officeart/2009/3/layout/HorizontalOrganizationChart"/>
    <dgm:cxn modelId="{ADACF90F-8CF3-0C48-AE56-6D36277FB5FF}" type="presParOf" srcId="{0ACB8775-95D4-2E43-8104-47BE79680FCE}" destId="{F9C6E413-45F9-7F4B-92EF-80E71E533728}" srcOrd="1" destOrd="0" presId="urn:microsoft.com/office/officeart/2009/3/layout/HorizontalOrganizationChart"/>
    <dgm:cxn modelId="{3B31A491-A462-534A-8203-9F7BE83BA338}" type="presParOf" srcId="{0ACB8775-95D4-2E43-8104-47BE79680FCE}" destId="{50CB9B9C-F827-094C-AA79-FF0719482800}" srcOrd="2" destOrd="0" presId="urn:microsoft.com/office/officeart/2009/3/layout/HorizontalOrganizationChart"/>
    <dgm:cxn modelId="{88A595FF-F3C8-7E4C-A9EF-47C530C41719}" type="presParOf" srcId="{1552B16E-CA1B-C445-A464-FD761EA9D513}" destId="{C0F65CF9-A03F-7C44-BD28-B2C5D2882D4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3D4E6-0386-49DE-9C32-72BE1017258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DCEF79-57AC-41F0-BFED-BD2C0C8D54C8}">
      <dgm:prSet custT="1"/>
      <dgm:spPr/>
      <dgm:t>
        <a:bodyPr/>
        <a:lstStyle/>
        <a:p>
          <a:r>
            <a:rPr lang="pt-BR" sz="2000" dirty="0"/>
            <a:t>IPVA- </a:t>
          </a:r>
          <a:r>
            <a:rPr lang="pt-BR" sz="2000" b="1" i="0" dirty="0"/>
            <a:t>incidirá sobre a propriedade de veículos automotores terrestres, </a:t>
          </a:r>
          <a:r>
            <a:rPr lang="pt-BR" sz="2000" b="1" i="0" dirty="0">
              <a:solidFill>
                <a:srgbClr val="FFC000"/>
              </a:solidFill>
            </a:rPr>
            <a:t>aquáticos e aéreos </a:t>
          </a:r>
          <a:r>
            <a:rPr lang="pt-BR" sz="2000" b="1" i="0" dirty="0"/>
            <a:t>(Art. 155, III da EC 132/2023)</a:t>
          </a:r>
          <a:endParaRPr lang="pt-BR" sz="2000" dirty="0"/>
        </a:p>
      </dgm:t>
    </dgm:pt>
    <dgm:pt modelId="{61CBCBC1-0481-4CAF-A2CA-839EF9F52582}" type="parTrans" cxnId="{DFBBB408-C53F-4914-AD9B-917FB9FD1239}">
      <dgm:prSet/>
      <dgm:spPr/>
      <dgm:t>
        <a:bodyPr/>
        <a:lstStyle/>
        <a:p>
          <a:endParaRPr lang="en-US"/>
        </a:p>
      </dgm:t>
    </dgm:pt>
    <dgm:pt modelId="{B1BD02EB-5547-45C5-9C7A-4374701D7F34}" type="sibTrans" cxnId="{DFBBB408-C53F-4914-AD9B-917FB9FD1239}">
      <dgm:prSet/>
      <dgm:spPr/>
      <dgm:t>
        <a:bodyPr/>
        <a:lstStyle/>
        <a:p>
          <a:endParaRPr lang="pt-BR" dirty="0"/>
        </a:p>
      </dgm:t>
    </dgm:pt>
    <dgm:pt modelId="{0523A193-767C-44A7-BC45-9714AA66730A}">
      <dgm:prSet custT="1"/>
      <dgm:spPr/>
      <dgm:t>
        <a:bodyPr/>
        <a:lstStyle/>
        <a:p>
          <a:r>
            <a:rPr lang="pt-BR" sz="2000" b="1" dirty="0"/>
            <a:t>ITCMD-S</a:t>
          </a:r>
          <a:r>
            <a:rPr lang="pt-BR" sz="2000" b="1" i="0" dirty="0"/>
            <a:t>erá </a:t>
          </a:r>
          <a:r>
            <a:rPr lang="pt-BR" sz="2000" b="1" i="0" dirty="0">
              <a:solidFill>
                <a:schemeClr val="tx1"/>
              </a:solidFill>
            </a:rPr>
            <a:t>progressivo</a:t>
          </a:r>
          <a:r>
            <a:rPr lang="pt-BR" sz="2000" b="1" i="0" dirty="0"/>
            <a:t> em razão do valor do quinhão, do legado ou da doação (Art. 155, IV da EC 132/2023)</a:t>
          </a:r>
          <a:endParaRPr lang="pt-BR" sz="2000" dirty="0"/>
        </a:p>
      </dgm:t>
    </dgm:pt>
    <dgm:pt modelId="{B4D0D02B-A803-40A9-B97D-9AFBAB89FF48}" type="parTrans" cxnId="{25470202-35C8-4B6D-93E6-0D1AB0458878}">
      <dgm:prSet/>
      <dgm:spPr/>
      <dgm:t>
        <a:bodyPr/>
        <a:lstStyle/>
        <a:p>
          <a:endParaRPr lang="en-US"/>
        </a:p>
      </dgm:t>
    </dgm:pt>
    <dgm:pt modelId="{85316FCC-1B3C-4285-999D-246002819D96}" type="sibTrans" cxnId="{25470202-35C8-4B6D-93E6-0D1AB0458878}">
      <dgm:prSet/>
      <dgm:spPr/>
      <dgm:t>
        <a:bodyPr/>
        <a:lstStyle/>
        <a:p>
          <a:endParaRPr lang="pt-BR" dirty="0"/>
        </a:p>
      </dgm:t>
    </dgm:pt>
    <dgm:pt modelId="{C882E029-65CA-4A15-9CE4-57CD02B0B568}">
      <dgm:prSet custT="1"/>
      <dgm:spPr/>
      <dgm:t>
        <a:bodyPr/>
        <a:lstStyle/>
        <a:p>
          <a:r>
            <a:rPr lang="pt-BR" sz="2000" b="1" dirty="0"/>
            <a:t>Cesta básica- </a:t>
          </a:r>
          <a:r>
            <a:rPr lang="pt-BR" sz="2000" b="1" dirty="0">
              <a:solidFill>
                <a:schemeClr val="tx1"/>
              </a:solidFill>
            </a:rPr>
            <a:t>Alíquota zero </a:t>
          </a:r>
          <a:r>
            <a:rPr lang="pt-BR" sz="2000" b="1" dirty="0"/>
            <a:t>(Art. 8º da EC 132/2023)</a:t>
          </a:r>
          <a:endParaRPr lang="pt-BR" sz="2000" dirty="0"/>
        </a:p>
      </dgm:t>
    </dgm:pt>
    <dgm:pt modelId="{8CB588D5-47D2-4456-9064-937F5952F5C6}" type="parTrans" cxnId="{512DCBF7-0534-4B43-9DDA-F24AADF0A9DD}">
      <dgm:prSet/>
      <dgm:spPr/>
      <dgm:t>
        <a:bodyPr/>
        <a:lstStyle/>
        <a:p>
          <a:endParaRPr lang="en-US"/>
        </a:p>
      </dgm:t>
    </dgm:pt>
    <dgm:pt modelId="{8521063A-5D7B-4172-9409-695EA2287B94}" type="sibTrans" cxnId="{512DCBF7-0534-4B43-9DDA-F24AADF0A9DD}">
      <dgm:prSet/>
      <dgm:spPr/>
      <dgm:t>
        <a:bodyPr/>
        <a:lstStyle/>
        <a:p>
          <a:endParaRPr lang="pt-BR" dirty="0"/>
        </a:p>
      </dgm:t>
    </dgm:pt>
    <dgm:pt modelId="{291C7EEF-F509-4839-880C-971683DD8245}">
      <dgm:prSet custT="1"/>
      <dgm:spPr/>
      <dgm:t>
        <a:bodyPr/>
        <a:lstStyle/>
        <a:p>
          <a:r>
            <a:rPr lang="pt-BR" sz="2000" b="1" i="0" dirty="0"/>
            <a:t>Cash </a:t>
          </a:r>
          <a:r>
            <a:rPr lang="pt-BR" sz="2000" b="1" i="0" dirty="0" err="1"/>
            <a:t>back</a:t>
          </a:r>
          <a:r>
            <a:rPr lang="pt-BR" sz="2000" b="1" i="0" dirty="0"/>
            <a:t>- (Art. 156- A da EC 132/2023)</a:t>
          </a:r>
          <a:endParaRPr lang="pt-BR" sz="2000" dirty="0"/>
        </a:p>
      </dgm:t>
    </dgm:pt>
    <dgm:pt modelId="{507E5117-CDF7-45C9-82CC-7548B19272BF}" type="parTrans" cxnId="{AD8B7DB7-C470-4B2E-B588-939E4042EE9F}">
      <dgm:prSet/>
      <dgm:spPr/>
      <dgm:t>
        <a:bodyPr/>
        <a:lstStyle/>
        <a:p>
          <a:endParaRPr lang="en-US"/>
        </a:p>
      </dgm:t>
    </dgm:pt>
    <dgm:pt modelId="{2350E54D-6355-47BF-ACAB-4A68B8E6F2AA}" type="sibTrans" cxnId="{AD8B7DB7-C470-4B2E-B588-939E4042EE9F}">
      <dgm:prSet/>
      <dgm:spPr/>
      <dgm:t>
        <a:bodyPr/>
        <a:lstStyle/>
        <a:p>
          <a:endParaRPr lang="en-US"/>
        </a:p>
      </dgm:t>
    </dgm:pt>
    <dgm:pt modelId="{AD53EB8F-D3E0-4A49-9695-C37472B17384}" type="pres">
      <dgm:prSet presAssocID="{F393D4E6-0386-49DE-9C32-72BE1017258E}" presName="outerComposite" presStyleCnt="0">
        <dgm:presLayoutVars>
          <dgm:chMax val="5"/>
          <dgm:dir/>
          <dgm:resizeHandles val="exact"/>
        </dgm:presLayoutVars>
      </dgm:prSet>
      <dgm:spPr/>
    </dgm:pt>
    <dgm:pt modelId="{46E59F40-2AD7-F644-960E-8339B10E238B}" type="pres">
      <dgm:prSet presAssocID="{F393D4E6-0386-49DE-9C32-72BE1017258E}" presName="dummyMaxCanvas" presStyleCnt="0">
        <dgm:presLayoutVars/>
      </dgm:prSet>
      <dgm:spPr/>
    </dgm:pt>
    <dgm:pt modelId="{892B1419-ADAD-C343-96AC-079DDDC23216}" type="pres">
      <dgm:prSet presAssocID="{F393D4E6-0386-49DE-9C32-72BE1017258E}" presName="FourNodes_1" presStyleLbl="node1" presStyleIdx="0" presStyleCnt="4" custScaleX="101878" custScaleY="124165">
        <dgm:presLayoutVars>
          <dgm:bulletEnabled val="1"/>
        </dgm:presLayoutVars>
      </dgm:prSet>
      <dgm:spPr/>
    </dgm:pt>
    <dgm:pt modelId="{9CC49E27-D8FC-1D49-BF38-47CD3A363DA9}" type="pres">
      <dgm:prSet presAssocID="{F393D4E6-0386-49DE-9C32-72BE1017258E}" presName="FourNodes_2" presStyleLbl="node1" presStyleIdx="1" presStyleCnt="4" custScaleX="101878" custScaleY="124165">
        <dgm:presLayoutVars>
          <dgm:bulletEnabled val="1"/>
        </dgm:presLayoutVars>
      </dgm:prSet>
      <dgm:spPr/>
    </dgm:pt>
    <dgm:pt modelId="{23959DFE-9F64-1242-88A3-B1BD7A44D095}" type="pres">
      <dgm:prSet presAssocID="{F393D4E6-0386-49DE-9C32-72BE1017258E}" presName="FourNodes_3" presStyleLbl="node1" presStyleIdx="2" presStyleCnt="4" custScaleX="101878" custScaleY="124165">
        <dgm:presLayoutVars>
          <dgm:bulletEnabled val="1"/>
        </dgm:presLayoutVars>
      </dgm:prSet>
      <dgm:spPr/>
    </dgm:pt>
    <dgm:pt modelId="{01C13934-6575-1C49-8AAB-946C4E4182FB}" type="pres">
      <dgm:prSet presAssocID="{F393D4E6-0386-49DE-9C32-72BE1017258E}" presName="FourNodes_4" presStyleLbl="node1" presStyleIdx="3" presStyleCnt="4" custScaleX="101878" custScaleY="124165">
        <dgm:presLayoutVars>
          <dgm:bulletEnabled val="1"/>
        </dgm:presLayoutVars>
      </dgm:prSet>
      <dgm:spPr/>
    </dgm:pt>
    <dgm:pt modelId="{232CFA4F-A6D8-2A46-917C-56BE30ACD3AA}" type="pres">
      <dgm:prSet presAssocID="{F393D4E6-0386-49DE-9C32-72BE1017258E}" presName="FourConn_1-2" presStyleLbl="fgAccFollowNode1" presStyleIdx="0" presStyleCnt="3">
        <dgm:presLayoutVars>
          <dgm:bulletEnabled val="1"/>
        </dgm:presLayoutVars>
      </dgm:prSet>
      <dgm:spPr/>
    </dgm:pt>
    <dgm:pt modelId="{612CD36F-87C6-BB4D-AE26-8D1B83BA69DA}" type="pres">
      <dgm:prSet presAssocID="{F393D4E6-0386-49DE-9C32-72BE1017258E}" presName="FourConn_2-3" presStyleLbl="fgAccFollowNode1" presStyleIdx="1" presStyleCnt="3">
        <dgm:presLayoutVars>
          <dgm:bulletEnabled val="1"/>
        </dgm:presLayoutVars>
      </dgm:prSet>
      <dgm:spPr/>
    </dgm:pt>
    <dgm:pt modelId="{ACAA6470-7ADA-224B-99B3-7C13080DF9A7}" type="pres">
      <dgm:prSet presAssocID="{F393D4E6-0386-49DE-9C32-72BE1017258E}" presName="FourConn_3-4" presStyleLbl="fgAccFollowNode1" presStyleIdx="2" presStyleCnt="3">
        <dgm:presLayoutVars>
          <dgm:bulletEnabled val="1"/>
        </dgm:presLayoutVars>
      </dgm:prSet>
      <dgm:spPr/>
    </dgm:pt>
    <dgm:pt modelId="{223E4D48-1DEA-1B4A-A67B-9735C261C05F}" type="pres">
      <dgm:prSet presAssocID="{F393D4E6-0386-49DE-9C32-72BE1017258E}" presName="FourNodes_1_text" presStyleLbl="node1" presStyleIdx="3" presStyleCnt="4">
        <dgm:presLayoutVars>
          <dgm:bulletEnabled val="1"/>
        </dgm:presLayoutVars>
      </dgm:prSet>
      <dgm:spPr/>
    </dgm:pt>
    <dgm:pt modelId="{AEC19E5D-CC3F-2945-8F37-BA279401930F}" type="pres">
      <dgm:prSet presAssocID="{F393D4E6-0386-49DE-9C32-72BE1017258E}" presName="FourNodes_2_text" presStyleLbl="node1" presStyleIdx="3" presStyleCnt="4">
        <dgm:presLayoutVars>
          <dgm:bulletEnabled val="1"/>
        </dgm:presLayoutVars>
      </dgm:prSet>
      <dgm:spPr/>
    </dgm:pt>
    <dgm:pt modelId="{21550C39-0DEE-3B4C-83F7-3C2E9A16BFF5}" type="pres">
      <dgm:prSet presAssocID="{F393D4E6-0386-49DE-9C32-72BE1017258E}" presName="FourNodes_3_text" presStyleLbl="node1" presStyleIdx="3" presStyleCnt="4">
        <dgm:presLayoutVars>
          <dgm:bulletEnabled val="1"/>
        </dgm:presLayoutVars>
      </dgm:prSet>
      <dgm:spPr/>
    </dgm:pt>
    <dgm:pt modelId="{A130BD28-649E-C74E-B453-46ADE5262E5F}" type="pres">
      <dgm:prSet presAssocID="{F393D4E6-0386-49DE-9C32-72BE1017258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5470202-35C8-4B6D-93E6-0D1AB0458878}" srcId="{F393D4E6-0386-49DE-9C32-72BE1017258E}" destId="{0523A193-767C-44A7-BC45-9714AA66730A}" srcOrd="1" destOrd="0" parTransId="{B4D0D02B-A803-40A9-B97D-9AFBAB89FF48}" sibTransId="{85316FCC-1B3C-4285-999D-246002819D96}"/>
    <dgm:cxn modelId="{DFBBB408-C53F-4914-AD9B-917FB9FD1239}" srcId="{F393D4E6-0386-49DE-9C32-72BE1017258E}" destId="{72DCEF79-57AC-41F0-BFED-BD2C0C8D54C8}" srcOrd="0" destOrd="0" parTransId="{61CBCBC1-0481-4CAF-A2CA-839EF9F52582}" sibTransId="{B1BD02EB-5547-45C5-9C7A-4374701D7F34}"/>
    <dgm:cxn modelId="{24E2A048-168D-B84D-AE9E-7B042C60287A}" type="presOf" srcId="{291C7EEF-F509-4839-880C-971683DD8245}" destId="{01C13934-6575-1C49-8AAB-946C4E4182FB}" srcOrd="0" destOrd="0" presId="urn:microsoft.com/office/officeart/2005/8/layout/vProcess5"/>
    <dgm:cxn modelId="{6601E54B-8D2A-5640-B90E-DA23348982DB}" type="presOf" srcId="{72DCEF79-57AC-41F0-BFED-BD2C0C8D54C8}" destId="{892B1419-ADAD-C343-96AC-079DDDC23216}" srcOrd="0" destOrd="0" presId="urn:microsoft.com/office/officeart/2005/8/layout/vProcess5"/>
    <dgm:cxn modelId="{3B576383-7340-524D-9121-0E70C89D95E6}" type="presOf" srcId="{291C7EEF-F509-4839-880C-971683DD8245}" destId="{A130BD28-649E-C74E-B453-46ADE5262E5F}" srcOrd="1" destOrd="0" presId="urn:microsoft.com/office/officeart/2005/8/layout/vProcess5"/>
    <dgm:cxn modelId="{0F0F6E94-50EB-964E-9E67-0C5A51028F10}" type="presOf" srcId="{F393D4E6-0386-49DE-9C32-72BE1017258E}" destId="{AD53EB8F-D3E0-4A49-9695-C37472B17384}" srcOrd="0" destOrd="0" presId="urn:microsoft.com/office/officeart/2005/8/layout/vProcess5"/>
    <dgm:cxn modelId="{BDA77C98-51E8-C046-9492-BA34692CD705}" type="presOf" srcId="{0523A193-767C-44A7-BC45-9714AA66730A}" destId="{9CC49E27-D8FC-1D49-BF38-47CD3A363DA9}" srcOrd="0" destOrd="0" presId="urn:microsoft.com/office/officeart/2005/8/layout/vProcess5"/>
    <dgm:cxn modelId="{17F1B2A4-C13D-6347-90BA-7E2592D3905F}" type="presOf" srcId="{B1BD02EB-5547-45C5-9C7A-4374701D7F34}" destId="{232CFA4F-A6D8-2A46-917C-56BE30ACD3AA}" srcOrd="0" destOrd="0" presId="urn:microsoft.com/office/officeart/2005/8/layout/vProcess5"/>
    <dgm:cxn modelId="{7B84EEA7-6A14-0D43-89FB-A5DBC55E41B0}" type="presOf" srcId="{85316FCC-1B3C-4285-999D-246002819D96}" destId="{612CD36F-87C6-BB4D-AE26-8D1B83BA69DA}" srcOrd="0" destOrd="0" presId="urn:microsoft.com/office/officeart/2005/8/layout/vProcess5"/>
    <dgm:cxn modelId="{AD8B7DB7-C470-4B2E-B588-939E4042EE9F}" srcId="{F393D4E6-0386-49DE-9C32-72BE1017258E}" destId="{291C7EEF-F509-4839-880C-971683DD8245}" srcOrd="3" destOrd="0" parTransId="{507E5117-CDF7-45C9-82CC-7548B19272BF}" sibTransId="{2350E54D-6355-47BF-ACAB-4A68B8E6F2AA}"/>
    <dgm:cxn modelId="{C5CB0ECC-8DB9-3D4E-B46A-7568019F1257}" type="presOf" srcId="{8521063A-5D7B-4172-9409-695EA2287B94}" destId="{ACAA6470-7ADA-224B-99B3-7C13080DF9A7}" srcOrd="0" destOrd="0" presId="urn:microsoft.com/office/officeart/2005/8/layout/vProcess5"/>
    <dgm:cxn modelId="{DA4F96DF-E386-B14F-856D-41233069AFBB}" type="presOf" srcId="{72DCEF79-57AC-41F0-BFED-BD2C0C8D54C8}" destId="{223E4D48-1DEA-1B4A-A67B-9735C261C05F}" srcOrd="1" destOrd="0" presId="urn:microsoft.com/office/officeart/2005/8/layout/vProcess5"/>
    <dgm:cxn modelId="{F33730EE-79EA-3C45-93ED-F29BDCF00FD8}" type="presOf" srcId="{C882E029-65CA-4A15-9CE4-57CD02B0B568}" destId="{23959DFE-9F64-1242-88A3-B1BD7A44D095}" srcOrd="0" destOrd="0" presId="urn:microsoft.com/office/officeart/2005/8/layout/vProcess5"/>
    <dgm:cxn modelId="{3CEC83EE-699A-1C40-A0FD-58CF8648B8C5}" type="presOf" srcId="{C882E029-65CA-4A15-9CE4-57CD02B0B568}" destId="{21550C39-0DEE-3B4C-83F7-3C2E9A16BFF5}" srcOrd="1" destOrd="0" presId="urn:microsoft.com/office/officeart/2005/8/layout/vProcess5"/>
    <dgm:cxn modelId="{512DCBF7-0534-4B43-9DDA-F24AADF0A9DD}" srcId="{F393D4E6-0386-49DE-9C32-72BE1017258E}" destId="{C882E029-65CA-4A15-9CE4-57CD02B0B568}" srcOrd="2" destOrd="0" parTransId="{8CB588D5-47D2-4456-9064-937F5952F5C6}" sibTransId="{8521063A-5D7B-4172-9409-695EA2287B94}"/>
    <dgm:cxn modelId="{E4328CFC-A2AA-784F-BF24-54F828492D8A}" type="presOf" srcId="{0523A193-767C-44A7-BC45-9714AA66730A}" destId="{AEC19E5D-CC3F-2945-8F37-BA279401930F}" srcOrd="1" destOrd="0" presId="urn:microsoft.com/office/officeart/2005/8/layout/vProcess5"/>
    <dgm:cxn modelId="{B1A92006-81ED-AC4C-8EBA-B282460F921C}" type="presParOf" srcId="{AD53EB8F-D3E0-4A49-9695-C37472B17384}" destId="{46E59F40-2AD7-F644-960E-8339B10E238B}" srcOrd="0" destOrd="0" presId="urn:microsoft.com/office/officeart/2005/8/layout/vProcess5"/>
    <dgm:cxn modelId="{D4E390B5-8FCF-9241-A320-65E37051BBCE}" type="presParOf" srcId="{AD53EB8F-D3E0-4A49-9695-C37472B17384}" destId="{892B1419-ADAD-C343-96AC-079DDDC23216}" srcOrd="1" destOrd="0" presId="urn:microsoft.com/office/officeart/2005/8/layout/vProcess5"/>
    <dgm:cxn modelId="{27A03ADD-CBB4-F04B-9967-3CB1E5E43297}" type="presParOf" srcId="{AD53EB8F-D3E0-4A49-9695-C37472B17384}" destId="{9CC49E27-D8FC-1D49-BF38-47CD3A363DA9}" srcOrd="2" destOrd="0" presId="urn:microsoft.com/office/officeart/2005/8/layout/vProcess5"/>
    <dgm:cxn modelId="{40DE5B11-96D3-0F47-BE26-DCF47C42425B}" type="presParOf" srcId="{AD53EB8F-D3E0-4A49-9695-C37472B17384}" destId="{23959DFE-9F64-1242-88A3-B1BD7A44D095}" srcOrd="3" destOrd="0" presId="urn:microsoft.com/office/officeart/2005/8/layout/vProcess5"/>
    <dgm:cxn modelId="{F01488CC-60A9-0048-B918-58FC52557743}" type="presParOf" srcId="{AD53EB8F-D3E0-4A49-9695-C37472B17384}" destId="{01C13934-6575-1C49-8AAB-946C4E4182FB}" srcOrd="4" destOrd="0" presId="urn:microsoft.com/office/officeart/2005/8/layout/vProcess5"/>
    <dgm:cxn modelId="{8443F1BD-11CC-F549-93B0-F1A06794CD2C}" type="presParOf" srcId="{AD53EB8F-D3E0-4A49-9695-C37472B17384}" destId="{232CFA4F-A6D8-2A46-917C-56BE30ACD3AA}" srcOrd="5" destOrd="0" presId="urn:microsoft.com/office/officeart/2005/8/layout/vProcess5"/>
    <dgm:cxn modelId="{64AF6544-B1A3-1F40-BBB8-8E19E91FF8B9}" type="presParOf" srcId="{AD53EB8F-D3E0-4A49-9695-C37472B17384}" destId="{612CD36F-87C6-BB4D-AE26-8D1B83BA69DA}" srcOrd="6" destOrd="0" presId="urn:microsoft.com/office/officeart/2005/8/layout/vProcess5"/>
    <dgm:cxn modelId="{ADF8CB95-3C5F-2348-9C50-B323D8B1F9CA}" type="presParOf" srcId="{AD53EB8F-D3E0-4A49-9695-C37472B17384}" destId="{ACAA6470-7ADA-224B-99B3-7C13080DF9A7}" srcOrd="7" destOrd="0" presId="urn:microsoft.com/office/officeart/2005/8/layout/vProcess5"/>
    <dgm:cxn modelId="{E354CBAF-6C51-5244-AFA4-4FFBE72EED3B}" type="presParOf" srcId="{AD53EB8F-D3E0-4A49-9695-C37472B17384}" destId="{223E4D48-1DEA-1B4A-A67B-9735C261C05F}" srcOrd="8" destOrd="0" presId="urn:microsoft.com/office/officeart/2005/8/layout/vProcess5"/>
    <dgm:cxn modelId="{C8906421-4D51-A741-9767-2514A939D25C}" type="presParOf" srcId="{AD53EB8F-D3E0-4A49-9695-C37472B17384}" destId="{AEC19E5D-CC3F-2945-8F37-BA279401930F}" srcOrd="9" destOrd="0" presId="urn:microsoft.com/office/officeart/2005/8/layout/vProcess5"/>
    <dgm:cxn modelId="{8E12D8CE-0749-E64E-B4F2-A93E9195B4EB}" type="presParOf" srcId="{AD53EB8F-D3E0-4A49-9695-C37472B17384}" destId="{21550C39-0DEE-3B4C-83F7-3C2E9A16BFF5}" srcOrd="10" destOrd="0" presId="urn:microsoft.com/office/officeart/2005/8/layout/vProcess5"/>
    <dgm:cxn modelId="{06F457A3-407D-0447-9FF1-CF14296F8461}" type="presParOf" srcId="{AD53EB8F-D3E0-4A49-9695-C37472B17384}" destId="{A130BD28-649E-C74E-B453-46ADE5262E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944AE-1109-C646-BCC5-572239AA3E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315CC5-E461-5746-A619-C897129DB06A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Calibri" panose="020F0502020204030204" pitchFamily="34" charset="0"/>
            </a:rPr>
            <a:t>REGIMES DIFERENCIADOS</a:t>
          </a:r>
        </a:p>
      </dgm:t>
    </dgm:pt>
    <dgm:pt modelId="{C88DA24F-CB3F-F44B-9AEA-00DAD26BDC79}" type="parTrans" cxnId="{807CCE98-1D84-D748-B3F7-F0E9DB5B3A99}">
      <dgm:prSet/>
      <dgm:spPr/>
      <dgm:t>
        <a:bodyPr/>
        <a:lstStyle/>
        <a:p>
          <a:endParaRPr lang="pt-BR"/>
        </a:p>
      </dgm:t>
    </dgm:pt>
    <dgm:pt modelId="{3B8BC4BE-A9D0-A547-A31C-A3D843F90AF7}" type="sibTrans" cxnId="{807CCE98-1D84-D748-B3F7-F0E9DB5B3A99}">
      <dgm:prSet/>
      <dgm:spPr/>
      <dgm:t>
        <a:bodyPr/>
        <a:lstStyle/>
        <a:p>
          <a:endParaRPr lang="pt-BR"/>
        </a:p>
      </dgm:t>
    </dgm:pt>
    <dgm:pt modelId="{A1B79703-33DA-234F-B2C9-D63399BAB32B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Calibri" panose="020F0502020204030204" pitchFamily="34" charset="0"/>
            </a:rPr>
            <a:t>TRATAMENTO FAVORECIDO</a:t>
          </a:r>
        </a:p>
      </dgm:t>
    </dgm:pt>
    <dgm:pt modelId="{CC02E4A3-1685-6C4A-A643-EBB7025F4A26}" type="parTrans" cxnId="{89E727AB-B8FB-0B40-8BA8-CB9F413F381D}">
      <dgm:prSet/>
      <dgm:spPr/>
      <dgm:t>
        <a:bodyPr/>
        <a:lstStyle/>
        <a:p>
          <a:endParaRPr lang="pt-BR"/>
        </a:p>
      </dgm:t>
    </dgm:pt>
    <dgm:pt modelId="{DBE46A21-CA7B-8D4C-A573-0A3B9D2C7EFB}" type="sibTrans" cxnId="{89E727AB-B8FB-0B40-8BA8-CB9F413F381D}">
      <dgm:prSet/>
      <dgm:spPr/>
      <dgm:t>
        <a:bodyPr/>
        <a:lstStyle/>
        <a:p>
          <a:endParaRPr lang="pt-BR"/>
        </a:p>
      </dgm:t>
    </dgm:pt>
    <dgm:pt modelId="{E4BEED13-AA35-0B4F-BA84-0CD4139150FA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cs typeface="Calibri" panose="020F0502020204030204" pitchFamily="34" charset="0"/>
            </a:rPr>
            <a:t>REGIMES ESPECÍFICOS </a:t>
          </a:r>
        </a:p>
      </dgm:t>
    </dgm:pt>
    <dgm:pt modelId="{DF2CA8B0-715F-1E48-9801-4318611BF894}" type="parTrans" cxnId="{30E66A9B-6B18-6440-8007-1DC7A8C39A50}">
      <dgm:prSet/>
      <dgm:spPr/>
      <dgm:t>
        <a:bodyPr/>
        <a:lstStyle/>
        <a:p>
          <a:endParaRPr lang="pt-BR"/>
        </a:p>
      </dgm:t>
    </dgm:pt>
    <dgm:pt modelId="{91A08161-3195-DA48-9C73-B3AF8A004C1B}" type="sibTrans" cxnId="{30E66A9B-6B18-6440-8007-1DC7A8C39A50}">
      <dgm:prSet/>
      <dgm:spPr/>
      <dgm:t>
        <a:bodyPr/>
        <a:lstStyle/>
        <a:p>
          <a:endParaRPr lang="pt-BR"/>
        </a:p>
      </dgm:t>
    </dgm:pt>
    <dgm:pt modelId="{DF4FDB18-7A38-044A-BF92-D1E3D128370A}" type="pres">
      <dgm:prSet presAssocID="{318944AE-1109-C646-BCC5-572239AA3EC5}" presName="compositeShape" presStyleCnt="0">
        <dgm:presLayoutVars>
          <dgm:chMax val="7"/>
          <dgm:dir/>
          <dgm:resizeHandles val="exact"/>
        </dgm:presLayoutVars>
      </dgm:prSet>
      <dgm:spPr/>
    </dgm:pt>
    <dgm:pt modelId="{36214D22-62C0-8242-BD65-100F820AD19A}" type="pres">
      <dgm:prSet presAssocID="{4C315CC5-E461-5746-A619-C897129DB06A}" presName="circ1" presStyleLbl="vennNode1" presStyleIdx="0" presStyleCnt="3"/>
      <dgm:spPr/>
    </dgm:pt>
    <dgm:pt modelId="{E6C39D1B-888A-F542-8F53-82BB839871E2}" type="pres">
      <dgm:prSet presAssocID="{4C315CC5-E461-5746-A619-C897129DB0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AF6528-F7B8-5C4F-B12D-686B8C9BF8F1}" type="pres">
      <dgm:prSet presAssocID="{A1B79703-33DA-234F-B2C9-D63399BAB32B}" presName="circ2" presStyleLbl="vennNode1" presStyleIdx="1" presStyleCnt="3"/>
      <dgm:spPr/>
    </dgm:pt>
    <dgm:pt modelId="{B652F631-C1C2-CB46-858E-852F6DDF5C14}" type="pres">
      <dgm:prSet presAssocID="{A1B79703-33DA-234F-B2C9-D63399BAB3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C95332-2C6D-374C-BBCA-AA83C7D72A68}" type="pres">
      <dgm:prSet presAssocID="{E4BEED13-AA35-0B4F-BA84-0CD4139150FA}" presName="circ3" presStyleLbl="vennNode1" presStyleIdx="2" presStyleCnt="3"/>
      <dgm:spPr/>
    </dgm:pt>
    <dgm:pt modelId="{8449624A-E850-2E4F-AF15-821526BF6D43}" type="pres">
      <dgm:prSet presAssocID="{E4BEED13-AA35-0B4F-BA84-0CD4139150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91ADF09-C900-1D4E-8CF3-CC784DE06C31}" type="presOf" srcId="{318944AE-1109-C646-BCC5-572239AA3EC5}" destId="{DF4FDB18-7A38-044A-BF92-D1E3D128370A}" srcOrd="0" destOrd="0" presId="urn:microsoft.com/office/officeart/2005/8/layout/venn1"/>
    <dgm:cxn modelId="{77535113-ED06-EF40-9355-F4E84268C309}" type="presOf" srcId="{E4BEED13-AA35-0B4F-BA84-0CD4139150FA}" destId="{88C95332-2C6D-374C-BBCA-AA83C7D72A68}" srcOrd="0" destOrd="0" presId="urn:microsoft.com/office/officeart/2005/8/layout/venn1"/>
    <dgm:cxn modelId="{C184EA47-029D-A34D-973F-C15CB923600C}" type="presOf" srcId="{4C315CC5-E461-5746-A619-C897129DB06A}" destId="{E6C39D1B-888A-F542-8F53-82BB839871E2}" srcOrd="1" destOrd="0" presId="urn:microsoft.com/office/officeart/2005/8/layout/venn1"/>
    <dgm:cxn modelId="{571E368B-7277-A64B-9E4C-9D4371CC49A3}" type="presOf" srcId="{A1B79703-33DA-234F-B2C9-D63399BAB32B}" destId="{53AF6528-F7B8-5C4F-B12D-686B8C9BF8F1}" srcOrd="0" destOrd="0" presId="urn:microsoft.com/office/officeart/2005/8/layout/venn1"/>
    <dgm:cxn modelId="{C68CC895-3C87-DE4A-BE40-DB8B7C9C6D92}" type="presOf" srcId="{E4BEED13-AA35-0B4F-BA84-0CD4139150FA}" destId="{8449624A-E850-2E4F-AF15-821526BF6D43}" srcOrd="1" destOrd="0" presId="urn:microsoft.com/office/officeart/2005/8/layout/venn1"/>
    <dgm:cxn modelId="{68A77097-8310-B74F-B54F-3A592D05FCD2}" type="presOf" srcId="{4C315CC5-E461-5746-A619-C897129DB06A}" destId="{36214D22-62C0-8242-BD65-100F820AD19A}" srcOrd="0" destOrd="0" presId="urn:microsoft.com/office/officeart/2005/8/layout/venn1"/>
    <dgm:cxn modelId="{807CCE98-1D84-D748-B3F7-F0E9DB5B3A99}" srcId="{318944AE-1109-C646-BCC5-572239AA3EC5}" destId="{4C315CC5-E461-5746-A619-C897129DB06A}" srcOrd="0" destOrd="0" parTransId="{C88DA24F-CB3F-F44B-9AEA-00DAD26BDC79}" sibTransId="{3B8BC4BE-A9D0-A547-A31C-A3D843F90AF7}"/>
    <dgm:cxn modelId="{30E66A9B-6B18-6440-8007-1DC7A8C39A50}" srcId="{318944AE-1109-C646-BCC5-572239AA3EC5}" destId="{E4BEED13-AA35-0B4F-BA84-0CD4139150FA}" srcOrd="2" destOrd="0" parTransId="{DF2CA8B0-715F-1E48-9801-4318611BF894}" sibTransId="{91A08161-3195-DA48-9C73-B3AF8A004C1B}"/>
    <dgm:cxn modelId="{89E727AB-B8FB-0B40-8BA8-CB9F413F381D}" srcId="{318944AE-1109-C646-BCC5-572239AA3EC5}" destId="{A1B79703-33DA-234F-B2C9-D63399BAB32B}" srcOrd="1" destOrd="0" parTransId="{CC02E4A3-1685-6C4A-A643-EBB7025F4A26}" sibTransId="{DBE46A21-CA7B-8D4C-A573-0A3B9D2C7EFB}"/>
    <dgm:cxn modelId="{6C3733C1-A161-A44A-9389-3DB4D62DC4B7}" type="presOf" srcId="{A1B79703-33DA-234F-B2C9-D63399BAB32B}" destId="{B652F631-C1C2-CB46-858E-852F6DDF5C14}" srcOrd="1" destOrd="0" presId="urn:microsoft.com/office/officeart/2005/8/layout/venn1"/>
    <dgm:cxn modelId="{2EFFA0C7-46BE-044A-A7F0-1D9DA3941F77}" type="presParOf" srcId="{DF4FDB18-7A38-044A-BF92-D1E3D128370A}" destId="{36214D22-62C0-8242-BD65-100F820AD19A}" srcOrd="0" destOrd="0" presId="urn:microsoft.com/office/officeart/2005/8/layout/venn1"/>
    <dgm:cxn modelId="{B0915A9B-C009-264E-968E-D1548263B6E1}" type="presParOf" srcId="{DF4FDB18-7A38-044A-BF92-D1E3D128370A}" destId="{E6C39D1B-888A-F542-8F53-82BB839871E2}" srcOrd="1" destOrd="0" presId="urn:microsoft.com/office/officeart/2005/8/layout/venn1"/>
    <dgm:cxn modelId="{233A4524-CB3E-DC44-90C6-E87B0F546641}" type="presParOf" srcId="{DF4FDB18-7A38-044A-BF92-D1E3D128370A}" destId="{53AF6528-F7B8-5C4F-B12D-686B8C9BF8F1}" srcOrd="2" destOrd="0" presId="urn:microsoft.com/office/officeart/2005/8/layout/venn1"/>
    <dgm:cxn modelId="{FC2D7592-BC9F-B442-B064-F513687C4F03}" type="presParOf" srcId="{DF4FDB18-7A38-044A-BF92-D1E3D128370A}" destId="{B652F631-C1C2-CB46-858E-852F6DDF5C14}" srcOrd="3" destOrd="0" presId="urn:microsoft.com/office/officeart/2005/8/layout/venn1"/>
    <dgm:cxn modelId="{AAEEF288-1919-8047-8A2E-AA0D9F404367}" type="presParOf" srcId="{DF4FDB18-7A38-044A-BF92-D1E3D128370A}" destId="{88C95332-2C6D-374C-BBCA-AA83C7D72A68}" srcOrd="4" destOrd="0" presId="urn:microsoft.com/office/officeart/2005/8/layout/venn1"/>
    <dgm:cxn modelId="{91699171-881B-814B-A610-DDF75E25E2B4}" type="presParOf" srcId="{DF4FDB18-7A38-044A-BF92-D1E3D128370A}" destId="{8449624A-E850-2E4F-AF15-821526BF6D4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1E99D0-84E5-47A9-8441-9845C34A28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FF99BD-2ED1-4BFA-8DE5-E315ADD889D5}">
      <dgm:prSet/>
      <dgm:spPr/>
      <dgm:t>
        <a:bodyPr/>
        <a:lstStyle/>
        <a:p>
          <a:r>
            <a:rPr lang="pt-BR" b="1"/>
            <a:t>ART. 271 O associado sujeito ao regime regular do IBS e da CBS, inclusive as cooperativas singulares, que realizar operações com a redução de alíquota de que trata o inciso I do caput do art. 270 pode transferir os créditos das operações antecedentes as operações em que fornece bens e serviços e os créditos presumidos a cooperativa de que participa, não se aplicando o disposto no art. 36 desta Lei Complementar.</a:t>
          </a:r>
          <a:endParaRPr lang="pt-BR"/>
        </a:p>
      </dgm:t>
    </dgm:pt>
    <dgm:pt modelId="{D7894CE3-38A4-4C54-8FE5-CF24AFA45778}" type="parTrans" cxnId="{606975F3-4718-450D-94BC-5A4CE4ED1941}">
      <dgm:prSet/>
      <dgm:spPr/>
      <dgm:t>
        <a:bodyPr/>
        <a:lstStyle/>
        <a:p>
          <a:endParaRPr lang="en-US"/>
        </a:p>
      </dgm:t>
    </dgm:pt>
    <dgm:pt modelId="{0DFFE48C-C80B-4442-83DF-CE245866B114}" type="sibTrans" cxnId="{606975F3-4718-450D-94BC-5A4CE4ED1941}">
      <dgm:prSet/>
      <dgm:spPr/>
      <dgm:t>
        <a:bodyPr/>
        <a:lstStyle/>
        <a:p>
          <a:endParaRPr lang="en-US"/>
        </a:p>
      </dgm:t>
    </dgm:pt>
    <dgm:pt modelId="{95FC76E5-5878-477A-AB50-6508871ADD44}">
      <dgm:prSet/>
      <dgm:spPr/>
      <dgm:t>
        <a:bodyPr/>
        <a:lstStyle/>
        <a:p>
          <a:r>
            <a:rPr lang="pt-BR" b="1"/>
            <a:t>Parágrafo único. A transferência de créditos de que trata o caput deste artigo alcança apenas os bens e serviços utilizados para produção do bem ou prestação do serviço fornecidos pelo associado à cooperativa de que participa, nos termos do regulamento.</a:t>
          </a:r>
          <a:endParaRPr lang="pt-BR"/>
        </a:p>
      </dgm:t>
    </dgm:pt>
    <dgm:pt modelId="{B0D0188D-C953-4D51-9DBA-BD1587B0292D}" type="parTrans" cxnId="{C134B5E9-E153-485E-B80D-36CB4E724EE0}">
      <dgm:prSet/>
      <dgm:spPr/>
      <dgm:t>
        <a:bodyPr/>
        <a:lstStyle/>
        <a:p>
          <a:endParaRPr lang="en-US"/>
        </a:p>
      </dgm:t>
    </dgm:pt>
    <dgm:pt modelId="{4A9D081A-6549-4FE2-9BDD-45E8E775C94C}" type="sibTrans" cxnId="{C134B5E9-E153-485E-B80D-36CB4E724EE0}">
      <dgm:prSet/>
      <dgm:spPr/>
      <dgm:t>
        <a:bodyPr/>
        <a:lstStyle/>
        <a:p>
          <a:endParaRPr lang="en-US"/>
        </a:p>
      </dgm:t>
    </dgm:pt>
    <dgm:pt modelId="{F44506CF-D88A-C045-80C9-19FF41715DDC}" type="pres">
      <dgm:prSet presAssocID="{AE1E99D0-84E5-47A9-8441-9845C34A28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FE72D6-CDD8-DE46-9F78-3E8426B8F08E}" type="pres">
      <dgm:prSet presAssocID="{80FF99BD-2ED1-4BFA-8DE5-E315ADD889D5}" presName="hierRoot1" presStyleCnt="0"/>
      <dgm:spPr/>
    </dgm:pt>
    <dgm:pt modelId="{94814A4F-B57A-B649-9D6C-B7EEE5EAE4B8}" type="pres">
      <dgm:prSet presAssocID="{80FF99BD-2ED1-4BFA-8DE5-E315ADD889D5}" presName="composite" presStyleCnt="0"/>
      <dgm:spPr/>
    </dgm:pt>
    <dgm:pt modelId="{34FE32B5-D6FB-AB40-A005-FD33F4910E4B}" type="pres">
      <dgm:prSet presAssocID="{80FF99BD-2ED1-4BFA-8DE5-E315ADD889D5}" presName="background" presStyleLbl="node0" presStyleIdx="0" presStyleCnt="2"/>
      <dgm:spPr/>
    </dgm:pt>
    <dgm:pt modelId="{943DFBE4-2CA6-F648-B8B7-D7964379FD4C}" type="pres">
      <dgm:prSet presAssocID="{80FF99BD-2ED1-4BFA-8DE5-E315ADD889D5}" presName="text" presStyleLbl="fgAcc0" presStyleIdx="0" presStyleCnt="2">
        <dgm:presLayoutVars>
          <dgm:chPref val="3"/>
        </dgm:presLayoutVars>
      </dgm:prSet>
      <dgm:spPr/>
    </dgm:pt>
    <dgm:pt modelId="{7B024BFD-F5A6-7C47-8644-001A5A15457C}" type="pres">
      <dgm:prSet presAssocID="{80FF99BD-2ED1-4BFA-8DE5-E315ADD889D5}" presName="hierChild2" presStyleCnt="0"/>
      <dgm:spPr/>
    </dgm:pt>
    <dgm:pt modelId="{6E89A323-001B-9447-AC07-6FB9D589A553}" type="pres">
      <dgm:prSet presAssocID="{95FC76E5-5878-477A-AB50-6508871ADD44}" presName="hierRoot1" presStyleCnt="0"/>
      <dgm:spPr/>
    </dgm:pt>
    <dgm:pt modelId="{D05D947D-AE29-DA43-AA5F-27E134F34E5F}" type="pres">
      <dgm:prSet presAssocID="{95FC76E5-5878-477A-AB50-6508871ADD44}" presName="composite" presStyleCnt="0"/>
      <dgm:spPr/>
    </dgm:pt>
    <dgm:pt modelId="{5669DF17-D765-B34B-8DCA-A9E095772014}" type="pres">
      <dgm:prSet presAssocID="{95FC76E5-5878-477A-AB50-6508871ADD44}" presName="background" presStyleLbl="node0" presStyleIdx="1" presStyleCnt="2"/>
      <dgm:spPr/>
    </dgm:pt>
    <dgm:pt modelId="{338D641E-82A1-C746-A125-9DFAEF05DDC5}" type="pres">
      <dgm:prSet presAssocID="{95FC76E5-5878-477A-AB50-6508871ADD44}" presName="text" presStyleLbl="fgAcc0" presStyleIdx="1" presStyleCnt="2">
        <dgm:presLayoutVars>
          <dgm:chPref val="3"/>
        </dgm:presLayoutVars>
      </dgm:prSet>
      <dgm:spPr/>
    </dgm:pt>
    <dgm:pt modelId="{3C8CB631-7A1C-964B-B7FD-878E0C0E957F}" type="pres">
      <dgm:prSet presAssocID="{95FC76E5-5878-477A-AB50-6508871ADD44}" presName="hierChild2" presStyleCnt="0"/>
      <dgm:spPr/>
    </dgm:pt>
  </dgm:ptLst>
  <dgm:cxnLst>
    <dgm:cxn modelId="{2370C429-A48D-344B-82AF-F811C98B7ECF}" type="presOf" srcId="{80FF99BD-2ED1-4BFA-8DE5-E315ADD889D5}" destId="{943DFBE4-2CA6-F648-B8B7-D7964379FD4C}" srcOrd="0" destOrd="0" presId="urn:microsoft.com/office/officeart/2005/8/layout/hierarchy1"/>
    <dgm:cxn modelId="{0EC6A56D-E638-E94F-9733-72B40B0B9ABD}" type="presOf" srcId="{AE1E99D0-84E5-47A9-8441-9845C34A285C}" destId="{F44506CF-D88A-C045-80C9-19FF41715DDC}" srcOrd="0" destOrd="0" presId="urn:microsoft.com/office/officeart/2005/8/layout/hierarchy1"/>
    <dgm:cxn modelId="{B2895FD6-8F98-E747-A2F5-E383939D0238}" type="presOf" srcId="{95FC76E5-5878-477A-AB50-6508871ADD44}" destId="{338D641E-82A1-C746-A125-9DFAEF05DDC5}" srcOrd="0" destOrd="0" presId="urn:microsoft.com/office/officeart/2005/8/layout/hierarchy1"/>
    <dgm:cxn modelId="{C134B5E9-E153-485E-B80D-36CB4E724EE0}" srcId="{AE1E99D0-84E5-47A9-8441-9845C34A285C}" destId="{95FC76E5-5878-477A-AB50-6508871ADD44}" srcOrd="1" destOrd="0" parTransId="{B0D0188D-C953-4D51-9DBA-BD1587B0292D}" sibTransId="{4A9D081A-6549-4FE2-9BDD-45E8E775C94C}"/>
    <dgm:cxn modelId="{606975F3-4718-450D-94BC-5A4CE4ED1941}" srcId="{AE1E99D0-84E5-47A9-8441-9845C34A285C}" destId="{80FF99BD-2ED1-4BFA-8DE5-E315ADD889D5}" srcOrd="0" destOrd="0" parTransId="{D7894CE3-38A4-4C54-8FE5-CF24AFA45778}" sibTransId="{0DFFE48C-C80B-4442-83DF-CE245866B114}"/>
    <dgm:cxn modelId="{12256FD4-531D-8946-949F-C161B106228B}" type="presParOf" srcId="{F44506CF-D88A-C045-80C9-19FF41715DDC}" destId="{C6FE72D6-CDD8-DE46-9F78-3E8426B8F08E}" srcOrd="0" destOrd="0" presId="urn:microsoft.com/office/officeart/2005/8/layout/hierarchy1"/>
    <dgm:cxn modelId="{09CEEBF5-E2FC-7C49-8CE2-7DE62986FF65}" type="presParOf" srcId="{C6FE72D6-CDD8-DE46-9F78-3E8426B8F08E}" destId="{94814A4F-B57A-B649-9D6C-B7EEE5EAE4B8}" srcOrd="0" destOrd="0" presId="urn:microsoft.com/office/officeart/2005/8/layout/hierarchy1"/>
    <dgm:cxn modelId="{2D8BDE7F-EE05-8A4F-9709-0D085E756122}" type="presParOf" srcId="{94814A4F-B57A-B649-9D6C-B7EEE5EAE4B8}" destId="{34FE32B5-D6FB-AB40-A005-FD33F4910E4B}" srcOrd="0" destOrd="0" presId="urn:microsoft.com/office/officeart/2005/8/layout/hierarchy1"/>
    <dgm:cxn modelId="{F1AB960F-D6B1-A241-9AEA-603AB2B0AA0B}" type="presParOf" srcId="{94814A4F-B57A-B649-9D6C-B7EEE5EAE4B8}" destId="{943DFBE4-2CA6-F648-B8B7-D7964379FD4C}" srcOrd="1" destOrd="0" presId="urn:microsoft.com/office/officeart/2005/8/layout/hierarchy1"/>
    <dgm:cxn modelId="{36D87E8A-F889-FC45-B0F9-87867AFBF6EA}" type="presParOf" srcId="{C6FE72D6-CDD8-DE46-9F78-3E8426B8F08E}" destId="{7B024BFD-F5A6-7C47-8644-001A5A15457C}" srcOrd="1" destOrd="0" presId="urn:microsoft.com/office/officeart/2005/8/layout/hierarchy1"/>
    <dgm:cxn modelId="{C46F29A9-1A64-0443-BB80-7035093F3E15}" type="presParOf" srcId="{F44506CF-D88A-C045-80C9-19FF41715DDC}" destId="{6E89A323-001B-9447-AC07-6FB9D589A553}" srcOrd="1" destOrd="0" presId="urn:microsoft.com/office/officeart/2005/8/layout/hierarchy1"/>
    <dgm:cxn modelId="{DE4FA7A9-C78E-C14E-9067-C5D5A1596601}" type="presParOf" srcId="{6E89A323-001B-9447-AC07-6FB9D589A553}" destId="{D05D947D-AE29-DA43-AA5F-27E134F34E5F}" srcOrd="0" destOrd="0" presId="urn:microsoft.com/office/officeart/2005/8/layout/hierarchy1"/>
    <dgm:cxn modelId="{FEF5A31A-73F2-2648-A25A-E39F512786D5}" type="presParOf" srcId="{D05D947D-AE29-DA43-AA5F-27E134F34E5F}" destId="{5669DF17-D765-B34B-8DCA-A9E095772014}" srcOrd="0" destOrd="0" presId="urn:microsoft.com/office/officeart/2005/8/layout/hierarchy1"/>
    <dgm:cxn modelId="{B5195C4A-02C1-7E41-B58A-30ED5F0B6CE3}" type="presParOf" srcId="{D05D947D-AE29-DA43-AA5F-27E134F34E5F}" destId="{338D641E-82A1-C746-A125-9DFAEF05DDC5}" srcOrd="1" destOrd="0" presId="urn:microsoft.com/office/officeart/2005/8/layout/hierarchy1"/>
    <dgm:cxn modelId="{91B6E4F8-8F53-6E49-993C-1E339C1E2047}" type="presParOf" srcId="{6E89A323-001B-9447-AC07-6FB9D589A553}" destId="{3C8CB631-7A1C-964B-B7FD-878E0C0E95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B6C6B-E97F-455F-B8BD-B99F85869F2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36D510-04FB-4022-A219-9A45B407A181}">
      <dgm:prSet/>
      <dgm:spPr/>
      <dgm:t>
        <a:bodyPr/>
        <a:lstStyle/>
        <a:p>
          <a:r>
            <a:rPr lang="pt-PT"/>
            <a:t>§ 2º O disposto no inciso II do </a:t>
          </a:r>
          <a:r>
            <a:rPr lang="pt-PT" i="1"/>
            <a:t>caput </a:t>
          </a:r>
          <a:r>
            <a:rPr lang="pt-PT"/>
            <a:t>deste artigo aplica-se também ao fornecimento, pelas cooperativas, de</a:t>
          </a:r>
          <a:r>
            <a:rPr lang="pt-BR"/>
            <a:t> </a:t>
          </a:r>
          <a:r>
            <a:rPr lang="pt-PT"/>
            <a:t>serviços financeiros a seus associados, inclusive cobrados mediante tarifas e comissões.</a:t>
          </a:r>
          <a:endParaRPr lang="en-US"/>
        </a:p>
      </dgm:t>
    </dgm:pt>
    <dgm:pt modelId="{D012999F-1D40-4A8C-954D-5A153674DE21}" type="parTrans" cxnId="{1FA85A98-B701-4F9D-984A-1285D91607C9}">
      <dgm:prSet/>
      <dgm:spPr/>
      <dgm:t>
        <a:bodyPr/>
        <a:lstStyle/>
        <a:p>
          <a:endParaRPr lang="en-US"/>
        </a:p>
      </dgm:t>
    </dgm:pt>
    <dgm:pt modelId="{014F43C2-7D5C-4E79-9A2C-C639D7F6BB95}" type="sibTrans" cxnId="{1FA85A98-B701-4F9D-984A-1285D91607C9}">
      <dgm:prSet/>
      <dgm:spPr/>
      <dgm:t>
        <a:bodyPr/>
        <a:lstStyle/>
        <a:p>
          <a:endParaRPr lang="en-US"/>
        </a:p>
      </dgm:t>
    </dgm:pt>
    <dgm:pt modelId="{4D875D53-6F0C-4615-8356-E5370706B150}">
      <dgm:prSet/>
      <dgm:spPr/>
      <dgm:t>
        <a:bodyPr/>
        <a:lstStyle/>
        <a:p>
          <a:r>
            <a:rPr lang="pt-PT"/>
            <a:t>§ 3º A opção de que trata o </a:t>
          </a:r>
          <a:r>
            <a:rPr lang="pt-PT" i="1"/>
            <a:t>caput </a:t>
          </a:r>
          <a:r>
            <a:rPr lang="pt-PT"/>
            <a:t>deste artigo será exercida pela cooperativa no ano-calendário anterior ao de início de produção de efeitos ou no início de suas operações, nos termos do regulamento.</a:t>
          </a:r>
          <a:endParaRPr lang="en-US"/>
        </a:p>
      </dgm:t>
    </dgm:pt>
    <dgm:pt modelId="{2EC32A75-47BF-4AC9-A1C6-7D458FA22710}" type="parTrans" cxnId="{DDFBB34C-AA98-4402-A99C-D0C64A765C4A}">
      <dgm:prSet/>
      <dgm:spPr/>
      <dgm:t>
        <a:bodyPr/>
        <a:lstStyle/>
        <a:p>
          <a:endParaRPr lang="en-US"/>
        </a:p>
      </dgm:t>
    </dgm:pt>
    <dgm:pt modelId="{BAD5C0BA-C44E-493B-98B2-B1149B993006}" type="sibTrans" cxnId="{DDFBB34C-AA98-4402-A99C-D0C64A765C4A}">
      <dgm:prSet/>
      <dgm:spPr/>
      <dgm:t>
        <a:bodyPr/>
        <a:lstStyle/>
        <a:p>
          <a:endParaRPr lang="en-US"/>
        </a:p>
      </dgm:t>
    </dgm:pt>
    <dgm:pt modelId="{4656AA22-41BD-F74E-A479-789C99E26BBC}" type="pres">
      <dgm:prSet presAssocID="{E60B6C6B-E97F-455F-B8BD-B99F85869F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4E8EA5-FCDD-8F44-B253-77208BEF4C23}" type="pres">
      <dgm:prSet presAssocID="{8C36D510-04FB-4022-A219-9A45B407A181}" presName="hierRoot1" presStyleCnt="0"/>
      <dgm:spPr/>
    </dgm:pt>
    <dgm:pt modelId="{F75011CA-D1B6-844B-9535-F8DA1E6CA9ED}" type="pres">
      <dgm:prSet presAssocID="{8C36D510-04FB-4022-A219-9A45B407A181}" presName="composite" presStyleCnt="0"/>
      <dgm:spPr/>
    </dgm:pt>
    <dgm:pt modelId="{2FAC5533-F72C-F440-BA73-5AC0B3ADF391}" type="pres">
      <dgm:prSet presAssocID="{8C36D510-04FB-4022-A219-9A45B407A181}" presName="background" presStyleLbl="node0" presStyleIdx="0" presStyleCnt="2"/>
      <dgm:spPr/>
    </dgm:pt>
    <dgm:pt modelId="{F5910FE4-F2A5-EE4E-ADD3-827FBE4A7350}" type="pres">
      <dgm:prSet presAssocID="{8C36D510-04FB-4022-A219-9A45B407A181}" presName="text" presStyleLbl="fgAcc0" presStyleIdx="0" presStyleCnt="2">
        <dgm:presLayoutVars>
          <dgm:chPref val="3"/>
        </dgm:presLayoutVars>
      </dgm:prSet>
      <dgm:spPr/>
    </dgm:pt>
    <dgm:pt modelId="{9A9C9D04-E1C4-6C46-8EF8-4E67C79112E3}" type="pres">
      <dgm:prSet presAssocID="{8C36D510-04FB-4022-A219-9A45B407A181}" presName="hierChild2" presStyleCnt="0"/>
      <dgm:spPr/>
    </dgm:pt>
    <dgm:pt modelId="{8F1B13D5-9A36-B445-93C1-5EBC0F3978DC}" type="pres">
      <dgm:prSet presAssocID="{4D875D53-6F0C-4615-8356-E5370706B150}" presName="hierRoot1" presStyleCnt="0"/>
      <dgm:spPr/>
    </dgm:pt>
    <dgm:pt modelId="{113FC1FB-55BE-094E-9D63-C53CF2EDC085}" type="pres">
      <dgm:prSet presAssocID="{4D875D53-6F0C-4615-8356-E5370706B150}" presName="composite" presStyleCnt="0"/>
      <dgm:spPr/>
    </dgm:pt>
    <dgm:pt modelId="{C44C8D10-4F4A-F349-8FE8-ADC576DF6F19}" type="pres">
      <dgm:prSet presAssocID="{4D875D53-6F0C-4615-8356-E5370706B150}" presName="background" presStyleLbl="node0" presStyleIdx="1" presStyleCnt="2"/>
      <dgm:spPr/>
    </dgm:pt>
    <dgm:pt modelId="{5DED0564-771D-874F-8116-02C65022A64B}" type="pres">
      <dgm:prSet presAssocID="{4D875D53-6F0C-4615-8356-E5370706B150}" presName="text" presStyleLbl="fgAcc0" presStyleIdx="1" presStyleCnt="2">
        <dgm:presLayoutVars>
          <dgm:chPref val="3"/>
        </dgm:presLayoutVars>
      </dgm:prSet>
      <dgm:spPr/>
    </dgm:pt>
    <dgm:pt modelId="{8A7AC691-75A9-954C-BE08-09FD4838668D}" type="pres">
      <dgm:prSet presAssocID="{4D875D53-6F0C-4615-8356-E5370706B150}" presName="hierChild2" presStyleCnt="0"/>
      <dgm:spPr/>
    </dgm:pt>
  </dgm:ptLst>
  <dgm:cxnLst>
    <dgm:cxn modelId="{B4626134-8E99-D844-BC09-D92061E92333}" type="presOf" srcId="{E60B6C6B-E97F-455F-B8BD-B99F85869F29}" destId="{4656AA22-41BD-F74E-A479-789C99E26BBC}" srcOrd="0" destOrd="0" presId="urn:microsoft.com/office/officeart/2005/8/layout/hierarchy1"/>
    <dgm:cxn modelId="{DDFBB34C-AA98-4402-A99C-D0C64A765C4A}" srcId="{E60B6C6B-E97F-455F-B8BD-B99F85869F29}" destId="{4D875D53-6F0C-4615-8356-E5370706B150}" srcOrd="1" destOrd="0" parTransId="{2EC32A75-47BF-4AC9-A1C6-7D458FA22710}" sibTransId="{BAD5C0BA-C44E-493B-98B2-B1149B993006}"/>
    <dgm:cxn modelId="{1FA85A98-B701-4F9D-984A-1285D91607C9}" srcId="{E60B6C6B-E97F-455F-B8BD-B99F85869F29}" destId="{8C36D510-04FB-4022-A219-9A45B407A181}" srcOrd="0" destOrd="0" parTransId="{D012999F-1D40-4A8C-954D-5A153674DE21}" sibTransId="{014F43C2-7D5C-4E79-9A2C-C639D7F6BB95}"/>
    <dgm:cxn modelId="{D1FB1BE1-E15C-9146-A0B8-6772ADB3AA5B}" type="presOf" srcId="{8C36D510-04FB-4022-A219-9A45B407A181}" destId="{F5910FE4-F2A5-EE4E-ADD3-827FBE4A7350}" srcOrd="0" destOrd="0" presId="urn:microsoft.com/office/officeart/2005/8/layout/hierarchy1"/>
    <dgm:cxn modelId="{45A3ACF9-E0A2-D340-A2EA-0B09299621A4}" type="presOf" srcId="{4D875D53-6F0C-4615-8356-E5370706B150}" destId="{5DED0564-771D-874F-8116-02C65022A64B}" srcOrd="0" destOrd="0" presId="urn:microsoft.com/office/officeart/2005/8/layout/hierarchy1"/>
    <dgm:cxn modelId="{28AD3B09-8823-F740-AD39-8A0F90F3161E}" type="presParOf" srcId="{4656AA22-41BD-F74E-A479-789C99E26BBC}" destId="{8A4E8EA5-FCDD-8F44-B253-77208BEF4C23}" srcOrd="0" destOrd="0" presId="urn:microsoft.com/office/officeart/2005/8/layout/hierarchy1"/>
    <dgm:cxn modelId="{B8FA439D-0B81-2D47-AD99-51BC62394DB4}" type="presParOf" srcId="{8A4E8EA5-FCDD-8F44-B253-77208BEF4C23}" destId="{F75011CA-D1B6-844B-9535-F8DA1E6CA9ED}" srcOrd="0" destOrd="0" presId="urn:microsoft.com/office/officeart/2005/8/layout/hierarchy1"/>
    <dgm:cxn modelId="{BC16BAF5-B572-184D-A1FC-90E18FAFD4BB}" type="presParOf" srcId="{F75011CA-D1B6-844B-9535-F8DA1E6CA9ED}" destId="{2FAC5533-F72C-F440-BA73-5AC0B3ADF391}" srcOrd="0" destOrd="0" presId="urn:microsoft.com/office/officeart/2005/8/layout/hierarchy1"/>
    <dgm:cxn modelId="{43F6BEDF-C132-294C-8F1F-27AD1FF4F86C}" type="presParOf" srcId="{F75011CA-D1B6-844B-9535-F8DA1E6CA9ED}" destId="{F5910FE4-F2A5-EE4E-ADD3-827FBE4A7350}" srcOrd="1" destOrd="0" presId="urn:microsoft.com/office/officeart/2005/8/layout/hierarchy1"/>
    <dgm:cxn modelId="{33DA76E1-3063-714D-B06B-192A9BF301E0}" type="presParOf" srcId="{8A4E8EA5-FCDD-8F44-B253-77208BEF4C23}" destId="{9A9C9D04-E1C4-6C46-8EF8-4E67C79112E3}" srcOrd="1" destOrd="0" presId="urn:microsoft.com/office/officeart/2005/8/layout/hierarchy1"/>
    <dgm:cxn modelId="{30308CCD-2C80-ED4F-A799-D8FE6B9FA36E}" type="presParOf" srcId="{4656AA22-41BD-F74E-A479-789C99E26BBC}" destId="{8F1B13D5-9A36-B445-93C1-5EBC0F3978DC}" srcOrd="1" destOrd="0" presId="urn:microsoft.com/office/officeart/2005/8/layout/hierarchy1"/>
    <dgm:cxn modelId="{F6CAA5FF-723E-5547-A3DF-4E8C0BD3BFED}" type="presParOf" srcId="{8F1B13D5-9A36-B445-93C1-5EBC0F3978DC}" destId="{113FC1FB-55BE-094E-9D63-C53CF2EDC085}" srcOrd="0" destOrd="0" presId="urn:microsoft.com/office/officeart/2005/8/layout/hierarchy1"/>
    <dgm:cxn modelId="{497D9D3F-8796-B34F-B85C-41D96DD06096}" type="presParOf" srcId="{113FC1FB-55BE-094E-9D63-C53CF2EDC085}" destId="{C44C8D10-4F4A-F349-8FE8-ADC576DF6F19}" srcOrd="0" destOrd="0" presId="urn:microsoft.com/office/officeart/2005/8/layout/hierarchy1"/>
    <dgm:cxn modelId="{8820AB78-4205-9841-898F-EAF1C802B208}" type="presParOf" srcId="{113FC1FB-55BE-094E-9D63-C53CF2EDC085}" destId="{5DED0564-771D-874F-8116-02C65022A64B}" srcOrd="1" destOrd="0" presId="urn:microsoft.com/office/officeart/2005/8/layout/hierarchy1"/>
    <dgm:cxn modelId="{E2E0D496-02C3-D241-A08F-7A8507E766D4}" type="presParOf" srcId="{8F1B13D5-9A36-B445-93C1-5EBC0F3978DC}" destId="{8A7AC691-75A9-954C-BE08-09FD483866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DC3E82-6B5E-4382-A772-FD37FA1FDF4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9DCBD3-56B3-48AA-A8AE-54940336980E}">
      <dgm:prSet/>
      <dgm:spPr/>
      <dgm:t>
        <a:bodyPr/>
        <a:lstStyle/>
        <a:p>
          <a:r>
            <a:rPr lang="pt-BR" b="1" dirty="0"/>
            <a:t>Art. 32. A imunidade e a isenção acarretarão a anulação do crédito relativo às operações anteriores.</a:t>
          </a:r>
          <a:endParaRPr lang="pt-BR" dirty="0"/>
        </a:p>
      </dgm:t>
    </dgm:pt>
    <dgm:pt modelId="{09981E64-826C-4EC5-9E36-93E0CC8B98F9}" type="parTrans" cxnId="{43B29FDA-2523-420A-9AD7-CA3C6719349F}">
      <dgm:prSet/>
      <dgm:spPr/>
      <dgm:t>
        <a:bodyPr/>
        <a:lstStyle/>
        <a:p>
          <a:endParaRPr lang="en-US"/>
        </a:p>
      </dgm:t>
    </dgm:pt>
    <dgm:pt modelId="{1533D111-4271-4FE6-B653-00270FB34DF7}" type="sibTrans" cxnId="{43B29FDA-2523-420A-9AD7-CA3C6719349F}">
      <dgm:prSet/>
      <dgm:spPr/>
      <dgm:t>
        <a:bodyPr/>
        <a:lstStyle/>
        <a:p>
          <a:endParaRPr lang="en-US"/>
        </a:p>
      </dgm:t>
    </dgm:pt>
    <dgm:pt modelId="{3514203E-6DE9-4F6E-B8A4-B340FA6F3954}">
      <dgm:prSet/>
      <dgm:spPr/>
      <dgm:t>
        <a:bodyPr/>
        <a:lstStyle/>
        <a:p>
          <a:pPr algn="just"/>
          <a:r>
            <a:rPr lang="pt-BR" b="1" dirty="0">
              <a:solidFill>
                <a:schemeClr val="tx1"/>
              </a:solidFill>
            </a:rPr>
            <a:t>§1º A anulação dos créditos de que trata o caput será proporcional ao valor das operações imunes e isentas sobre o valor de todas as operações do fornecedor.</a:t>
          </a:r>
          <a:endParaRPr lang="pt-BR" dirty="0">
            <a:solidFill>
              <a:schemeClr val="tx1"/>
            </a:solidFill>
          </a:endParaRPr>
        </a:p>
      </dgm:t>
    </dgm:pt>
    <dgm:pt modelId="{20172870-3D13-4FF5-BB91-889F19AE9CFC}" type="parTrans" cxnId="{7C1634B1-B511-4D17-84B3-16D04A53DCE3}">
      <dgm:prSet/>
      <dgm:spPr/>
      <dgm:t>
        <a:bodyPr/>
        <a:lstStyle/>
        <a:p>
          <a:endParaRPr lang="en-US"/>
        </a:p>
      </dgm:t>
    </dgm:pt>
    <dgm:pt modelId="{92B108EB-025B-48F0-9577-A74CA6491EAD}" type="sibTrans" cxnId="{7C1634B1-B511-4D17-84B3-16D04A53DCE3}">
      <dgm:prSet/>
      <dgm:spPr/>
      <dgm:t>
        <a:bodyPr/>
        <a:lstStyle/>
        <a:p>
          <a:endParaRPr lang="en-US"/>
        </a:p>
      </dgm:t>
    </dgm:pt>
    <dgm:pt modelId="{C5105475-7649-4021-982C-FFEC6CC0A586}">
      <dgm:prSet/>
      <dgm:spPr/>
      <dgm:t>
        <a:bodyPr/>
        <a:lstStyle/>
        <a:p>
          <a:r>
            <a:rPr lang="pt-BR" b="1" dirty="0"/>
            <a:t>§ 2º O disposto no caput e no § 1º </a:t>
          </a:r>
          <a:r>
            <a:rPr lang="pt-BR" b="1" dirty="0">
              <a:solidFill>
                <a:schemeClr val="tx1"/>
              </a:solidFill>
            </a:rPr>
            <a:t>não se aplica às exportações,</a:t>
          </a:r>
          <a:r>
            <a:rPr lang="pt-BR" b="1" dirty="0"/>
            <a:t> e operações que tratam os incisos IV e VI do art. 9º . </a:t>
          </a:r>
          <a:endParaRPr lang="pt-BR" dirty="0"/>
        </a:p>
      </dgm:t>
    </dgm:pt>
    <dgm:pt modelId="{347B31E0-4D50-4CAC-9F59-DB40A58BBBD8}" type="parTrans" cxnId="{59513DA8-3315-4740-B81F-A5415E61C7E7}">
      <dgm:prSet/>
      <dgm:spPr/>
      <dgm:t>
        <a:bodyPr/>
        <a:lstStyle/>
        <a:p>
          <a:endParaRPr lang="en-US"/>
        </a:p>
      </dgm:t>
    </dgm:pt>
    <dgm:pt modelId="{817F639C-9879-493C-AFCB-746D924AECA2}" type="sibTrans" cxnId="{59513DA8-3315-4740-B81F-A5415E61C7E7}">
      <dgm:prSet/>
      <dgm:spPr/>
      <dgm:t>
        <a:bodyPr/>
        <a:lstStyle/>
        <a:p>
          <a:endParaRPr lang="en-US"/>
        </a:p>
      </dgm:t>
    </dgm:pt>
    <dgm:pt modelId="{9639B475-F2CE-804D-8073-87ABA07F1A31}">
      <dgm:prSet/>
      <dgm:spPr/>
      <dgm:t>
        <a:bodyPr/>
        <a:lstStyle/>
        <a:p>
          <a:r>
            <a:rPr lang="pt-PT"/>
            <a:t>33. No caso de operações sujeitas a alíquota zero, será mantido o crédito relativo às operações anteriores</a:t>
          </a:r>
          <a:endParaRPr lang="pt-BR" dirty="0"/>
        </a:p>
      </dgm:t>
    </dgm:pt>
    <dgm:pt modelId="{F934CC45-E4D6-FF4D-A3AC-35FF23F6F5CA}" type="parTrans" cxnId="{F376F854-0ED2-E04A-8C07-3D1E00D7082A}">
      <dgm:prSet/>
      <dgm:spPr/>
    </dgm:pt>
    <dgm:pt modelId="{B0312110-FE2A-3B40-A6CE-0F3DC339BB19}" type="sibTrans" cxnId="{F376F854-0ED2-E04A-8C07-3D1E00D7082A}">
      <dgm:prSet/>
      <dgm:spPr/>
    </dgm:pt>
    <dgm:pt modelId="{7A450B3F-8E8B-46E4-8087-038D35E25685}" type="pres">
      <dgm:prSet presAssocID="{47DC3E82-6B5E-4382-A772-FD37FA1FDF43}" presName="linear" presStyleCnt="0">
        <dgm:presLayoutVars>
          <dgm:animLvl val="lvl"/>
          <dgm:resizeHandles val="exact"/>
        </dgm:presLayoutVars>
      </dgm:prSet>
      <dgm:spPr/>
    </dgm:pt>
    <dgm:pt modelId="{BC20216E-CAAB-4AE3-94E7-3093F87C7E8D}" type="pres">
      <dgm:prSet presAssocID="{ED9DCBD3-56B3-48AA-A8AE-5494033698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548BD4-D6D6-41AE-9F9B-39334D253707}" type="pres">
      <dgm:prSet presAssocID="{1533D111-4271-4FE6-B653-00270FB34DF7}" presName="spacer" presStyleCnt="0"/>
      <dgm:spPr/>
    </dgm:pt>
    <dgm:pt modelId="{82CF7BE4-00C1-4711-AF49-42733E4C2870}" type="pres">
      <dgm:prSet presAssocID="{3514203E-6DE9-4F6E-B8A4-B340FA6F39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035180-B879-4BF7-816E-03AE5DC4A49B}" type="pres">
      <dgm:prSet presAssocID="{92B108EB-025B-48F0-9577-A74CA6491EAD}" presName="spacer" presStyleCnt="0"/>
      <dgm:spPr/>
    </dgm:pt>
    <dgm:pt modelId="{484FB2AC-20CA-47A1-8D59-9F2B0A1675DE}" type="pres">
      <dgm:prSet presAssocID="{C5105475-7649-4021-982C-FFEC6CC0A5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AA1A4A-999E-894E-BD07-38EA5A0DB9C9}" type="pres">
      <dgm:prSet presAssocID="{817F639C-9879-493C-AFCB-746D924AECA2}" presName="spacer" presStyleCnt="0"/>
      <dgm:spPr/>
    </dgm:pt>
    <dgm:pt modelId="{D6690B86-8386-DE4A-970D-3B2731397182}" type="pres">
      <dgm:prSet presAssocID="{9639B475-F2CE-804D-8073-87ABA07F1A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76F854-0ED2-E04A-8C07-3D1E00D7082A}" srcId="{47DC3E82-6B5E-4382-A772-FD37FA1FDF43}" destId="{9639B475-F2CE-804D-8073-87ABA07F1A31}" srcOrd="3" destOrd="0" parTransId="{F934CC45-E4D6-FF4D-A3AC-35FF23F6F5CA}" sibTransId="{B0312110-FE2A-3B40-A6CE-0F3DC339BB19}"/>
    <dgm:cxn modelId="{91731E5F-FC83-402C-93B4-75511DBECB24}" type="presOf" srcId="{47DC3E82-6B5E-4382-A772-FD37FA1FDF43}" destId="{7A450B3F-8E8B-46E4-8087-038D35E25685}" srcOrd="0" destOrd="0" presId="urn:microsoft.com/office/officeart/2005/8/layout/vList2"/>
    <dgm:cxn modelId="{59513DA8-3315-4740-B81F-A5415E61C7E7}" srcId="{47DC3E82-6B5E-4382-A772-FD37FA1FDF43}" destId="{C5105475-7649-4021-982C-FFEC6CC0A586}" srcOrd="2" destOrd="0" parTransId="{347B31E0-4D50-4CAC-9F59-DB40A58BBBD8}" sibTransId="{817F639C-9879-493C-AFCB-746D924AECA2}"/>
    <dgm:cxn modelId="{A30639AB-CE3F-224F-89F7-B64AD68C30C0}" type="presOf" srcId="{C5105475-7649-4021-982C-FFEC6CC0A586}" destId="{484FB2AC-20CA-47A1-8D59-9F2B0A1675DE}" srcOrd="0" destOrd="0" presId="urn:microsoft.com/office/officeart/2005/8/layout/vList2"/>
    <dgm:cxn modelId="{7C1634B1-B511-4D17-84B3-16D04A53DCE3}" srcId="{47DC3E82-6B5E-4382-A772-FD37FA1FDF43}" destId="{3514203E-6DE9-4F6E-B8A4-B340FA6F3954}" srcOrd="1" destOrd="0" parTransId="{20172870-3D13-4FF5-BB91-889F19AE9CFC}" sibTransId="{92B108EB-025B-48F0-9577-A74CA6491EAD}"/>
    <dgm:cxn modelId="{12A6DAC4-0F1B-CD4F-84D7-301FB25C72C2}" type="presOf" srcId="{3514203E-6DE9-4F6E-B8A4-B340FA6F3954}" destId="{82CF7BE4-00C1-4711-AF49-42733E4C2870}" srcOrd="0" destOrd="0" presId="urn:microsoft.com/office/officeart/2005/8/layout/vList2"/>
    <dgm:cxn modelId="{94B135D2-A4E0-B645-A7C4-84BAA2EB5BB3}" type="presOf" srcId="{ED9DCBD3-56B3-48AA-A8AE-54940336980E}" destId="{BC20216E-CAAB-4AE3-94E7-3093F87C7E8D}" srcOrd="0" destOrd="0" presId="urn:microsoft.com/office/officeart/2005/8/layout/vList2"/>
    <dgm:cxn modelId="{43B29FDA-2523-420A-9AD7-CA3C6719349F}" srcId="{47DC3E82-6B5E-4382-A772-FD37FA1FDF43}" destId="{ED9DCBD3-56B3-48AA-A8AE-54940336980E}" srcOrd="0" destOrd="0" parTransId="{09981E64-826C-4EC5-9E36-93E0CC8B98F9}" sibTransId="{1533D111-4271-4FE6-B653-00270FB34DF7}"/>
    <dgm:cxn modelId="{6FDA6BF0-44E5-B64D-B6E8-FAAA1E18D189}" type="presOf" srcId="{9639B475-F2CE-804D-8073-87ABA07F1A31}" destId="{D6690B86-8386-DE4A-970D-3B2731397182}" srcOrd="0" destOrd="0" presId="urn:microsoft.com/office/officeart/2005/8/layout/vList2"/>
    <dgm:cxn modelId="{7278551D-D096-5E4D-AB50-450D9225BACC}" type="presParOf" srcId="{7A450B3F-8E8B-46E4-8087-038D35E25685}" destId="{BC20216E-CAAB-4AE3-94E7-3093F87C7E8D}" srcOrd="0" destOrd="0" presId="urn:microsoft.com/office/officeart/2005/8/layout/vList2"/>
    <dgm:cxn modelId="{91C8D518-0A69-6547-B778-F7BCA98529A9}" type="presParOf" srcId="{7A450B3F-8E8B-46E4-8087-038D35E25685}" destId="{F8548BD4-D6D6-41AE-9F9B-39334D253707}" srcOrd="1" destOrd="0" presId="urn:microsoft.com/office/officeart/2005/8/layout/vList2"/>
    <dgm:cxn modelId="{9B0E0713-8DC3-9C40-846D-4FEA5FCE7A7C}" type="presParOf" srcId="{7A450B3F-8E8B-46E4-8087-038D35E25685}" destId="{82CF7BE4-00C1-4711-AF49-42733E4C2870}" srcOrd="2" destOrd="0" presId="urn:microsoft.com/office/officeart/2005/8/layout/vList2"/>
    <dgm:cxn modelId="{905CB72A-E31C-0A40-8312-B0CBB7574AA9}" type="presParOf" srcId="{7A450B3F-8E8B-46E4-8087-038D35E25685}" destId="{14035180-B879-4BF7-816E-03AE5DC4A49B}" srcOrd="3" destOrd="0" presId="urn:microsoft.com/office/officeart/2005/8/layout/vList2"/>
    <dgm:cxn modelId="{7BC28346-0963-B84E-BB1D-E2BFF0BB6B8D}" type="presParOf" srcId="{7A450B3F-8E8B-46E4-8087-038D35E25685}" destId="{484FB2AC-20CA-47A1-8D59-9F2B0A1675DE}" srcOrd="4" destOrd="0" presId="urn:microsoft.com/office/officeart/2005/8/layout/vList2"/>
    <dgm:cxn modelId="{568950B2-BC50-2C40-AC2D-59F257343585}" type="presParOf" srcId="{7A450B3F-8E8B-46E4-8087-038D35E25685}" destId="{4DAA1A4A-999E-894E-BD07-38EA5A0DB9C9}" srcOrd="5" destOrd="0" presId="urn:microsoft.com/office/officeart/2005/8/layout/vList2"/>
    <dgm:cxn modelId="{1E18A8D6-F8CA-C941-8056-72E0491029A9}" type="presParOf" srcId="{7A450B3F-8E8B-46E4-8087-038D35E25685}" destId="{D6690B86-8386-DE4A-970D-3B27313971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C62C2D-3463-43D7-A866-208428F1ABD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E9C1C7-F107-4C0E-B199-B3BFC88DB50C}">
      <dgm:prSet/>
      <dgm:spPr/>
      <dgm:t>
        <a:bodyPr/>
        <a:lstStyle/>
        <a:p>
          <a:r>
            <a:rPr lang="pt-PT"/>
            <a:t>Art. 229. A base de cálculo do IBS e da CBS no regime</a:t>
          </a:r>
          <a:r>
            <a:rPr lang="pt-BR"/>
            <a:t> </a:t>
          </a:r>
          <a:r>
            <a:rPr lang="pt-PT"/>
            <a:t>específico de planos de assistência de saúde será composta: </a:t>
          </a:r>
          <a:endParaRPr lang="en-US"/>
        </a:p>
      </dgm:t>
    </dgm:pt>
    <dgm:pt modelId="{3F895578-406F-4D48-B80C-2D39DD585340}" type="parTrans" cxnId="{C67D8A65-CF29-4808-AC60-F11108EA4DE3}">
      <dgm:prSet/>
      <dgm:spPr/>
      <dgm:t>
        <a:bodyPr/>
        <a:lstStyle/>
        <a:p>
          <a:endParaRPr lang="en-US"/>
        </a:p>
      </dgm:t>
    </dgm:pt>
    <dgm:pt modelId="{1EA9F0A7-372E-4B7B-8D48-EC361DCA0DF3}" type="sibTrans" cxnId="{C67D8A65-CF29-4808-AC60-F11108EA4DE3}">
      <dgm:prSet/>
      <dgm:spPr/>
      <dgm:t>
        <a:bodyPr/>
        <a:lstStyle/>
        <a:p>
          <a:endParaRPr lang="en-US"/>
        </a:p>
      </dgm:t>
    </dgm:pt>
    <dgm:pt modelId="{DEB20B0A-9984-46E6-AC26-A8598A14903E}">
      <dgm:prSet/>
      <dgm:spPr/>
      <dgm:t>
        <a:bodyPr/>
        <a:lstStyle/>
        <a:p>
          <a:r>
            <a:rPr lang="pt-PT" dirty="0"/>
            <a:t>§ 3º </a:t>
          </a:r>
          <a:r>
            <a:rPr lang="pt-PT" dirty="0">
              <a:solidFill>
                <a:srgbClr val="C00000"/>
              </a:solidFill>
            </a:rPr>
            <a:t>A dedução estabelecida </a:t>
          </a:r>
          <a:r>
            <a:rPr lang="pt-PT" dirty="0"/>
            <a:t>no inciso I do § 1º deste artigo fica reduzida em </a:t>
          </a:r>
          <a:r>
            <a:rPr lang="pt-PT" dirty="0">
              <a:solidFill>
                <a:srgbClr val="C00000"/>
              </a:solidFill>
            </a:rPr>
            <a:t>50% (cinquenta por cento) </a:t>
          </a:r>
          <a:r>
            <a:rPr lang="pt-PT" dirty="0"/>
            <a:t>na hipótese de </a:t>
          </a:r>
          <a:r>
            <a:rPr lang="pt-PT" dirty="0">
              <a:solidFill>
                <a:srgbClr val="C00000"/>
              </a:solidFill>
            </a:rPr>
            <a:t>valores pagos por cooperativas de saúde a seus associados, </a:t>
          </a:r>
          <a:r>
            <a:rPr lang="pt-PT" dirty="0"/>
            <a:t>caso a operação seja beneficiada pela redução de alíquotas estabelecida no inciso I do </a:t>
          </a:r>
          <a:r>
            <a:rPr lang="pt-PT" i="1" dirty="0" err="1"/>
            <a:t>caput</a:t>
          </a:r>
          <a:r>
            <a:rPr lang="pt-PT" i="1" dirty="0"/>
            <a:t> </a:t>
          </a:r>
          <a:r>
            <a:rPr lang="pt-PT" dirty="0"/>
            <a:t>do </a:t>
          </a:r>
          <a:r>
            <a:rPr lang="pt-PT" dirty="0" err="1"/>
            <a:t>art</a:t>
          </a:r>
          <a:r>
            <a:rPr lang="pt-PT" dirty="0"/>
            <a:t>. 270 desta Lei Complementar.</a:t>
          </a:r>
          <a:endParaRPr lang="en-US" dirty="0"/>
        </a:p>
      </dgm:t>
    </dgm:pt>
    <dgm:pt modelId="{5309AF29-542A-47CB-A5F5-0B261702637D}" type="parTrans" cxnId="{47DA8FB7-FD5C-4D72-9638-A5AA82ED10C2}">
      <dgm:prSet/>
      <dgm:spPr/>
      <dgm:t>
        <a:bodyPr/>
        <a:lstStyle/>
        <a:p>
          <a:endParaRPr lang="en-US"/>
        </a:p>
      </dgm:t>
    </dgm:pt>
    <dgm:pt modelId="{CFE0C1E7-0723-4103-ACD6-50311228A758}" type="sibTrans" cxnId="{47DA8FB7-FD5C-4D72-9638-A5AA82ED10C2}">
      <dgm:prSet/>
      <dgm:spPr/>
      <dgm:t>
        <a:bodyPr/>
        <a:lstStyle/>
        <a:p>
          <a:endParaRPr lang="en-US"/>
        </a:p>
      </dgm:t>
    </dgm:pt>
    <dgm:pt modelId="{90F90235-F8B5-0E40-B895-1D71FC72436A}" type="pres">
      <dgm:prSet presAssocID="{89C62C2D-3463-43D7-A866-208428F1AB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431FDA-C840-AA4C-94E3-AB38BE5801A9}" type="pres">
      <dgm:prSet presAssocID="{01E9C1C7-F107-4C0E-B199-B3BFC88DB50C}" presName="hierRoot1" presStyleCnt="0"/>
      <dgm:spPr/>
    </dgm:pt>
    <dgm:pt modelId="{F7AAD743-EA91-9C4C-9420-4EA77DE00A64}" type="pres">
      <dgm:prSet presAssocID="{01E9C1C7-F107-4C0E-B199-B3BFC88DB50C}" presName="composite" presStyleCnt="0"/>
      <dgm:spPr/>
    </dgm:pt>
    <dgm:pt modelId="{6A82D309-F372-864B-8E81-9BB1F47692C1}" type="pres">
      <dgm:prSet presAssocID="{01E9C1C7-F107-4C0E-B199-B3BFC88DB50C}" presName="background" presStyleLbl="node0" presStyleIdx="0" presStyleCnt="2"/>
      <dgm:spPr/>
    </dgm:pt>
    <dgm:pt modelId="{C03FE9AA-2B82-F44F-937B-E9508DF9CFB1}" type="pres">
      <dgm:prSet presAssocID="{01E9C1C7-F107-4C0E-B199-B3BFC88DB50C}" presName="text" presStyleLbl="fgAcc0" presStyleIdx="0" presStyleCnt="2">
        <dgm:presLayoutVars>
          <dgm:chPref val="3"/>
        </dgm:presLayoutVars>
      </dgm:prSet>
      <dgm:spPr/>
    </dgm:pt>
    <dgm:pt modelId="{0D4C700E-3488-6046-9147-DE5DF3D495D5}" type="pres">
      <dgm:prSet presAssocID="{01E9C1C7-F107-4C0E-B199-B3BFC88DB50C}" presName="hierChild2" presStyleCnt="0"/>
      <dgm:spPr/>
    </dgm:pt>
    <dgm:pt modelId="{CA5D39CA-ECD6-704D-8140-C69616651E91}" type="pres">
      <dgm:prSet presAssocID="{DEB20B0A-9984-46E6-AC26-A8598A14903E}" presName="hierRoot1" presStyleCnt="0"/>
      <dgm:spPr/>
    </dgm:pt>
    <dgm:pt modelId="{0E205DE3-1171-CD40-84FE-D4BA4AA053F6}" type="pres">
      <dgm:prSet presAssocID="{DEB20B0A-9984-46E6-AC26-A8598A14903E}" presName="composite" presStyleCnt="0"/>
      <dgm:spPr/>
    </dgm:pt>
    <dgm:pt modelId="{CD66E425-B555-DC47-90AF-EAF57D474D43}" type="pres">
      <dgm:prSet presAssocID="{DEB20B0A-9984-46E6-AC26-A8598A14903E}" presName="background" presStyleLbl="node0" presStyleIdx="1" presStyleCnt="2"/>
      <dgm:spPr/>
    </dgm:pt>
    <dgm:pt modelId="{A2EF2938-34AD-A64C-BFB0-BF03777E1180}" type="pres">
      <dgm:prSet presAssocID="{DEB20B0A-9984-46E6-AC26-A8598A14903E}" presName="text" presStyleLbl="fgAcc0" presStyleIdx="1" presStyleCnt="2">
        <dgm:presLayoutVars>
          <dgm:chPref val="3"/>
        </dgm:presLayoutVars>
      </dgm:prSet>
      <dgm:spPr/>
    </dgm:pt>
    <dgm:pt modelId="{ACAD62FE-6208-E643-ABCE-1DC304B3DA6E}" type="pres">
      <dgm:prSet presAssocID="{DEB20B0A-9984-46E6-AC26-A8598A14903E}" presName="hierChild2" presStyleCnt="0"/>
      <dgm:spPr/>
    </dgm:pt>
  </dgm:ptLst>
  <dgm:cxnLst>
    <dgm:cxn modelId="{C67D8A65-CF29-4808-AC60-F11108EA4DE3}" srcId="{89C62C2D-3463-43D7-A866-208428F1ABD0}" destId="{01E9C1C7-F107-4C0E-B199-B3BFC88DB50C}" srcOrd="0" destOrd="0" parTransId="{3F895578-406F-4D48-B80C-2D39DD585340}" sibTransId="{1EA9F0A7-372E-4B7B-8D48-EC361DCA0DF3}"/>
    <dgm:cxn modelId="{41F3A775-7713-9342-8E8E-E8F273674360}" type="presOf" srcId="{89C62C2D-3463-43D7-A866-208428F1ABD0}" destId="{90F90235-F8B5-0E40-B895-1D71FC72436A}" srcOrd="0" destOrd="0" presId="urn:microsoft.com/office/officeart/2005/8/layout/hierarchy1"/>
    <dgm:cxn modelId="{2CDDBC8F-775F-5248-9544-9537B2AB1E5A}" type="presOf" srcId="{01E9C1C7-F107-4C0E-B199-B3BFC88DB50C}" destId="{C03FE9AA-2B82-F44F-937B-E9508DF9CFB1}" srcOrd="0" destOrd="0" presId="urn:microsoft.com/office/officeart/2005/8/layout/hierarchy1"/>
    <dgm:cxn modelId="{4F243890-EF1A-1744-B9F8-8CCC67F83460}" type="presOf" srcId="{DEB20B0A-9984-46E6-AC26-A8598A14903E}" destId="{A2EF2938-34AD-A64C-BFB0-BF03777E1180}" srcOrd="0" destOrd="0" presId="urn:microsoft.com/office/officeart/2005/8/layout/hierarchy1"/>
    <dgm:cxn modelId="{47DA8FB7-FD5C-4D72-9638-A5AA82ED10C2}" srcId="{89C62C2D-3463-43D7-A866-208428F1ABD0}" destId="{DEB20B0A-9984-46E6-AC26-A8598A14903E}" srcOrd="1" destOrd="0" parTransId="{5309AF29-542A-47CB-A5F5-0B261702637D}" sibTransId="{CFE0C1E7-0723-4103-ACD6-50311228A758}"/>
    <dgm:cxn modelId="{96D945BB-6303-FC4F-A5BD-A9C4B1CCEA9C}" type="presParOf" srcId="{90F90235-F8B5-0E40-B895-1D71FC72436A}" destId="{B4431FDA-C840-AA4C-94E3-AB38BE5801A9}" srcOrd="0" destOrd="0" presId="urn:microsoft.com/office/officeart/2005/8/layout/hierarchy1"/>
    <dgm:cxn modelId="{1BD18C2E-365E-0E43-9432-4A29A76684EE}" type="presParOf" srcId="{B4431FDA-C840-AA4C-94E3-AB38BE5801A9}" destId="{F7AAD743-EA91-9C4C-9420-4EA77DE00A64}" srcOrd="0" destOrd="0" presId="urn:microsoft.com/office/officeart/2005/8/layout/hierarchy1"/>
    <dgm:cxn modelId="{E0D25B50-8828-C447-ABB4-C134A8A573E5}" type="presParOf" srcId="{F7AAD743-EA91-9C4C-9420-4EA77DE00A64}" destId="{6A82D309-F372-864B-8E81-9BB1F47692C1}" srcOrd="0" destOrd="0" presId="urn:microsoft.com/office/officeart/2005/8/layout/hierarchy1"/>
    <dgm:cxn modelId="{6D9294F7-D7D6-D049-9801-FC8E0894AC04}" type="presParOf" srcId="{F7AAD743-EA91-9C4C-9420-4EA77DE00A64}" destId="{C03FE9AA-2B82-F44F-937B-E9508DF9CFB1}" srcOrd="1" destOrd="0" presId="urn:microsoft.com/office/officeart/2005/8/layout/hierarchy1"/>
    <dgm:cxn modelId="{6C3C0A8A-2ABF-AA4E-AE71-111254B0D9BC}" type="presParOf" srcId="{B4431FDA-C840-AA4C-94E3-AB38BE5801A9}" destId="{0D4C700E-3488-6046-9147-DE5DF3D495D5}" srcOrd="1" destOrd="0" presId="urn:microsoft.com/office/officeart/2005/8/layout/hierarchy1"/>
    <dgm:cxn modelId="{034FF8A2-63F6-8D49-A065-70109F06D26D}" type="presParOf" srcId="{90F90235-F8B5-0E40-B895-1D71FC72436A}" destId="{CA5D39CA-ECD6-704D-8140-C69616651E91}" srcOrd="1" destOrd="0" presId="urn:microsoft.com/office/officeart/2005/8/layout/hierarchy1"/>
    <dgm:cxn modelId="{3DB6382D-2DE2-D640-A2F8-532369A2F55E}" type="presParOf" srcId="{CA5D39CA-ECD6-704D-8140-C69616651E91}" destId="{0E205DE3-1171-CD40-84FE-D4BA4AA053F6}" srcOrd="0" destOrd="0" presId="urn:microsoft.com/office/officeart/2005/8/layout/hierarchy1"/>
    <dgm:cxn modelId="{4CBF5727-0BFF-5E46-93D4-B2FDB5B07338}" type="presParOf" srcId="{0E205DE3-1171-CD40-84FE-D4BA4AA053F6}" destId="{CD66E425-B555-DC47-90AF-EAF57D474D43}" srcOrd="0" destOrd="0" presId="urn:microsoft.com/office/officeart/2005/8/layout/hierarchy1"/>
    <dgm:cxn modelId="{80ACE29A-D81D-F740-A0FC-C74CB8C923F7}" type="presParOf" srcId="{0E205DE3-1171-CD40-84FE-D4BA4AA053F6}" destId="{A2EF2938-34AD-A64C-BFB0-BF03777E1180}" srcOrd="1" destOrd="0" presId="urn:microsoft.com/office/officeart/2005/8/layout/hierarchy1"/>
    <dgm:cxn modelId="{EC7A9009-BA5F-604C-9CD8-14B4C8B9C24E}" type="presParOf" srcId="{CA5D39CA-ECD6-704D-8140-C69616651E91}" destId="{ACAD62FE-6208-E643-ABCE-1DC304B3DA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EDFD8-438C-C54F-83CD-2995A6F8BD03}">
      <dsp:nvSpPr>
        <dsp:cNvPr id="0" name=""/>
        <dsp:cNvSpPr/>
      </dsp:nvSpPr>
      <dsp:spPr>
        <a:xfrm>
          <a:off x="3606303" y="2002953"/>
          <a:ext cx="1429487" cy="1429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latin typeface="Calibri" charset="0"/>
              <a:ea typeface="Calibri" charset="0"/>
              <a:cs typeface="Calibri" charset="0"/>
            </a:rPr>
            <a:t>Sistema Tributário</a:t>
          </a:r>
        </a:p>
      </dsp:txBody>
      <dsp:txXfrm>
        <a:off x="3815647" y="2212297"/>
        <a:ext cx="1010799" cy="1010799"/>
      </dsp:txXfrm>
    </dsp:sp>
    <dsp:sp modelId="{210335A9-35F3-8E40-90C8-8D6B30F6F0DB}">
      <dsp:nvSpPr>
        <dsp:cNvPr id="0" name=""/>
        <dsp:cNvSpPr/>
      </dsp:nvSpPr>
      <dsp:spPr>
        <a:xfrm rot="17288370">
          <a:off x="4596996" y="1596706"/>
          <a:ext cx="175065" cy="4588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>
        <a:off x="4615080" y="1713426"/>
        <a:ext cx="122546" cy="275300"/>
      </dsp:txXfrm>
    </dsp:sp>
    <dsp:sp modelId="{735EF905-B263-9D49-8CF6-2A5ACE88FA54}">
      <dsp:nvSpPr>
        <dsp:cNvPr id="0" name=""/>
        <dsp:cNvSpPr/>
      </dsp:nvSpPr>
      <dsp:spPr>
        <a:xfrm>
          <a:off x="3069878" y="244668"/>
          <a:ext cx="3654412" cy="14294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Injusto</a:t>
          </a:r>
          <a:r>
            <a:rPr lang="pt-BR" sz="2400" b="1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/Regressivo</a:t>
          </a:r>
        </a:p>
      </dsp:txBody>
      <dsp:txXfrm>
        <a:off x="3605054" y="454012"/>
        <a:ext cx="2584060" cy="1010799"/>
      </dsp:txXfrm>
    </dsp:sp>
    <dsp:sp modelId="{868BF297-7DD4-8841-A162-0AB78977CE41}">
      <dsp:nvSpPr>
        <dsp:cNvPr id="0" name=""/>
        <dsp:cNvSpPr/>
      </dsp:nvSpPr>
      <dsp:spPr>
        <a:xfrm rot="42000">
          <a:off x="5082895" y="2484686"/>
          <a:ext cx="113628" cy="486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>
        <a:off x="5082896" y="2581683"/>
        <a:ext cx="79540" cy="291615"/>
      </dsp:txXfrm>
    </dsp:sp>
    <dsp:sp modelId="{0CBBB1C1-CEE2-D941-8610-106E573E9609}">
      <dsp:nvSpPr>
        <dsp:cNvPr id="0" name=""/>
        <dsp:cNvSpPr/>
      </dsp:nvSpPr>
      <dsp:spPr>
        <a:xfrm>
          <a:off x="5249284" y="2036096"/>
          <a:ext cx="3568757" cy="14294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charset="0"/>
              <a:ea typeface="Calibri" charset="0"/>
              <a:cs typeface="Calibri" charset="0"/>
            </a:rPr>
            <a:t>Muitos benefícios fiscais</a:t>
          </a:r>
        </a:p>
      </dsp:txBody>
      <dsp:txXfrm>
        <a:off x="5771916" y="2245440"/>
        <a:ext cx="2523493" cy="1010799"/>
      </dsp:txXfrm>
    </dsp:sp>
    <dsp:sp modelId="{F716DDDB-DDA3-BB4A-B0D4-C5E851B7CDA6}">
      <dsp:nvSpPr>
        <dsp:cNvPr id="0" name=""/>
        <dsp:cNvSpPr/>
      </dsp:nvSpPr>
      <dsp:spPr>
        <a:xfrm rot="5400000">
          <a:off x="4169712" y="3466399"/>
          <a:ext cx="302669" cy="486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>
        <a:off x="4215113" y="3518204"/>
        <a:ext cx="211868" cy="291615"/>
      </dsp:txXfrm>
    </dsp:sp>
    <dsp:sp modelId="{EBDD3E9E-1BE6-F845-9AA1-0F2891FA4DBD}">
      <dsp:nvSpPr>
        <dsp:cNvPr id="0" name=""/>
        <dsp:cNvSpPr/>
      </dsp:nvSpPr>
      <dsp:spPr>
        <a:xfrm>
          <a:off x="2472669" y="4003515"/>
          <a:ext cx="3696754" cy="14294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Complexo</a:t>
          </a:r>
          <a:r>
            <a:rPr lang="pt-BR" sz="2400" b="1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/Alto custo de </a:t>
          </a:r>
          <a:r>
            <a:rPr lang="pt-BR" sz="2400" b="1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compliance</a:t>
          </a:r>
        </a:p>
      </dsp:txBody>
      <dsp:txXfrm>
        <a:off x="3014046" y="4212859"/>
        <a:ext cx="2614000" cy="1010799"/>
      </dsp:txXfrm>
    </dsp:sp>
    <dsp:sp modelId="{385EE6C3-A4FB-4C4B-BE95-11ACB1CCBE4A}">
      <dsp:nvSpPr>
        <dsp:cNvPr id="0" name=""/>
        <dsp:cNvSpPr/>
      </dsp:nvSpPr>
      <dsp:spPr>
        <a:xfrm rot="10821008">
          <a:off x="3314108" y="2469162"/>
          <a:ext cx="206495" cy="4860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 rot="10800000">
        <a:off x="3376055" y="2566556"/>
        <a:ext cx="144547" cy="291615"/>
      </dsp:txXfrm>
    </dsp:sp>
    <dsp:sp modelId="{D7A76762-17A9-CC45-A24A-B3265BD3521C}">
      <dsp:nvSpPr>
        <dsp:cNvPr id="0" name=""/>
        <dsp:cNvSpPr/>
      </dsp:nvSpPr>
      <dsp:spPr>
        <a:xfrm>
          <a:off x="0" y="1986376"/>
          <a:ext cx="3216860" cy="1429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 </a:t>
          </a:r>
          <a:r>
            <a:rPr lang="pt-BR" sz="2400" b="1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Tributação na </a:t>
          </a:r>
          <a:r>
            <a:rPr lang="pt-BR" sz="2400" b="1" u="sng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origem</a:t>
          </a:r>
          <a:r>
            <a:rPr lang="pt-BR" sz="2400" u="sng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:</a:t>
          </a:r>
          <a:r>
            <a:rPr lang="pt-BR" sz="2400" u="sng" kern="1200" noProof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pt-BR" sz="2400" b="1" u="sng" kern="1200" noProof="0" dirty="0">
              <a:latin typeface="Calibri" charset="0"/>
              <a:ea typeface="Calibri" charset="0"/>
              <a:cs typeface="Calibri" charset="0"/>
            </a:rPr>
            <a:t>Guerra fiscal</a:t>
          </a:r>
          <a:endParaRPr lang="pt-BR" sz="2400" b="1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471098" y="2195720"/>
        <a:ext cx="2274664" cy="10107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B3B5-356F-433A-BDDA-930B1D9D70C1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A2C18-02A7-482B-B761-EBAA59AB39D4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6B938-B95A-415A-8F01-71FE6AC44FD4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PADRÃO: estimativa de 26,5%; ( 17,7% IBS + 8,8% CBS)</a:t>
          </a:r>
          <a:endParaRPr lang="pt-BR" sz="1700" kern="1200" dirty="0"/>
        </a:p>
      </dsp:txBody>
      <dsp:txXfrm>
        <a:off x="1948202" y="368029"/>
        <a:ext cx="3233964" cy="1371985"/>
      </dsp:txXfrm>
    </dsp:sp>
    <dsp:sp modelId="{74BDB3EC-AC94-42DB-9F83-9F991F1C42C2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CC06-CC6C-4C2D-83E6-1757CA3A6D36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D5FC3-211D-406C-9464-3766085918A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REDUZIDA: desconto de 60% (para </a:t>
          </a:r>
          <a:r>
            <a:rPr lang="pt-BR" sz="1700" b="1" u="sng" kern="1200" dirty="0"/>
            <a:t>13 setores</a:t>
          </a:r>
          <a:r>
            <a:rPr lang="pt-BR" sz="1700" b="1" kern="1200" dirty="0"/>
            <a:t>: educação, saúde, transporte público, medicamentos, produtos agropecuários, eventos, entre outros);</a:t>
          </a:r>
          <a:endParaRPr lang="pt-BR" sz="1700" kern="1200" dirty="0"/>
        </a:p>
      </dsp:txBody>
      <dsp:txXfrm>
        <a:off x="7411643" y="368029"/>
        <a:ext cx="3233964" cy="1371985"/>
      </dsp:txXfrm>
    </dsp:sp>
    <dsp:sp modelId="{BA7C19BE-480C-4278-87F1-9A8E50568901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FEE30-409E-45E3-A696-8FE069D1A1C0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9D4D9-F37A-4FDF-B394-FF1602F1E943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INTERMEDIÁRIA: desconto de 30% (para profissionais liberais, desde que fiscalizados pelos </a:t>
          </a:r>
          <a:r>
            <a:rPr lang="pt-BR" sz="1700" b="1" i="1" kern="1200" dirty="0"/>
            <a:t>Conselhos Profissionais</a:t>
          </a:r>
          <a:r>
            <a:rPr lang="pt-BR" sz="1700" b="1" kern="1200" dirty="0"/>
            <a:t>: advogados, contadores etc.);</a:t>
          </a:r>
          <a:endParaRPr lang="pt-BR" sz="1700" kern="1200" dirty="0"/>
        </a:p>
      </dsp:txBody>
      <dsp:txXfrm>
        <a:off x="1948202" y="2452790"/>
        <a:ext cx="3233964" cy="1371985"/>
      </dsp:txXfrm>
    </dsp:sp>
    <dsp:sp modelId="{4267615F-86AF-4E39-AFA1-F6632CE5AC5B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C7041-CB00-4244-9301-92D38FC458A6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CA8A-D98E-48C5-85A2-466AE96C7702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ZERADA (ou ISENÇÃO): pequeno grupo e produtos especiais destinados à alimentação humana (por exemplo, para a </a:t>
          </a:r>
          <a:r>
            <a:rPr lang="pt-BR" sz="1700" b="1" i="1" kern="1200" dirty="0"/>
            <a:t>CESTA BÁSICA NACIONAL</a:t>
          </a:r>
          <a:r>
            <a:rPr lang="pt-BR" sz="1700" b="1" kern="1200" dirty="0"/>
            <a:t>, a serem fixados por LC)</a:t>
          </a:r>
          <a:endParaRPr lang="pt-BR" sz="1700" kern="1200" dirty="0"/>
        </a:p>
      </dsp:txBody>
      <dsp:txXfrm>
        <a:off x="7411643" y="2452790"/>
        <a:ext cx="3233964" cy="13719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355E-AC33-B641-9236-3AF84D894E51}">
      <dsp:nvSpPr>
        <dsp:cNvPr id="0" name=""/>
        <dsp:cNvSpPr/>
      </dsp:nvSpPr>
      <dsp:spPr>
        <a:xfrm>
          <a:off x="0" y="0"/>
          <a:ext cx="8579601" cy="1162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Hoje- Arrecadação com ISS, ICMS, IPI – </a:t>
          </a:r>
          <a:r>
            <a:rPr lang="pt-BR" sz="3000" b="1" kern="1200" dirty="0" err="1"/>
            <a:t>I</a:t>
          </a:r>
          <a:r>
            <a:rPr lang="pt-BR" sz="3000" b="1" kern="1200" dirty="0"/>
            <a:t> BILHÃO E 200 MILHÕES</a:t>
          </a:r>
        </a:p>
      </dsp:txBody>
      <dsp:txXfrm>
        <a:off x="34062" y="34062"/>
        <a:ext cx="7324673" cy="1094839"/>
      </dsp:txXfrm>
    </dsp:sp>
    <dsp:sp modelId="{9188EEF5-0F68-9645-A8D3-36A242ABE19E}">
      <dsp:nvSpPr>
        <dsp:cNvPr id="0" name=""/>
        <dsp:cNvSpPr/>
      </dsp:nvSpPr>
      <dsp:spPr>
        <a:xfrm>
          <a:off x="757023" y="1356791"/>
          <a:ext cx="8579601" cy="116296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ESSE É O TETO DO QUE DEVE SER ARRECADADO COM O IBS</a:t>
          </a:r>
          <a:endParaRPr lang="pt-BR" sz="3000" kern="1200" dirty="0"/>
        </a:p>
      </dsp:txBody>
      <dsp:txXfrm>
        <a:off x="791085" y="1390853"/>
        <a:ext cx="6998527" cy="1094839"/>
      </dsp:txXfrm>
    </dsp:sp>
    <dsp:sp modelId="{085E35E3-0298-0F4C-B1F8-6C23FDB0CF50}">
      <dsp:nvSpPr>
        <dsp:cNvPr id="0" name=""/>
        <dsp:cNvSpPr/>
      </dsp:nvSpPr>
      <dsp:spPr>
        <a:xfrm>
          <a:off x="1514047" y="2713582"/>
          <a:ext cx="8579601" cy="116296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chemeClr val="tx1"/>
              </a:solidFill>
            </a:rPr>
            <a:t>PERÍODO DE TRANSIÇÃO- 1% DE IBS, para poder calibrar e chegar nesse valor</a:t>
          </a:r>
        </a:p>
      </dsp:txBody>
      <dsp:txXfrm>
        <a:off x="1548109" y="2747644"/>
        <a:ext cx="6998527" cy="1094839"/>
      </dsp:txXfrm>
    </dsp:sp>
    <dsp:sp modelId="{A1F5A6A7-3DD5-0F42-94E5-375A316BA79C}">
      <dsp:nvSpPr>
        <dsp:cNvPr id="0" name=""/>
        <dsp:cNvSpPr/>
      </dsp:nvSpPr>
      <dsp:spPr>
        <a:xfrm>
          <a:off x="7823675" y="881914"/>
          <a:ext cx="755926" cy="755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7993758" y="881914"/>
        <a:ext cx="415760" cy="568834"/>
      </dsp:txXfrm>
    </dsp:sp>
    <dsp:sp modelId="{1AC8E531-8F40-6644-993D-491EC1D40B5F}">
      <dsp:nvSpPr>
        <dsp:cNvPr id="0" name=""/>
        <dsp:cNvSpPr/>
      </dsp:nvSpPr>
      <dsp:spPr>
        <a:xfrm>
          <a:off x="8580698" y="2230952"/>
          <a:ext cx="755926" cy="7559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</dsp:txBody>
      <dsp:txXfrm>
        <a:off x="8750781" y="2230952"/>
        <a:ext cx="415760" cy="568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F5D-59E9-134A-B627-6D4FA5B4775A}">
      <dsp:nvSpPr>
        <dsp:cNvPr id="0" name=""/>
        <dsp:cNvSpPr/>
      </dsp:nvSpPr>
      <dsp:spPr>
        <a:xfrm>
          <a:off x="0" y="748053"/>
          <a:ext cx="684155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Vantagens do IVA-DUAL (CBS e IBS): </a:t>
          </a:r>
          <a:endParaRPr lang="pt-BR" sz="2400" kern="1200" dirty="0"/>
        </a:p>
      </dsp:txBody>
      <dsp:txXfrm>
        <a:off x="59399" y="807452"/>
        <a:ext cx="6722752" cy="1098002"/>
      </dsp:txXfrm>
    </dsp:sp>
    <dsp:sp modelId="{D27A9445-59F1-0143-8158-6BB8DBDCF47E}">
      <dsp:nvSpPr>
        <dsp:cNvPr id="0" name=""/>
        <dsp:cNvSpPr/>
      </dsp:nvSpPr>
      <dsp:spPr>
        <a:xfrm>
          <a:off x="21071" y="2152053"/>
          <a:ext cx="6799406" cy="117119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Dois tributos que aglutinam cinco</a:t>
          </a:r>
          <a:endParaRPr lang="pt-BR" sz="2400" kern="1200" dirty="0"/>
        </a:p>
      </dsp:txBody>
      <dsp:txXfrm>
        <a:off x="78244" y="2209226"/>
        <a:ext cx="6685060" cy="1056848"/>
      </dsp:txXfrm>
    </dsp:sp>
    <dsp:sp modelId="{09B42CB6-18C5-6B47-80E1-B6999AD50787}">
      <dsp:nvSpPr>
        <dsp:cNvPr id="0" name=""/>
        <dsp:cNvSpPr/>
      </dsp:nvSpPr>
      <dsp:spPr>
        <a:xfrm>
          <a:off x="0" y="3323247"/>
          <a:ext cx="684155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21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>
              <a:solidFill>
                <a:srgbClr val="FF0000"/>
              </a:solidFill>
            </a:rPr>
            <a:t>Ambos</a:t>
          </a:r>
          <a:r>
            <a:rPr lang="pt-BR" sz="2400" b="1" kern="1200" dirty="0"/>
            <a:t> (CBS e IBS) terão os </a:t>
          </a:r>
          <a:r>
            <a:rPr lang="pt-BR" sz="2400" b="1" kern="1200" dirty="0">
              <a:solidFill>
                <a:srgbClr val="FF0000"/>
              </a:solidFill>
            </a:rPr>
            <a:t>mesmos</a:t>
          </a:r>
          <a:r>
            <a:rPr lang="pt-BR" sz="2400" b="1" kern="1200" dirty="0"/>
            <a:t> </a:t>
          </a:r>
          <a:r>
            <a:rPr lang="pt-BR" sz="2400" b="1" kern="1200" dirty="0" err="1"/>
            <a:t>FGs</a:t>
          </a:r>
          <a:r>
            <a:rPr lang="pt-BR" sz="2400" b="1" kern="1200" dirty="0"/>
            <a:t>, </a:t>
          </a:r>
          <a:r>
            <a:rPr lang="pt-BR" sz="2400" b="1" kern="1200" dirty="0" err="1"/>
            <a:t>BCs</a:t>
          </a:r>
          <a:r>
            <a:rPr lang="pt-BR" sz="2400" b="1" kern="1200" dirty="0"/>
            <a:t>, Sujeitos Passivos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/>
            <a:t>Adoção da </a:t>
          </a:r>
          <a:r>
            <a:rPr lang="pt-BR" sz="2400" b="1" kern="1200" dirty="0">
              <a:solidFill>
                <a:srgbClr val="FF0000"/>
              </a:solidFill>
            </a:rPr>
            <a:t>não cumulatividade </a:t>
          </a:r>
          <a:r>
            <a:rPr lang="pt-BR" sz="2400" b="1" kern="1200" dirty="0"/>
            <a:t>PLENA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1" kern="1200" dirty="0"/>
            <a:t>Cobrança no </a:t>
          </a:r>
          <a:r>
            <a:rPr lang="pt-BR" sz="2400" b="1" kern="1200" dirty="0">
              <a:solidFill>
                <a:srgbClr val="FF0000"/>
              </a:solidFill>
            </a:rPr>
            <a:t>destino</a:t>
          </a:r>
          <a:endParaRPr lang="pt-BR" sz="2400" kern="1200" dirty="0">
            <a:solidFill>
              <a:srgbClr val="FF0000"/>
            </a:solidFill>
          </a:endParaRPr>
        </a:p>
      </dsp:txBody>
      <dsp:txXfrm>
        <a:off x="0" y="3323247"/>
        <a:ext cx="6841550" cy="1580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B260A-6ED8-4E41-8A21-C510685C1644}">
      <dsp:nvSpPr>
        <dsp:cNvPr id="0" name=""/>
        <dsp:cNvSpPr/>
      </dsp:nvSpPr>
      <dsp:spPr>
        <a:xfrm>
          <a:off x="-5895253" y="-895752"/>
          <a:ext cx="6967970" cy="69679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345E5-A89E-9C48-8830-D3A95886CFB2}">
      <dsp:nvSpPr>
        <dsp:cNvPr id="0" name=""/>
        <dsp:cNvSpPr/>
      </dsp:nvSpPr>
      <dsp:spPr>
        <a:xfrm>
          <a:off x="373090" y="272592"/>
          <a:ext cx="10166738" cy="544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SEM SUBORDINAÇÃO HIERÁRQUICA</a:t>
          </a:r>
        </a:p>
      </dsp:txBody>
      <dsp:txXfrm>
        <a:off x="373090" y="272592"/>
        <a:ext cx="10166738" cy="544978"/>
      </dsp:txXfrm>
    </dsp:sp>
    <dsp:sp modelId="{E23D509C-C140-2D4C-A7B0-EFC7839CD988}">
      <dsp:nvSpPr>
        <dsp:cNvPr id="0" name=""/>
        <dsp:cNvSpPr/>
      </dsp:nvSpPr>
      <dsp:spPr>
        <a:xfrm>
          <a:off x="32478" y="204470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63FD6-2E82-9E44-BC94-8C141B9A3F8F}">
      <dsp:nvSpPr>
        <dsp:cNvPr id="0" name=""/>
        <dsp:cNvSpPr/>
      </dsp:nvSpPr>
      <dsp:spPr>
        <a:xfrm>
          <a:off x="821372" y="1089956"/>
          <a:ext cx="9718456" cy="544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SERVIDORES DE CARREIRA</a:t>
          </a:r>
        </a:p>
      </dsp:txBody>
      <dsp:txXfrm>
        <a:off x="821372" y="1089956"/>
        <a:ext cx="9718456" cy="544978"/>
      </dsp:txXfrm>
    </dsp:sp>
    <dsp:sp modelId="{EF4CBF0F-6826-5B43-B22F-3D55936800B6}">
      <dsp:nvSpPr>
        <dsp:cNvPr id="0" name=""/>
        <dsp:cNvSpPr/>
      </dsp:nvSpPr>
      <dsp:spPr>
        <a:xfrm>
          <a:off x="480760" y="1021834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0E7B8-12E3-034D-AD7B-07236C489141}">
      <dsp:nvSpPr>
        <dsp:cNvPr id="0" name=""/>
        <dsp:cNvSpPr/>
      </dsp:nvSpPr>
      <dsp:spPr>
        <a:xfrm>
          <a:off x="1026360" y="1907320"/>
          <a:ext cx="9513468" cy="544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27</a:t>
          </a:r>
          <a:r>
            <a:rPr lang="pt-BR" sz="2400" b="1" kern="1200" baseline="0" dirty="0">
              <a:solidFill>
                <a:schemeClr val="tx1"/>
              </a:solidFill>
            </a:rPr>
            <a:t> REPRESENTANTES DOS ESTADOS E 27 DOS MUNICÍPIOS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026360" y="1907320"/>
        <a:ext cx="9513468" cy="544978"/>
      </dsp:txXfrm>
    </dsp:sp>
    <dsp:sp modelId="{6A33374A-7797-5047-96D9-0AD67F466C71}">
      <dsp:nvSpPr>
        <dsp:cNvPr id="0" name=""/>
        <dsp:cNvSpPr/>
      </dsp:nvSpPr>
      <dsp:spPr>
        <a:xfrm>
          <a:off x="685748" y="1839198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B3530-B294-3649-B202-B60F8BCBAB92}">
      <dsp:nvSpPr>
        <dsp:cNvPr id="0" name=""/>
        <dsp:cNvSpPr/>
      </dsp:nvSpPr>
      <dsp:spPr>
        <a:xfrm>
          <a:off x="1026360" y="2724166"/>
          <a:ext cx="9513468" cy="5449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rgbClr val="FFFF00"/>
              </a:solidFill>
            </a:rPr>
            <a:t>COORDENAÇÃO DE ARRECADAÇÃO</a:t>
          </a:r>
        </a:p>
      </dsp:txBody>
      <dsp:txXfrm>
        <a:off x="1026360" y="2724166"/>
        <a:ext cx="9513468" cy="544978"/>
      </dsp:txXfrm>
    </dsp:sp>
    <dsp:sp modelId="{64783D25-8AAF-994F-98D5-9EB937F9F873}">
      <dsp:nvSpPr>
        <dsp:cNvPr id="0" name=""/>
        <dsp:cNvSpPr/>
      </dsp:nvSpPr>
      <dsp:spPr>
        <a:xfrm>
          <a:off x="685748" y="2656044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6C950-303D-5C43-88FE-E75C6E640155}">
      <dsp:nvSpPr>
        <dsp:cNvPr id="0" name=""/>
        <dsp:cNvSpPr/>
      </dsp:nvSpPr>
      <dsp:spPr>
        <a:xfrm>
          <a:off x="823315" y="3430625"/>
          <a:ext cx="9714568" cy="7667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CONTENCIOSO ADMINISTRATIVO (totalmente eletrônico+ unidade em cada Estado + Três instâncias Administrativas</a:t>
          </a:r>
        </a:p>
      </dsp:txBody>
      <dsp:txXfrm>
        <a:off x="823315" y="3430625"/>
        <a:ext cx="9714568" cy="766789"/>
      </dsp:txXfrm>
    </dsp:sp>
    <dsp:sp modelId="{74D7B9E4-E235-D747-A3D8-7F20C6DE65CF}">
      <dsp:nvSpPr>
        <dsp:cNvPr id="0" name=""/>
        <dsp:cNvSpPr/>
      </dsp:nvSpPr>
      <dsp:spPr>
        <a:xfrm>
          <a:off x="480760" y="3473408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1DDE5-C5E8-BD48-8270-FB1F4A00C546}">
      <dsp:nvSpPr>
        <dsp:cNvPr id="0" name=""/>
        <dsp:cNvSpPr/>
      </dsp:nvSpPr>
      <dsp:spPr>
        <a:xfrm>
          <a:off x="288503" y="4235190"/>
          <a:ext cx="10335912" cy="792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57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FISCALIZAÇÃO, LANÇAMENTO E INSCRIÇÃO EM DÍVIDA ATIVA EXERCIDAS PELOS ENTES FEDERATIVOS</a:t>
          </a:r>
        </a:p>
      </dsp:txBody>
      <dsp:txXfrm>
        <a:off x="288503" y="4235190"/>
        <a:ext cx="10335912" cy="792387"/>
      </dsp:txXfrm>
    </dsp:sp>
    <dsp:sp modelId="{70F57366-DDA2-A94C-9A02-70AB6509E9BB}">
      <dsp:nvSpPr>
        <dsp:cNvPr id="0" name=""/>
        <dsp:cNvSpPr/>
      </dsp:nvSpPr>
      <dsp:spPr>
        <a:xfrm>
          <a:off x="32478" y="4290772"/>
          <a:ext cx="681222" cy="681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2FC5-82A4-4ED7-86A1-CC15341BB943}">
      <dsp:nvSpPr>
        <dsp:cNvPr id="0" name=""/>
        <dsp:cNvSpPr/>
      </dsp:nvSpPr>
      <dsp:spPr>
        <a:xfrm>
          <a:off x="650339" y="611273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3674C-10FF-4EED-8308-C261C733C3AE}">
      <dsp:nvSpPr>
        <dsp:cNvPr id="0" name=""/>
        <dsp:cNvSpPr/>
      </dsp:nvSpPr>
      <dsp:spPr>
        <a:xfrm>
          <a:off x="1067152" y="1028086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8A153-0EFE-49FD-8240-1B851D1ADDF9}">
      <dsp:nvSpPr>
        <dsp:cNvPr id="0" name=""/>
        <dsp:cNvSpPr/>
      </dsp:nvSpPr>
      <dsp:spPr>
        <a:xfrm>
          <a:off x="25120" y="3176274"/>
          <a:ext cx="3206250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(...) Comitê Gestor do IBS (CG-IBS)</a:t>
          </a:r>
          <a:endParaRPr lang="pt-BR" sz="2400" kern="1200" dirty="0"/>
        </a:p>
      </dsp:txBody>
      <dsp:txXfrm>
        <a:off x="25120" y="3176274"/>
        <a:ext cx="3206250" cy="2025000"/>
      </dsp:txXfrm>
    </dsp:sp>
    <dsp:sp modelId="{CB3F7121-C7CA-4629-BB5A-E98C5128596D}">
      <dsp:nvSpPr>
        <dsp:cNvPr id="0" name=""/>
        <dsp:cNvSpPr/>
      </dsp:nvSpPr>
      <dsp:spPr>
        <a:xfrm>
          <a:off x="4417683" y="611273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3C60F-20CB-4F3E-BF57-68CD8811D9FE}">
      <dsp:nvSpPr>
        <dsp:cNvPr id="0" name=""/>
        <dsp:cNvSpPr/>
      </dsp:nvSpPr>
      <dsp:spPr>
        <a:xfrm>
          <a:off x="4834495" y="1028086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75DA6-D720-4108-9B2F-D87593A3C8CF}">
      <dsp:nvSpPr>
        <dsp:cNvPr id="0" name=""/>
        <dsp:cNvSpPr/>
      </dsp:nvSpPr>
      <dsp:spPr>
        <a:xfrm>
          <a:off x="3792464" y="3176274"/>
          <a:ext cx="3206250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13. </a:t>
          </a:r>
          <a:r>
            <a:rPr lang="pt-BR" sz="2400" b="1" kern="1200" dirty="0">
              <a:solidFill>
                <a:srgbClr val="C00000"/>
              </a:solidFill>
            </a:rPr>
            <a:t>FINANCIAMENTO INICIAL</a:t>
          </a:r>
          <a:r>
            <a:rPr lang="pt-BR" sz="2400" b="1" kern="1200" dirty="0"/>
            <a:t> DO COMITÊ GESTOR: será feito pela UNIÃO. com </a:t>
          </a:r>
          <a:r>
            <a:rPr lang="pt-BR" sz="2400" b="1" kern="1200" dirty="0">
              <a:solidFill>
                <a:srgbClr val="C00000"/>
              </a:solidFill>
            </a:rPr>
            <a:t>posterior ressarcimento.</a:t>
          </a:r>
          <a:r>
            <a:rPr lang="pt-BR" sz="2400" b="1" kern="1200" dirty="0"/>
            <a:t> </a:t>
          </a:r>
          <a:endParaRPr lang="pt-BR" sz="2400" kern="1200" dirty="0"/>
        </a:p>
      </dsp:txBody>
      <dsp:txXfrm>
        <a:off x="3792464" y="3176274"/>
        <a:ext cx="3206250" cy="2025000"/>
      </dsp:txXfrm>
    </dsp:sp>
    <dsp:sp modelId="{7CE8E953-F99A-429A-958D-1DE35166986B}">
      <dsp:nvSpPr>
        <dsp:cNvPr id="0" name=""/>
        <dsp:cNvSpPr/>
      </dsp:nvSpPr>
      <dsp:spPr>
        <a:xfrm>
          <a:off x="8185027" y="611273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EDC3D-93AB-4689-808A-C2CD9411272E}">
      <dsp:nvSpPr>
        <dsp:cNvPr id="0" name=""/>
        <dsp:cNvSpPr/>
      </dsp:nvSpPr>
      <dsp:spPr>
        <a:xfrm>
          <a:off x="8601839" y="1028086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7B5BC-FE16-4F16-AB7E-726EC7BAFA53}">
      <dsp:nvSpPr>
        <dsp:cNvPr id="0" name=""/>
        <dsp:cNvSpPr/>
      </dsp:nvSpPr>
      <dsp:spPr>
        <a:xfrm>
          <a:off x="7559808" y="3176274"/>
          <a:ext cx="3206250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Gastos ante de </a:t>
          </a:r>
          <a:r>
            <a:rPr lang="pt-BR" sz="2400" b="1" kern="1200" dirty="0">
              <a:solidFill>
                <a:srgbClr val="C00000"/>
              </a:solidFill>
            </a:rPr>
            <a:t>3,8 BI </a:t>
          </a:r>
          <a:r>
            <a:rPr lang="pt-BR" sz="2400" b="1" kern="1200" dirty="0"/>
            <a:t>- compensação do débito com a União </a:t>
          </a:r>
          <a:r>
            <a:rPr lang="pt-BR" sz="2400" b="1" kern="1200" dirty="0">
              <a:solidFill>
                <a:srgbClr val="C00000"/>
              </a:solidFill>
            </a:rPr>
            <a:t>a partir da arrecadação do IBS, desde 2026.</a:t>
          </a:r>
          <a:endParaRPr lang="pt-BR" sz="2400" kern="1200" dirty="0">
            <a:solidFill>
              <a:srgbClr val="C00000"/>
            </a:solidFill>
          </a:endParaRPr>
        </a:p>
      </dsp:txBody>
      <dsp:txXfrm>
        <a:off x="7559808" y="3176274"/>
        <a:ext cx="3206250" cy="2025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8076-02A8-B54B-96E6-952DB54A6AC0}">
      <dsp:nvSpPr>
        <dsp:cNvPr id="0" name=""/>
        <dsp:cNvSpPr/>
      </dsp:nvSpPr>
      <dsp:spPr>
        <a:xfrm>
          <a:off x="0" y="1018597"/>
          <a:ext cx="3215152" cy="1929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Realizar Operações/ Fornecimento- Entrega do bem e fim do serviço</a:t>
          </a:r>
        </a:p>
      </dsp:txBody>
      <dsp:txXfrm>
        <a:off x="0" y="1018597"/>
        <a:ext cx="3215152" cy="1929091"/>
      </dsp:txXfrm>
    </dsp:sp>
    <dsp:sp modelId="{C0091DC8-D70E-5648-BBC5-E4A745DCBA07}">
      <dsp:nvSpPr>
        <dsp:cNvPr id="0" name=""/>
        <dsp:cNvSpPr/>
      </dsp:nvSpPr>
      <dsp:spPr>
        <a:xfrm>
          <a:off x="3536667" y="1018597"/>
          <a:ext cx="3215152" cy="192909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</a:rPr>
            <a:t>“Operação é o fato jurídico que desencadeia o efeito de fazer nascer a obrigação...”- Roque </a:t>
          </a:r>
          <a:r>
            <a:rPr lang="pt-BR" sz="2100" b="1" kern="1200" dirty="0" err="1">
              <a:solidFill>
                <a:schemeClr val="tx1"/>
              </a:solidFill>
            </a:rPr>
            <a:t>Antonio</a:t>
          </a:r>
          <a:r>
            <a:rPr lang="pt-BR" sz="2100" b="1" kern="1200" dirty="0">
              <a:solidFill>
                <a:schemeClr val="tx1"/>
              </a:solidFill>
            </a:rPr>
            <a:t> </a:t>
          </a:r>
          <a:r>
            <a:rPr lang="pt-BR" sz="2100" b="1" kern="1200" dirty="0" err="1">
              <a:solidFill>
                <a:schemeClr val="tx1"/>
              </a:solidFill>
            </a:rPr>
            <a:t>Carrazza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3536667" y="1018597"/>
        <a:ext cx="3215152" cy="1929091"/>
      </dsp:txXfrm>
    </dsp:sp>
    <dsp:sp modelId="{69D8E663-2358-1D42-AEAA-7D06E1DE63F5}">
      <dsp:nvSpPr>
        <dsp:cNvPr id="0" name=""/>
        <dsp:cNvSpPr/>
      </dsp:nvSpPr>
      <dsp:spPr>
        <a:xfrm>
          <a:off x="7073334" y="1018597"/>
          <a:ext cx="3215152" cy="192909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</a:rPr>
            <a:t>Operação implica  em transmissão de titularidade e deve ser praticada por comerciante, produtor, industrial ou prestador de serviço</a:t>
          </a:r>
        </a:p>
      </dsp:txBody>
      <dsp:txXfrm>
        <a:off x="7073334" y="1018597"/>
        <a:ext cx="3215152" cy="19290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18843-5A21-4050-9F4A-E2DE99C45605}">
      <dsp:nvSpPr>
        <dsp:cNvPr id="0" name=""/>
        <dsp:cNvSpPr/>
      </dsp:nvSpPr>
      <dsp:spPr>
        <a:xfrm>
          <a:off x="0" y="1468"/>
          <a:ext cx="9557743" cy="744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1C81C-C068-49B1-AB88-8C2B8545BBA8}">
      <dsp:nvSpPr>
        <dsp:cNvPr id="0" name=""/>
        <dsp:cNvSpPr/>
      </dsp:nvSpPr>
      <dsp:spPr>
        <a:xfrm>
          <a:off x="225186" y="168962"/>
          <a:ext cx="409429" cy="409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1535D-A86D-42A0-922C-66557340DD67}">
      <dsp:nvSpPr>
        <dsp:cNvPr id="0" name=""/>
        <dsp:cNvSpPr/>
      </dsp:nvSpPr>
      <dsp:spPr>
        <a:xfrm>
          <a:off x="859802" y="1468"/>
          <a:ext cx="8697940" cy="74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" tIns="78784" rIns="78784" bIns="787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</a:rPr>
            <a:t>S</a:t>
          </a:r>
          <a:r>
            <a:rPr lang="pt-BR" sz="2100" b="1" i="0" kern="1200" dirty="0">
              <a:solidFill>
                <a:schemeClr val="tx1"/>
              </a:solidFill>
            </a:rPr>
            <a:t>plit </a:t>
          </a:r>
          <a:r>
            <a:rPr lang="pt-BR" sz="2100" b="1" i="0" kern="1200" dirty="0" err="1">
              <a:solidFill>
                <a:schemeClr val="tx1"/>
              </a:solidFill>
            </a:rPr>
            <a:t>payment</a:t>
          </a:r>
          <a:r>
            <a:rPr lang="pt-BR" sz="2100" b="1" i="0" kern="1200" dirty="0">
              <a:solidFill>
                <a:schemeClr val="tx1"/>
              </a:solidFill>
            </a:rPr>
            <a:t> -“pagamento dividido” – O pagamento de impostos ocorrerá de forma imediata após a compra pelo consumidor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859802" y="1468"/>
        <a:ext cx="8697940" cy="744417"/>
      </dsp:txXfrm>
    </dsp:sp>
    <dsp:sp modelId="{B9310754-39E5-4B93-BF6C-755FCEE22742}">
      <dsp:nvSpPr>
        <dsp:cNvPr id="0" name=""/>
        <dsp:cNvSpPr/>
      </dsp:nvSpPr>
      <dsp:spPr>
        <a:xfrm>
          <a:off x="0" y="931990"/>
          <a:ext cx="9557743" cy="744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85AD-C53E-41AE-8E15-B35EC3A898B6}">
      <dsp:nvSpPr>
        <dsp:cNvPr id="0" name=""/>
        <dsp:cNvSpPr/>
      </dsp:nvSpPr>
      <dsp:spPr>
        <a:xfrm>
          <a:off x="225186" y="1099484"/>
          <a:ext cx="409429" cy="4094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5D0BA-BFEF-4C83-B6F6-CAC2831DA214}">
      <dsp:nvSpPr>
        <dsp:cNvPr id="0" name=""/>
        <dsp:cNvSpPr/>
      </dsp:nvSpPr>
      <dsp:spPr>
        <a:xfrm>
          <a:off x="859802" y="931990"/>
          <a:ext cx="8697940" cy="74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" tIns="78784" rIns="78784" bIns="787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kern="1200" dirty="0">
              <a:solidFill>
                <a:schemeClr val="tx1"/>
              </a:solidFill>
            </a:rPr>
            <a:t>Hoje o pagamento dos tributos é realizado pelo empreendedor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859802" y="931990"/>
        <a:ext cx="8697940" cy="744417"/>
      </dsp:txXfrm>
    </dsp:sp>
    <dsp:sp modelId="{7CD10F06-98AC-4E41-AC49-E840B91D9034}">
      <dsp:nvSpPr>
        <dsp:cNvPr id="0" name=""/>
        <dsp:cNvSpPr/>
      </dsp:nvSpPr>
      <dsp:spPr>
        <a:xfrm>
          <a:off x="0" y="1862512"/>
          <a:ext cx="9557743" cy="744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E2772-7B8D-4419-ACD6-3CD6B5A7D2AA}">
      <dsp:nvSpPr>
        <dsp:cNvPr id="0" name=""/>
        <dsp:cNvSpPr/>
      </dsp:nvSpPr>
      <dsp:spPr>
        <a:xfrm>
          <a:off x="225186" y="2030006"/>
          <a:ext cx="409429" cy="4094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07752-3103-4327-B3E1-F7E5548760C8}">
      <dsp:nvSpPr>
        <dsp:cNvPr id="0" name=""/>
        <dsp:cNvSpPr/>
      </dsp:nvSpPr>
      <dsp:spPr>
        <a:xfrm>
          <a:off x="859802" y="1862512"/>
          <a:ext cx="8697940" cy="74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" tIns="78784" rIns="78784" bIns="787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kern="1200" dirty="0">
              <a:solidFill>
                <a:schemeClr val="tx1"/>
              </a:solidFill>
            </a:rPr>
            <a:t>Quando estiver em vigor o </a:t>
          </a:r>
          <a:r>
            <a:rPr lang="pt-BR" sz="2100" b="1" i="1" kern="1200" dirty="0">
              <a:solidFill>
                <a:schemeClr val="tx1"/>
              </a:solidFill>
            </a:rPr>
            <a:t>split </a:t>
          </a:r>
          <a:r>
            <a:rPr lang="pt-BR" sz="2100" b="1" i="1" kern="1200" dirty="0" err="1">
              <a:solidFill>
                <a:schemeClr val="tx1"/>
              </a:solidFill>
            </a:rPr>
            <a:t>payment</a:t>
          </a:r>
          <a:r>
            <a:rPr lang="pt-BR" sz="2100" b="1" i="0" kern="1200" dirty="0">
              <a:solidFill>
                <a:schemeClr val="tx1"/>
              </a:solidFill>
            </a:rPr>
            <a:t>, o tributo devido sobre o valor da operação, será recolhido imediatamente aos cofres públicos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859802" y="1862512"/>
        <a:ext cx="8697940" cy="744417"/>
      </dsp:txXfrm>
    </dsp:sp>
    <dsp:sp modelId="{FAF3FF82-8A24-4A23-8D29-7104E785B115}">
      <dsp:nvSpPr>
        <dsp:cNvPr id="0" name=""/>
        <dsp:cNvSpPr/>
      </dsp:nvSpPr>
      <dsp:spPr>
        <a:xfrm>
          <a:off x="0" y="2793034"/>
          <a:ext cx="9557743" cy="744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3331C-CDD0-4443-B0F2-8490633C5D61}">
      <dsp:nvSpPr>
        <dsp:cNvPr id="0" name=""/>
        <dsp:cNvSpPr/>
      </dsp:nvSpPr>
      <dsp:spPr>
        <a:xfrm>
          <a:off x="225186" y="2960528"/>
          <a:ext cx="409429" cy="4094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F1DD-A70F-4F85-9610-3948AFDB6AEC}">
      <dsp:nvSpPr>
        <dsp:cNvPr id="0" name=""/>
        <dsp:cNvSpPr/>
      </dsp:nvSpPr>
      <dsp:spPr>
        <a:xfrm>
          <a:off x="859802" y="2793034"/>
          <a:ext cx="8697940" cy="74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4" tIns="78784" rIns="78784" bIns="787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kern="1200" dirty="0"/>
            <a:t>O empreendedor receberá o valor da venda sem os impostos</a:t>
          </a:r>
          <a:endParaRPr lang="pt-BR" sz="2100" kern="1200" dirty="0"/>
        </a:p>
      </dsp:txBody>
      <dsp:txXfrm>
        <a:off x="859802" y="2793034"/>
        <a:ext cx="8697940" cy="7444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3EB16-8F0A-094C-9F4D-573B09288E2C}">
      <dsp:nvSpPr>
        <dsp:cNvPr id="0" name=""/>
        <dsp:cNvSpPr/>
      </dsp:nvSpPr>
      <dsp:spPr>
        <a:xfrm>
          <a:off x="2703402" y="2604956"/>
          <a:ext cx="649363" cy="1237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681" y="0"/>
              </a:lnTo>
              <a:lnTo>
                <a:pt x="324681" y="1237354"/>
              </a:lnTo>
              <a:lnTo>
                <a:pt x="649363" y="12373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2993149" y="3188698"/>
        <a:ext cx="69869" cy="69869"/>
      </dsp:txXfrm>
    </dsp:sp>
    <dsp:sp modelId="{515611F2-1513-9542-934E-9BFF33AF8BEC}">
      <dsp:nvSpPr>
        <dsp:cNvPr id="0" name=""/>
        <dsp:cNvSpPr/>
      </dsp:nvSpPr>
      <dsp:spPr>
        <a:xfrm>
          <a:off x="2703402" y="2559236"/>
          <a:ext cx="649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36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3011850" y="2588722"/>
        <a:ext cx="32468" cy="32468"/>
      </dsp:txXfrm>
    </dsp:sp>
    <dsp:sp modelId="{6A3CEA7E-E2CC-B844-8572-A3453BD75929}">
      <dsp:nvSpPr>
        <dsp:cNvPr id="0" name=""/>
        <dsp:cNvSpPr/>
      </dsp:nvSpPr>
      <dsp:spPr>
        <a:xfrm>
          <a:off x="2703402" y="1367602"/>
          <a:ext cx="649363" cy="1237354"/>
        </a:xfrm>
        <a:custGeom>
          <a:avLst/>
          <a:gdLst/>
          <a:ahLst/>
          <a:cxnLst/>
          <a:rect l="0" t="0" r="0" b="0"/>
          <a:pathLst>
            <a:path>
              <a:moveTo>
                <a:pt x="0" y="1237354"/>
              </a:moveTo>
              <a:lnTo>
                <a:pt x="324681" y="1237354"/>
              </a:lnTo>
              <a:lnTo>
                <a:pt x="324681" y="0"/>
              </a:lnTo>
              <a:lnTo>
                <a:pt x="64936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2993149" y="1951344"/>
        <a:ext cx="69869" cy="69869"/>
      </dsp:txXfrm>
    </dsp:sp>
    <dsp:sp modelId="{FA4329C7-3427-1542-8345-A61923C5A677}">
      <dsp:nvSpPr>
        <dsp:cNvPr id="0" name=""/>
        <dsp:cNvSpPr/>
      </dsp:nvSpPr>
      <dsp:spPr>
        <a:xfrm rot="16200000">
          <a:off x="-396495" y="2110014"/>
          <a:ext cx="5209913" cy="989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000000"/>
              </a:solidFill>
              <a:latin typeface="Calibri"/>
              <a:cs typeface="Calibri"/>
            </a:rPr>
            <a:t>CAPACIDADE CONTRIBUTIVA</a:t>
          </a:r>
        </a:p>
      </dsp:txBody>
      <dsp:txXfrm>
        <a:off x="-396495" y="2110014"/>
        <a:ext cx="5209913" cy="989883"/>
      </dsp:txXfrm>
    </dsp:sp>
    <dsp:sp modelId="{6511E39D-B80E-0144-B529-130DD2603745}">
      <dsp:nvSpPr>
        <dsp:cNvPr id="0" name=""/>
        <dsp:cNvSpPr/>
      </dsp:nvSpPr>
      <dsp:spPr>
        <a:xfrm>
          <a:off x="3352766" y="872660"/>
          <a:ext cx="3246817" cy="98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latin typeface="Calibri"/>
              <a:cs typeface="Calibri"/>
            </a:rPr>
            <a:t>APTIDÃO PARA CONTRIBUIR</a:t>
          </a:r>
        </a:p>
      </dsp:txBody>
      <dsp:txXfrm>
        <a:off x="3352766" y="872660"/>
        <a:ext cx="3246817" cy="989883"/>
      </dsp:txXfrm>
    </dsp:sp>
    <dsp:sp modelId="{13564543-2598-6944-9B4E-90088175261D}">
      <dsp:nvSpPr>
        <dsp:cNvPr id="0" name=""/>
        <dsp:cNvSpPr/>
      </dsp:nvSpPr>
      <dsp:spPr>
        <a:xfrm>
          <a:off x="3352766" y="2110014"/>
          <a:ext cx="3246817" cy="98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000000"/>
              </a:solidFill>
              <a:latin typeface="Calibri"/>
              <a:cs typeface="Calibri"/>
            </a:rPr>
            <a:t>RESPEITADO O MÍNIMO EXISTENCIAL</a:t>
          </a:r>
        </a:p>
      </dsp:txBody>
      <dsp:txXfrm>
        <a:off x="3352766" y="2110014"/>
        <a:ext cx="3246817" cy="989883"/>
      </dsp:txXfrm>
    </dsp:sp>
    <dsp:sp modelId="{C6FE5B5B-E983-D347-BBBA-4FF3CD49AF72}">
      <dsp:nvSpPr>
        <dsp:cNvPr id="0" name=""/>
        <dsp:cNvSpPr/>
      </dsp:nvSpPr>
      <dsp:spPr>
        <a:xfrm>
          <a:off x="3352766" y="3347369"/>
          <a:ext cx="3246817" cy="98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rgbClr val="000000"/>
              </a:solidFill>
              <a:latin typeface="Calibri"/>
              <a:cs typeface="Calibri"/>
            </a:rPr>
            <a:t>QUALIFICADA POR UM DEVER DE SOLIDARIEDADE (PROGRESSIVIDADE</a:t>
          </a:r>
          <a:r>
            <a:rPr lang="pt-BR" sz="2200" kern="1200" dirty="0">
              <a:solidFill>
                <a:srgbClr val="000000"/>
              </a:solidFill>
            </a:rPr>
            <a:t>) </a:t>
          </a:r>
        </a:p>
      </dsp:txBody>
      <dsp:txXfrm>
        <a:off x="3352766" y="3347369"/>
        <a:ext cx="3246817" cy="98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B5660-C202-1444-9AF5-BDB3992FFE1F}">
      <dsp:nvSpPr>
        <dsp:cNvPr id="0" name=""/>
        <dsp:cNvSpPr/>
      </dsp:nvSpPr>
      <dsp:spPr>
        <a:xfrm>
          <a:off x="4780284" y="3156606"/>
          <a:ext cx="9550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5503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D1A48-C48D-594E-B94E-031234192A30}">
      <dsp:nvSpPr>
        <dsp:cNvPr id="0" name=""/>
        <dsp:cNvSpPr/>
      </dsp:nvSpPr>
      <dsp:spPr>
        <a:xfrm>
          <a:off x="5134" y="420801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DIEESE (Departamento Intersindical de Estatística e Estudos Socioeconômicos)</a:t>
          </a:r>
          <a:endParaRPr lang="pt-BR" sz="3200" kern="1200" dirty="0"/>
        </a:p>
      </dsp:txBody>
      <dsp:txXfrm>
        <a:off x="5134" y="420801"/>
        <a:ext cx="4775150" cy="1456420"/>
      </dsp:txXfrm>
    </dsp:sp>
    <dsp:sp modelId="{28DDA1ED-37D3-F349-9B9E-93090A2AE927}">
      <dsp:nvSpPr>
        <dsp:cNvPr id="0" name=""/>
        <dsp:cNvSpPr/>
      </dsp:nvSpPr>
      <dsp:spPr>
        <a:xfrm>
          <a:off x="5134" y="2474115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Valor ideal do salário mínimo com base na cesta básica nacional:</a:t>
          </a:r>
          <a:endParaRPr lang="pt-BR" sz="3200" kern="1200" dirty="0"/>
        </a:p>
      </dsp:txBody>
      <dsp:txXfrm>
        <a:off x="5134" y="2474115"/>
        <a:ext cx="4775150" cy="1456420"/>
      </dsp:txXfrm>
    </dsp:sp>
    <dsp:sp modelId="{543C5B62-9F1C-4C46-96C1-A2850CAFC0F4}">
      <dsp:nvSpPr>
        <dsp:cNvPr id="0" name=""/>
        <dsp:cNvSpPr/>
      </dsp:nvSpPr>
      <dsp:spPr>
        <a:xfrm>
          <a:off x="5735315" y="2474115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0" kern="1200" dirty="0" err="1"/>
            <a:t>R</a:t>
          </a:r>
          <a:r>
            <a:rPr lang="pt-BR" sz="3200" b="1" i="0" kern="1200" dirty="0"/>
            <a:t>$ 6.912,69</a:t>
          </a:r>
          <a:endParaRPr lang="pt-BR" sz="3200" kern="1200" dirty="0"/>
        </a:p>
      </dsp:txBody>
      <dsp:txXfrm>
        <a:off x="5735315" y="2474115"/>
        <a:ext cx="4775150" cy="1456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B1419-ADAD-C343-96AC-079DDDC23216}">
      <dsp:nvSpPr>
        <dsp:cNvPr id="0" name=""/>
        <dsp:cNvSpPr/>
      </dsp:nvSpPr>
      <dsp:spPr>
        <a:xfrm>
          <a:off x="-48561" y="-148874"/>
          <a:ext cx="5268708" cy="1529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IPVA- </a:t>
          </a:r>
          <a:r>
            <a:rPr lang="pt-BR" sz="2000" b="1" i="0" kern="1200" dirty="0"/>
            <a:t>incidirá sobre a propriedade de veículos automotores terrestres, </a:t>
          </a:r>
          <a:r>
            <a:rPr lang="pt-BR" sz="2000" b="1" i="0" kern="1200" dirty="0">
              <a:solidFill>
                <a:srgbClr val="FFC000"/>
              </a:solidFill>
            </a:rPr>
            <a:t>aquáticos e aéreos </a:t>
          </a:r>
          <a:r>
            <a:rPr lang="pt-BR" sz="2000" b="1" i="0" kern="1200" dirty="0"/>
            <a:t>(Art. 155, III da EC 132/2023)</a:t>
          </a:r>
          <a:endParaRPr lang="pt-BR" sz="2000" kern="1200" dirty="0"/>
        </a:p>
      </dsp:txBody>
      <dsp:txXfrm>
        <a:off x="-3752" y="-104065"/>
        <a:ext cx="3791992" cy="1440284"/>
      </dsp:txXfrm>
    </dsp:sp>
    <dsp:sp modelId="{9CC49E27-D8FC-1D49-BF38-47CD3A363DA9}">
      <dsp:nvSpPr>
        <dsp:cNvPr id="0" name=""/>
        <dsp:cNvSpPr/>
      </dsp:nvSpPr>
      <dsp:spPr>
        <a:xfrm>
          <a:off x="384559" y="1307305"/>
          <a:ext cx="5268708" cy="152990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ITCMD-S</a:t>
          </a:r>
          <a:r>
            <a:rPr lang="pt-BR" sz="2000" b="1" i="0" kern="1200" dirty="0"/>
            <a:t>erá </a:t>
          </a:r>
          <a:r>
            <a:rPr lang="pt-BR" sz="2000" b="1" i="0" kern="1200" dirty="0">
              <a:solidFill>
                <a:schemeClr val="tx1"/>
              </a:solidFill>
            </a:rPr>
            <a:t>progressivo</a:t>
          </a:r>
          <a:r>
            <a:rPr lang="pt-BR" sz="2000" b="1" i="0" kern="1200" dirty="0"/>
            <a:t> em razão do valor do quinhão, do legado ou da doação (Art. 155, IV da EC 132/2023)</a:t>
          </a:r>
          <a:endParaRPr lang="pt-BR" sz="2000" kern="1200" dirty="0"/>
        </a:p>
      </dsp:txBody>
      <dsp:txXfrm>
        <a:off x="429368" y="1352114"/>
        <a:ext cx="3921896" cy="1440284"/>
      </dsp:txXfrm>
    </dsp:sp>
    <dsp:sp modelId="{23959DFE-9F64-1242-88A3-B1BD7A44D095}">
      <dsp:nvSpPr>
        <dsp:cNvPr id="0" name=""/>
        <dsp:cNvSpPr/>
      </dsp:nvSpPr>
      <dsp:spPr>
        <a:xfrm>
          <a:off x="811215" y="2763486"/>
          <a:ext cx="5268708" cy="152990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Cesta básica- </a:t>
          </a:r>
          <a:r>
            <a:rPr lang="pt-BR" sz="2000" b="1" kern="1200" dirty="0">
              <a:solidFill>
                <a:schemeClr val="tx1"/>
              </a:solidFill>
            </a:rPr>
            <a:t>Alíquota zero </a:t>
          </a:r>
          <a:r>
            <a:rPr lang="pt-BR" sz="2000" b="1" kern="1200" dirty="0"/>
            <a:t>(Art. 8º da EC 132/2023)</a:t>
          </a:r>
          <a:endParaRPr lang="pt-BR" sz="2000" kern="1200" dirty="0"/>
        </a:p>
      </dsp:txBody>
      <dsp:txXfrm>
        <a:off x="856024" y="2808295"/>
        <a:ext cx="3928482" cy="1440284"/>
      </dsp:txXfrm>
    </dsp:sp>
    <dsp:sp modelId="{01C13934-6575-1C49-8AAB-946C4E4182FB}">
      <dsp:nvSpPr>
        <dsp:cNvPr id="0" name=""/>
        <dsp:cNvSpPr/>
      </dsp:nvSpPr>
      <dsp:spPr>
        <a:xfrm>
          <a:off x="1244335" y="4219667"/>
          <a:ext cx="5268708" cy="15299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/>
            <a:t>Cash </a:t>
          </a:r>
          <a:r>
            <a:rPr lang="pt-BR" sz="2000" b="1" i="0" kern="1200" dirty="0" err="1"/>
            <a:t>back</a:t>
          </a:r>
          <a:r>
            <a:rPr lang="pt-BR" sz="2000" b="1" i="0" kern="1200" dirty="0"/>
            <a:t>- (Art. 156- A da EC 132/2023)</a:t>
          </a:r>
          <a:endParaRPr lang="pt-BR" sz="2000" kern="1200" dirty="0"/>
        </a:p>
      </dsp:txBody>
      <dsp:txXfrm>
        <a:off x="1289144" y="4264476"/>
        <a:ext cx="3921896" cy="1440284"/>
      </dsp:txXfrm>
    </dsp:sp>
    <dsp:sp modelId="{232CFA4F-A6D8-2A46-917C-56BE30ACD3AA}">
      <dsp:nvSpPr>
        <dsp:cNvPr id="0" name=""/>
        <dsp:cNvSpPr/>
      </dsp:nvSpPr>
      <dsp:spPr>
        <a:xfrm>
          <a:off x="4370687" y="943717"/>
          <a:ext cx="800899" cy="800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4550889" y="943717"/>
        <a:ext cx="440495" cy="602676"/>
      </dsp:txXfrm>
    </dsp:sp>
    <dsp:sp modelId="{612CD36F-87C6-BB4D-AE26-8D1B83BA69DA}">
      <dsp:nvSpPr>
        <dsp:cNvPr id="0" name=""/>
        <dsp:cNvSpPr/>
      </dsp:nvSpPr>
      <dsp:spPr>
        <a:xfrm>
          <a:off x="4803807" y="2399897"/>
          <a:ext cx="800899" cy="800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4984009" y="2399897"/>
        <a:ext cx="440495" cy="602676"/>
      </dsp:txXfrm>
    </dsp:sp>
    <dsp:sp modelId="{ACAA6470-7ADA-224B-99B3-7C13080DF9A7}">
      <dsp:nvSpPr>
        <dsp:cNvPr id="0" name=""/>
        <dsp:cNvSpPr/>
      </dsp:nvSpPr>
      <dsp:spPr>
        <a:xfrm>
          <a:off x="5230463" y="3856078"/>
          <a:ext cx="800899" cy="800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5410665" y="3856078"/>
        <a:ext cx="440495" cy="602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14D22-62C0-8242-BD65-100F820AD19A}">
      <dsp:nvSpPr>
        <dsp:cNvPr id="0" name=""/>
        <dsp:cNvSpPr/>
      </dsp:nvSpPr>
      <dsp:spPr>
        <a:xfrm>
          <a:off x="4100762" y="59428"/>
          <a:ext cx="2852554" cy="285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REGIMES DIFERENCIADOS</a:t>
          </a:r>
        </a:p>
      </dsp:txBody>
      <dsp:txXfrm>
        <a:off x="4481103" y="558625"/>
        <a:ext cx="2091873" cy="1283649"/>
      </dsp:txXfrm>
    </dsp:sp>
    <dsp:sp modelId="{53AF6528-F7B8-5C4F-B12D-686B8C9BF8F1}">
      <dsp:nvSpPr>
        <dsp:cNvPr id="0" name=""/>
        <dsp:cNvSpPr/>
      </dsp:nvSpPr>
      <dsp:spPr>
        <a:xfrm>
          <a:off x="5130059" y="1842274"/>
          <a:ext cx="2852554" cy="285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TRATAMENTO FAVORECIDO</a:t>
          </a:r>
        </a:p>
      </dsp:txBody>
      <dsp:txXfrm>
        <a:off x="6002465" y="2579184"/>
        <a:ext cx="1711532" cy="1568904"/>
      </dsp:txXfrm>
    </dsp:sp>
    <dsp:sp modelId="{88C95332-2C6D-374C-BBCA-AA83C7D72A68}">
      <dsp:nvSpPr>
        <dsp:cNvPr id="0" name=""/>
        <dsp:cNvSpPr/>
      </dsp:nvSpPr>
      <dsp:spPr>
        <a:xfrm>
          <a:off x="3071466" y="1842274"/>
          <a:ext cx="2852554" cy="2852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REGIMES ESPECÍFICOS </a:t>
          </a:r>
        </a:p>
      </dsp:txBody>
      <dsp:txXfrm>
        <a:off x="3340081" y="2579184"/>
        <a:ext cx="1711532" cy="15689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E32B5-D6FB-AB40-A005-FD33F4910E4B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DFBE4-2CA6-F648-B8B7-D7964379FD4C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ART. 271 O associado sujeito ao regime regular do IBS e da CBS, inclusive as cooperativas singulares, que realizar operações com a redução de alíquota de que trata o inciso I do caput do art. 270 pode transferir os créditos das operações antecedentes as operações em que fornece bens e serviços e os créditos presumidos a cooperativa de que participa, não se aplicando o disposto no art. 36 desta Lei Complementar.</a:t>
          </a:r>
          <a:endParaRPr lang="pt-BR" sz="1600" kern="1200"/>
        </a:p>
      </dsp:txBody>
      <dsp:txXfrm>
        <a:off x="696297" y="538547"/>
        <a:ext cx="4171627" cy="2590157"/>
      </dsp:txXfrm>
    </dsp:sp>
    <dsp:sp modelId="{5669DF17-D765-B34B-8DCA-A9E095772014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D641E-82A1-C746-A125-9DFAEF05DDC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/>
            <a:t>Parágrafo único. A transferência de créditos de que trata o caput deste artigo alcança apenas os bens e serviços utilizados para produção do bem ou prestação do serviço fornecidos pelo associado à cooperativa de que participa, nos termos do regulamento.</a:t>
          </a:r>
          <a:endParaRPr lang="pt-BR" sz="1600" kern="1200"/>
        </a:p>
      </dsp:txBody>
      <dsp:txXfrm>
        <a:off x="5991936" y="538547"/>
        <a:ext cx="4171627" cy="2590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C5533-F72C-F440-BA73-5AC0B3ADF39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10FE4-F2A5-EE4E-ADD3-827FBE4A7350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/>
            <a:t>§ 2º O disposto no inciso II do </a:t>
          </a:r>
          <a:r>
            <a:rPr lang="pt-PT" sz="2400" i="1" kern="1200"/>
            <a:t>caput </a:t>
          </a:r>
          <a:r>
            <a:rPr lang="pt-PT" sz="2400" kern="1200"/>
            <a:t>deste artigo aplica-se também ao fornecimento, pelas cooperativas, de</a:t>
          </a:r>
          <a:r>
            <a:rPr lang="pt-BR" sz="2400" kern="1200"/>
            <a:t> </a:t>
          </a:r>
          <a:r>
            <a:rPr lang="pt-PT" sz="2400" kern="1200"/>
            <a:t>serviços financeiros a seus associados, inclusive cobrados mediante tarifas e comissões.</a:t>
          </a:r>
          <a:endParaRPr lang="en-US" sz="2400" kern="1200"/>
        </a:p>
      </dsp:txBody>
      <dsp:txXfrm>
        <a:off x="696297" y="538547"/>
        <a:ext cx="4171627" cy="2590157"/>
      </dsp:txXfrm>
    </dsp:sp>
    <dsp:sp modelId="{C44C8D10-4F4A-F349-8FE8-ADC576DF6F1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D0564-771D-874F-8116-02C65022A64B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/>
            <a:t>§ 3º A opção de que trata o </a:t>
          </a:r>
          <a:r>
            <a:rPr lang="pt-PT" sz="2400" i="1" kern="1200"/>
            <a:t>caput </a:t>
          </a:r>
          <a:r>
            <a:rPr lang="pt-PT" sz="2400" kern="1200"/>
            <a:t>deste artigo será exercida pela cooperativa no ano-calendário anterior ao de início de produção de efeitos ou no início de suas operações, nos termos do regulamento.</a:t>
          </a:r>
          <a:endParaRPr lang="en-US" sz="2400" kern="1200"/>
        </a:p>
      </dsp:txBody>
      <dsp:txXfrm>
        <a:off x="5991936" y="538547"/>
        <a:ext cx="4171627" cy="2590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0216E-CAAB-4AE3-94E7-3093F87C7E8D}">
      <dsp:nvSpPr>
        <dsp:cNvPr id="0" name=""/>
        <dsp:cNvSpPr/>
      </dsp:nvSpPr>
      <dsp:spPr>
        <a:xfrm>
          <a:off x="0" y="170532"/>
          <a:ext cx="6666833" cy="12306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Art. 32. A imunidade e a isenção acarretarão a anulação do crédito relativo às operações anteriores.</a:t>
          </a:r>
          <a:endParaRPr lang="pt-BR" sz="2200" kern="1200" dirty="0"/>
        </a:p>
      </dsp:txBody>
      <dsp:txXfrm>
        <a:off x="60077" y="230609"/>
        <a:ext cx="6546679" cy="1110539"/>
      </dsp:txXfrm>
    </dsp:sp>
    <dsp:sp modelId="{82CF7BE4-00C1-4711-AF49-42733E4C2870}">
      <dsp:nvSpPr>
        <dsp:cNvPr id="0" name=""/>
        <dsp:cNvSpPr/>
      </dsp:nvSpPr>
      <dsp:spPr>
        <a:xfrm>
          <a:off x="0" y="1464586"/>
          <a:ext cx="6666833" cy="1230693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§1º A anulação dos créditos de que trata o caput será proporcional ao valor das operações imunes e isentas sobre o valor de todas as operações do fornecedor.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60077" y="1524663"/>
        <a:ext cx="6546679" cy="1110539"/>
      </dsp:txXfrm>
    </dsp:sp>
    <dsp:sp modelId="{484FB2AC-20CA-47A1-8D59-9F2B0A1675DE}">
      <dsp:nvSpPr>
        <dsp:cNvPr id="0" name=""/>
        <dsp:cNvSpPr/>
      </dsp:nvSpPr>
      <dsp:spPr>
        <a:xfrm>
          <a:off x="0" y="2758639"/>
          <a:ext cx="6666833" cy="1230693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§ 2º O disposto no caput e no § 1º </a:t>
          </a:r>
          <a:r>
            <a:rPr lang="pt-BR" sz="2200" b="1" kern="1200" dirty="0">
              <a:solidFill>
                <a:schemeClr val="tx1"/>
              </a:solidFill>
            </a:rPr>
            <a:t>não se aplica às exportações,</a:t>
          </a:r>
          <a:r>
            <a:rPr lang="pt-BR" sz="2200" b="1" kern="1200" dirty="0"/>
            <a:t> e operações que tratam os incisos IV e VI do art. 9º . </a:t>
          </a:r>
          <a:endParaRPr lang="pt-BR" sz="2200" kern="1200" dirty="0"/>
        </a:p>
      </dsp:txBody>
      <dsp:txXfrm>
        <a:off x="60077" y="2818716"/>
        <a:ext cx="6546679" cy="1110539"/>
      </dsp:txXfrm>
    </dsp:sp>
    <dsp:sp modelId="{D6690B86-8386-DE4A-970D-3B2731397182}">
      <dsp:nvSpPr>
        <dsp:cNvPr id="0" name=""/>
        <dsp:cNvSpPr/>
      </dsp:nvSpPr>
      <dsp:spPr>
        <a:xfrm>
          <a:off x="0" y="4052693"/>
          <a:ext cx="6666833" cy="123069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33. No caso de operações sujeitas a alíquota zero, será mantido o crédito relativo às operações anteriores</a:t>
          </a:r>
          <a:endParaRPr lang="pt-BR" sz="2200" kern="1200" dirty="0"/>
        </a:p>
      </dsp:txBody>
      <dsp:txXfrm>
        <a:off x="60077" y="4112770"/>
        <a:ext cx="6546679" cy="1110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D309-F372-864B-8E81-9BB1F47692C1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FE9AA-2B82-F44F-937B-E9508DF9CFB1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Art. 229. A base de cálculo do IBS e da CBS no regime</a:t>
          </a:r>
          <a:r>
            <a:rPr lang="pt-BR" sz="1900" kern="1200"/>
            <a:t> </a:t>
          </a:r>
          <a:r>
            <a:rPr lang="pt-PT" sz="1900" kern="1200"/>
            <a:t>específico de planos de assistência de saúde será composta: </a:t>
          </a:r>
          <a:endParaRPr lang="en-US" sz="1900" kern="1200"/>
        </a:p>
      </dsp:txBody>
      <dsp:txXfrm>
        <a:off x="696297" y="538547"/>
        <a:ext cx="4171627" cy="2590157"/>
      </dsp:txXfrm>
    </dsp:sp>
    <dsp:sp modelId="{CD66E425-B555-DC47-90AF-EAF57D474D43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F2938-34AD-A64C-BFB0-BF03777E118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dirty="0"/>
            <a:t>§ 3º </a:t>
          </a:r>
          <a:r>
            <a:rPr lang="pt-PT" sz="1900" kern="1200" dirty="0">
              <a:solidFill>
                <a:srgbClr val="C00000"/>
              </a:solidFill>
            </a:rPr>
            <a:t>A dedução estabelecida </a:t>
          </a:r>
          <a:r>
            <a:rPr lang="pt-PT" sz="1900" kern="1200" dirty="0"/>
            <a:t>no inciso I do § 1º deste artigo fica reduzida em </a:t>
          </a:r>
          <a:r>
            <a:rPr lang="pt-PT" sz="1900" kern="1200" dirty="0">
              <a:solidFill>
                <a:srgbClr val="C00000"/>
              </a:solidFill>
            </a:rPr>
            <a:t>50% (cinquenta por cento) </a:t>
          </a:r>
          <a:r>
            <a:rPr lang="pt-PT" sz="1900" kern="1200" dirty="0"/>
            <a:t>na hipótese de </a:t>
          </a:r>
          <a:r>
            <a:rPr lang="pt-PT" sz="1900" kern="1200" dirty="0">
              <a:solidFill>
                <a:srgbClr val="C00000"/>
              </a:solidFill>
            </a:rPr>
            <a:t>valores pagos por cooperativas de saúde a seus associados, </a:t>
          </a:r>
          <a:r>
            <a:rPr lang="pt-PT" sz="1900" kern="1200" dirty="0"/>
            <a:t>caso a operação seja beneficiada pela redução de alíquotas estabelecida no inciso I do </a:t>
          </a:r>
          <a:r>
            <a:rPr lang="pt-PT" sz="1900" i="1" kern="1200" dirty="0" err="1"/>
            <a:t>caput</a:t>
          </a:r>
          <a:r>
            <a:rPr lang="pt-PT" sz="1900" i="1" kern="1200" dirty="0"/>
            <a:t> </a:t>
          </a:r>
          <a:r>
            <a:rPr lang="pt-PT" sz="1900" kern="1200" dirty="0"/>
            <a:t>do </a:t>
          </a:r>
          <a:r>
            <a:rPr lang="pt-PT" sz="1900" kern="1200" dirty="0" err="1"/>
            <a:t>art</a:t>
          </a:r>
          <a:r>
            <a:rPr lang="pt-PT" sz="1900" kern="1200" dirty="0"/>
            <a:t>. 270 desta Lei Complementar.</a:t>
          </a:r>
          <a:endParaRPr lang="en-US" sz="19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D9E5C-D7BC-4958-3E26-951A79187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F1D18-949A-DFAC-AD61-F779C5F76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76B55-D124-96D3-00B0-CA7A2C86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E7154-ECC1-BD25-BF81-479FCA88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EE332-2C20-2486-6684-4A2753A5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7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9F2C7-1E0D-47CE-429A-5E80D2BE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E9FB42-664C-B6B6-52C7-F99CC218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7AD92-1A49-5480-009C-9C919A0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EA87DB-85F6-5E51-89DD-96025BF6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4A112-335E-9E94-B3FA-2001408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3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700F6F-3BC3-CCB6-1748-95BBE98EF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5D795-6A9C-7CCE-48A3-F9E5E523A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4B651-C530-E690-D228-50AC825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925518-9835-8872-2715-974EFD3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2BE89B-009C-1515-522F-4241F529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5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5725-2604-2E4E-D662-A59EE19B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7FADD-FEAC-12DB-6781-E974BF2C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EE1F92-D55B-56C9-EA6E-9B2A706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21B7C-1AB9-121F-7351-D42F779B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0B978-11CD-6EDA-0D7A-1E87BDC7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8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2FE7-E21D-14B2-FF48-3CBD5B36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02277-58C7-461A-FB75-0AA7BEB1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70BA1D-569E-5503-B68E-DEBFB556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42732-02DC-F21B-EE6B-C798C7BF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152EA-D963-5673-5E95-12E3D1AF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51975-D212-24F7-9DC3-99E146FD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CEF07-178B-10E0-F08F-5EF6485F4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DAFB4E-18F0-1326-2A9C-06E0E4970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A9F865-C0F4-00AC-95CF-67077617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44753-3ECB-1317-56A6-C2608862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935F1B-66D9-7CAF-0B5B-64B8A77F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83C9-0B96-36DD-BCA7-5F76066D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10239-B8EA-0959-F3AD-DCCF806A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01BE3E-41F4-5FDF-C713-11EB4D10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397DDF-8B80-387C-1014-E4DDF834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AFF2F-E19B-FA35-7E2E-B2AB349F6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45C26C-D72E-A16C-8DBF-6166E145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0D7A5F-5800-0532-A138-A0C57F28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238741-4A1B-BA56-B9C0-DB9B2037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8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0D292-6199-4B2C-2126-9459AEA8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BDA823-56DB-4753-CA20-C22B742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EDB583-8319-89BB-C7F4-EABD6587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17953-DC33-A452-8606-AC6BD286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26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CC200D-281E-49CB-F4B6-11279E64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0A79B5-5BC3-70D5-5802-CEB5B234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942AD6-3ED0-D047-E311-8ADC1F83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4384-1F48-30B2-36DA-A0BB8E99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BE07D-7992-85FF-884B-A08C5F98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8CC744-945E-3FC0-90EF-0F146418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A023A-4BB6-1207-56E5-E37DC8E1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F994F8-F53B-E7E9-22E2-7C8CBF8E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93C326-AFA9-6D9E-FDB6-1506D42F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6C3C0-364E-9323-2A90-AB6583E0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4F7D96-520C-81F3-1B4E-5E917C73C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C8CB3-AEC1-5605-F524-9C8C1401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F38035-2021-DC5C-1F8D-D40B2F39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DAA3D2-06C1-41A6-C67F-9480DF9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6A93C4-2A9C-631A-B40A-34DD863D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2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4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constituicao/Constituicao.htm#art145%C2%A74" TargetMode="External"/><Relationship Id="rId2" Type="http://schemas.openxmlformats.org/officeDocument/2006/relationships/hyperlink" Target="https://www.planalto.gov.br/ccivil_03/constituicao/Constituicao.htm#art145%C2%A7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to.mercadolivre.com.br/MLB-1520723140-cesta-basica-alimentos-completa-31-itens-pronta-entrega-_J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bsonpiresxerife.com/brasil/renomado-tributarista-do-brasil-cita-jose-agripino-em-dedicatoria-de-livro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156a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hyperlink" Target="https://pngimg.com/download/19796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hyperlink" Target="https://pngimg.com/download/20344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hyperlink" Target="https://pngimg.com/download/550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D3A26A10-03F8-1E5A-753B-D734491F24E9}"/>
              </a:ext>
            </a:extLst>
          </p:cNvPr>
          <p:cNvSpPr txBox="1"/>
          <p:nvPr/>
        </p:nvSpPr>
        <p:spPr>
          <a:xfrm>
            <a:off x="1097280" y="1935309"/>
            <a:ext cx="9997440" cy="380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 eaLnBrk="1" hangingPunct="1">
              <a:buClrTx/>
            </a:pPr>
            <a:endParaRPr lang="pt-BR" sz="1400" dirty="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23156-D76F-21F7-6B60-BC18F2A2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277" y="3142655"/>
            <a:ext cx="5695189" cy="224676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/>
            <a:r>
              <a:rPr lang="pt-BR" sz="2800" b="1" dirty="0"/>
              <a:t>Art. 3º</a:t>
            </a:r>
            <a:r>
              <a:rPr lang="pt-BR" sz="2800" dirty="0"/>
              <a:t> Constituem objetivos fundamentais da República Federativa do Brasil:</a:t>
            </a:r>
          </a:p>
          <a:p>
            <a:pPr algn="just"/>
            <a:r>
              <a:rPr lang="pt-BR" sz="2800" b="1" dirty="0" err="1"/>
              <a:t>I</a:t>
            </a:r>
            <a:r>
              <a:rPr lang="pt-BR" sz="2800" b="1" dirty="0"/>
              <a:t> </a:t>
            </a:r>
            <a:r>
              <a:rPr lang="pt-BR" sz="2800" dirty="0"/>
              <a:t>- construir uma sociedade livre, justa e </a:t>
            </a:r>
            <a:r>
              <a:rPr lang="pt-BR" sz="2800" b="1" dirty="0">
                <a:solidFill>
                  <a:srgbClr val="C00000"/>
                </a:solidFill>
              </a:rPr>
              <a:t>solidária;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8EF2FA-CAEE-1B68-F4C1-FFD6EFA1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r="2052" b="1698"/>
          <a:stretch>
            <a:fillRect/>
          </a:stretch>
        </p:blipFill>
        <p:spPr bwMode="auto">
          <a:xfrm>
            <a:off x="1723894" y="2158983"/>
            <a:ext cx="2452408" cy="336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0EB92-5101-FF6D-FAEB-FA7196173CD3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3FE5DC-E6E0-87E2-2602-C66B8DC76F39}"/>
              </a:ext>
            </a:extLst>
          </p:cNvPr>
          <p:cNvSpPr txBox="1">
            <a:spLocks/>
          </p:cNvSpPr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err="1"/>
              <a:t>Art</a:t>
            </a:r>
            <a:r>
              <a:rPr lang="pt-BR" sz="2200" b="1" dirty="0"/>
              <a:t> 145  DA CONSTITUIÇÃO FEDERAL</a:t>
            </a:r>
          </a:p>
          <a:p>
            <a:pPr algn="just"/>
            <a:r>
              <a:rPr lang="pt-BR" sz="2200" b="1" dirty="0">
                <a:hlinkClick r:id="rId2"/>
              </a:rPr>
              <a:t>§ 3º</a:t>
            </a:r>
            <a:r>
              <a:rPr lang="pt-BR" sz="2200" b="1" dirty="0"/>
              <a:t> O Sistema Tributário Nacional deve observar os princípios da simplicidade, da transparência, </a:t>
            </a:r>
            <a:r>
              <a:rPr lang="pt-BR" sz="2200" b="1" dirty="0">
                <a:solidFill>
                  <a:srgbClr val="C00000"/>
                </a:solidFill>
              </a:rPr>
              <a:t>da justiça tributária,</a:t>
            </a:r>
            <a:r>
              <a:rPr lang="pt-BR" sz="2200" b="1" dirty="0"/>
              <a:t> </a:t>
            </a:r>
            <a:r>
              <a:rPr lang="pt-BR" sz="2200" b="1" dirty="0">
                <a:solidFill>
                  <a:srgbClr val="C00000"/>
                </a:solidFill>
              </a:rPr>
              <a:t>da cooperação </a:t>
            </a:r>
            <a:r>
              <a:rPr lang="pt-BR" sz="2200" b="1" dirty="0"/>
              <a:t>e da defesa do meio ambiente.</a:t>
            </a:r>
          </a:p>
          <a:p>
            <a:pPr algn="just"/>
            <a:r>
              <a:rPr lang="pt-BR" sz="2200" b="1" dirty="0">
                <a:hlinkClick r:id="rId3"/>
              </a:rPr>
              <a:t>§ 4º</a:t>
            </a:r>
            <a:r>
              <a:rPr lang="pt-BR" sz="2200" b="1" dirty="0"/>
              <a:t> As alterações na legislação tributária buscarão atenuar efeitos </a:t>
            </a:r>
            <a:r>
              <a:rPr lang="pt-BR" sz="2200" b="1" dirty="0">
                <a:solidFill>
                  <a:srgbClr val="C00000"/>
                </a:solidFill>
              </a:rPr>
              <a:t>regressivos</a:t>
            </a:r>
            <a:r>
              <a:rPr lang="pt-BR" sz="2200" b="1" dirty="0"/>
              <a:t>." (NR)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Escadas da frente e colunas de um majestoso edifício da cidade">
            <a:extLst>
              <a:ext uri="{FF2B5EF4-FFF2-40B4-BE49-F238E27FC236}">
                <a16:creationId xmlns:a16="http://schemas.microsoft.com/office/drawing/2014/main" id="{985F05E7-4E3F-C179-1640-CB2B80CD5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55" r="1362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93D92-7069-D4D3-B70E-5C157AA6B8EA}"/>
              </a:ext>
            </a:extLst>
          </p:cNvPr>
          <p:cNvSpPr txBox="1">
            <a:spLocks/>
          </p:cNvSpPr>
          <p:nvPr/>
        </p:nvSpPr>
        <p:spPr>
          <a:xfrm>
            <a:off x="1241832" y="1179582"/>
            <a:ext cx="3659492" cy="45975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6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Justiça Fiscal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2FC14A12-E457-8BC2-AC7E-A23C365FD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1996"/>
              </p:ext>
            </p:extLst>
          </p:nvPr>
        </p:nvGraphicFramePr>
        <p:xfrm>
          <a:off x="4560010" y="869016"/>
          <a:ext cx="6464483" cy="560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51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03462-161B-3F5C-26C5-4BAB6ED17B9F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CESTA BÁSICA 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REGIMES DIFERENCIADOS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46E89F-5DBD-7275-991A-60FEDB27117C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8º Fica criada a Cesta Básica Nacional de Alimentos, </a:t>
            </a:r>
            <a:r>
              <a:rPr lang="pt-BR" sz="2200" b="1" i="0" dirty="0">
                <a:effectLst/>
                <a:highlight>
                  <a:srgbClr val="FFFFFF"/>
                </a:highlight>
              </a:rPr>
              <a:t>que considerará a diversidade regional e cultural da alimentação do País e </a:t>
            </a:r>
            <a:r>
              <a:rPr lang="pt-BR" sz="22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garantirá a alimentação saudável e nutricionalmente adequada</a:t>
            </a:r>
            <a:r>
              <a:rPr lang="pt-BR" sz="2200" b="1" i="0" dirty="0">
                <a:effectLst/>
                <a:highlight>
                  <a:srgbClr val="FFFFFF"/>
                </a:highlight>
              </a:rPr>
              <a:t>, 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em observância ao direito social à alimentação previsto no art. 6º da Constituição Federal.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Parágrafo único. Lei complementar definirá os produtos destinados à alimentação humana que comporão a Cesta Básica Nacional de Alimentos, sobre os quais as 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alíquotas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dos tributos previstos nos </a:t>
            </a:r>
            <a:r>
              <a:rPr kumimoji="0" lang="pt-BR" sz="22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arts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156-A e 195, V, da Constituição Federal 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serão reduzidas a zero</a:t>
            </a:r>
            <a:r>
              <a:rPr kumimoji="0" lang="pt-BR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pic>
        <p:nvPicPr>
          <p:cNvPr id="4" name="Imagem 3" descr="Comida e bebida&#10;&#10;Descrição gerada automaticamente com confiança baixa">
            <a:extLst>
              <a:ext uri="{FF2B5EF4-FFF2-40B4-BE49-F238E27FC236}">
                <a16:creationId xmlns:a16="http://schemas.microsoft.com/office/drawing/2014/main" id="{7222506C-4973-5B85-AB00-366435F03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462" r="13538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83D4A82-2D2C-F191-CCBE-848D7EB19A03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0667F-D45D-BD9E-3948-00BFC8B8DCF4}"/>
              </a:ext>
            </a:extLst>
          </p:cNvPr>
          <p:cNvSpPr txBox="1">
            <a:spLocks/>
          </p:cNvSpPr>
          <p:nvPr/>
        </p:nvSpPr>
        <p:spPr>
          <a:xfrm>
            <a:off x="737942" y="813659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CESTA BÁSICA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PLP 68/2024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55A23-C954-8C45-D0D2-859D26889DCB}"/>
              </a:ext>
            </a:extLst>
          </p:cNvPr>
          <p:cNvSpPr txBox="1"/>
          <p:nvPr/>
        </p:nvSpPr>
        <p:spPr>
          <a:xfrm>
            <a:off x="548640" y="2324912"/>
            <a:ext cx="4860067" cy="403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114. 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Ficam reduzidas a zero as alíquotas 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do IBS e da CBS incidentes sobre as vendas de produtos destinados à alimentação humana relacionados no Anexo </a:t>
            </a:r>
            <a:r>
              <a:rPr kumimoji="0" lang="pt-BR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, com a especificação das respectivas classificações da NCM/SH, nos termos do art. 8º da Emenda Constitucional nº 132, de 20 de dezembro de 2023, que cria a Cesta Básica Nacional de Alimentos.</a:t>
            </a: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just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Parágrafo único. Aplica-se o disposto nos §§ 1º a 4º do art. 115 às reduções de alíquotas de que trata o caput.</a:t>
            </a:r>
          </a:p>
        </p:txBody>
      </p:sp>
      <p:pic>
        <p:nvPicPr>
          <p:cNvPr id="4" name="Picture 7" descr="Sacos abertos de variedades de sementes">
            <a:extLst>
              <a:ext uri="{FF2B5EF4-FFF2-40B4-BE49-F238E27FC236}">
                <a16:creationId xmlns:a16="http://schemas.microsoft.com/office/drawing/2014/main" id="{893463A8-2A26-0DE1-E401-130D3ED78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8" r="2364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4FE5388-2E53-4551-3283-0076EB483A9D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32E49D-CE35-FA96-FAE7-82B4248A9EAC}"/>
              </a:ext>
            </a:extLst>
          </p:cNvPr>
          <p:cNvSpPr txBox="1"/>
          <p:nvPr/>
        </p:nvSpPr>
        <p:spPr>
          <a:xfrm>
            <a:off x="141170" y="661975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ANEXO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- PRODUTOS DESTINADOS À ALIMENTAÇÃO HUMANA SUBMETIDOS À REDUÇÃO A ZERO DAS ALÍQUOTAS DO IBS E DA CBS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1/2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7AB159-CEC7-E14F-E895-DC42AB8FF48F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FF0F04-82FC-7031-B0BA-4BE3F620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60" y="0"/>
            <a:ext cx="7741078" cy="68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660BE4-0441-6CB5-8DD9-C0E19667175D}"/>
              </a:ext>
            </a:extLst>
          </p:cNvPr>
          <p:cNvSpPr txBox="1"/>
          <p:nvPr/>
        </p:nvSpPr>
        <p:spPr>
          <a:xfrm>
            <a:off x="141170" y="661975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ANEXO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- PRODUTOS DESTINADOS À ALIMENTAÇÃO HUMANA SUBMETIDOS À REDUÇÃO A ZERO DAS ALÍQUOTAS DO IBS E DA CBS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2/2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B10070-5F1E-2177-C5C2-4AB339903B34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90D16E-4975-C43E-60AC-9DE0C529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82" y="198166"/>
            <a:ext cx="7189807" cy="64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7688E-0482-0621-095D-09D90F378C9F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+mn-lt"/>
              </a:rPr>
              <a:t>“CASHBACK”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2EC7FD-D02B-AB08-346A-46FE30FCFA10}"/>
              </a:ext>
            </a:extLst>
          </p:cNvPr>
          <p:cNvSpPr txBox="1"/>
          <p:nvPr/>
        </p:nvSpPr>
        <p:spPr>
          <a:xfrm>
            <a:off x="428263" y="2372868"/>
            <a:ext cx="7801337" cy="418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156-A. O imposto sobre operações com bens e prestações de serviços, cuja competência será compartilhada pelos Estados, pelo Distrito Federal e pelos Municípios, será instituído por lei complementar.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§ 7º Lei complementar disporá sobre: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II – disporá sobre a instituição de regimes especiais e favorecidos de tributação, por meio de: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a) isenção ou adoção de alíquotas reduzidas;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devolução total ou parcial do imposto aos adquirentes dos bens e serviços;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alteração nas regras de creditamento;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III – </a:t>
            </a:r>
            <a:r>
              <a:rPr kumimoji="0" lang="pt-BR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poderá prever a devolução total ou parcial, às famílias de baixa renda, do imposto incidente sobre suas aquisições de bens e serviços;</a:t>
            </a:r>
          </a:p>
        </p:txBody>
      </p:sp>
      <p:pic>
        <p:nvPicPr>
          <p:cNvPr id="4" name="Gráfico 3" descr="Seta circular com preenchimento sólido">
            <a:extLst>
              <a:ext uri="{FF2B5EF4-FFF2-40B4-BE49-F238E27FC236}">
                <a16:creationId xmlns:a16="http://schemas.microsoft.com/office/drawing/2014/main" id="{0B40C19B-F4A8-5BD3-41BE-92182866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374" y="2372868"/>
            <a:ext cx="3803896" cy="3803896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0FFA98E-CD1E-9494-E54D-3288872752B5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2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676F-DF63-9D38-0B33-8506F0AFCCF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“CASHBACK”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7F5F14-4CC7-D1A7-F8A9-21DEDA87135D}"/>
              </a:ext>
            </a:extLst>
          </p:cNvPr>
          <p:cNvSpPr txBox="1"/>
          <p:nvPr/>
        </p:nvSpPr>
        <p:spPr>
          <a:xfrm>
            <a:off x="838200" y="1328982"/>
            <a:ext cx="10515600" cy="4852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100. Serão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devolvidos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nos termos e limites previstos neste Capítulo,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para pessoas físi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cas que forem integrantes de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famílias de baixa renda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-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CBS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pela União; e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II -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 IBS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pelos Estados, Distrito Federal e Municípios. 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Art. 101. O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destinatári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das devoluções previstas neste Capítulo será aquele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responsável por unidade familiar de família de baixa renda cadastrada no Cadastro Único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para Programas Sociais do Governo Federal – </a:t>
            </a:r>
            <a:r>
              <a:rPr kumimoji="0" lang="pt-BR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CadÚnico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conforme o art. 6º-F da Lei nº 8.742, de 7 de dezembro de 1993, ou por norma equivalente que a suceder,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 que observar, cumulativamente, aos seguintes </a:t>
            </a:r>
            <a:r>
              <a:rPr kumimoji="0" lang="pt-BR" sz="2000" b="1" i="0" u="sng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requisitos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-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possuir renda familiar mensal per capita declarada de até meio salário-mínimo nacional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II -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ser residente em território nacional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e </a:t>
            </a:r>
          </a:p>
          <a:p>
            <a:pPr marR="0" lvl="0" algn="just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III - 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possuir inscrição ativa no CPF</a:t>
            </a:r>
            <a:r>
              <a:rPr kumimoji="0" lang="pt-BR" sz="2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3F6B0A-30F0-761F-EF77-AC54C3457788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92261CA-0D3E-E556-C545-32F450265EE1}"/>
              </a:ext>
            </a:extLst>
          </p:cNvPr>
          <p:cNvSpPr txBox="1">
            <a:spLocks/>
          </p:cNvSpPr>
          <p:nvPr/>
        </p:nvSpPr>
        <p:spPr>
          <a:xfrm>
            <a:off x="655774" y="747500"/>
            <a:ext cx="10589871" cy="578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/>
              <a:t>Art. 105. As </a:t>
            </a:r>
            <a:r>
              <a:rPr lang="pt-BR" sz="1800" b="1" dirty="0" err="1"/>
              <a:t>devoluções</a:t>
            </a:r>
            <a:r>
              <a:rPr lang="pt-BR" sz="1800" b="1" dirty="0"/>
              <a:t> previstas neste </a:t>
            </a:r>
            <a:r>
              <a:rPr lang="pt-BR" sz="1800" b="1" dirty="0" err="1"/>
              <a:t>Capítulo</a:t>
            </a:r>
            <a:r>
              <a:rPr lang="pt-BR" sz="1800" b="1" dirty="0"/>
              <a:t> </a:t>
            </a:r>
            <a:r>
              <a:rPr lang="pt-BR" sz="1800" b="1" dirty="0" err="1"/>
              <a:t>serão</a:t>
            </a:r>
            <a:r>
              <a:rPr lang="pt-BR" sz="1800" b="1" dirty="0"/>
              <a:t> calculadas mediante </a:t>
            </a:r>
            <a:r>
              <a:rPr lang="pt-BR" sz="1800" b="1" dirty="0" err="1"/>
              <a:t>aplicação</a:t>
            </a:r>
            <a:r>
              <a:rPr lang="pt-BR" sz="1800" b="1" dirty="0"/>
              <a:t> de percentual sobre o valor do tributo relativo ao consumo que servir de base para essas </a:t>
            </a:r>
            <a:r>
              <a:rPr lang="pt-BR" sz="1800" b="1" dirty="0" err="1">
                <a:solidFill>
                  <a:srgbClr val="00B050"/>
                </a:solidFill>
              </a:rPr>
              <a:t>devoluções</a:t>
            </a:r>
            <a:r>
              <a:rPr lang="pt-BR" sz="1800" b="1" dirty="0">
                <a:solidFill>
                  <a:srgbClr val="00B050"/>
                </a:solidFill>
              </a:rPr>
              <a:t>, formalizado por meio da </a:t>
            </a:r>
            <a:r>
              <a:rPr lang="pt-BR" sz="1800" b="1" dirty="0" err="1">
                <a:solidFill>
                  <a:srgbClr val="00B050"/>
                </a:solidFill>
              </a:rPr>
              <a:t>emissão</a:t>
            </a:r>
            <a:r>
              <a:rPr lang="pt-BR" sz="1800" b="1" dirty="0">
                <a:solidFill>
                  <a:srgbClr val="00B050"/>
                </a:solidFill>
              </a:rPr>
              <a:t> de documentos fiscais.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 err="1"/>
              <a:t>Parágrafo</a:t>
            </a:r>
            <a:r>
              <a:rPr lang="pt-BR" sz="1800" b="1" dirty="0"/>
              <a:t> </a:t>
            </a:r>
            <a:r>
              <a:rPr lang="pt-BR" sz="1800" b="1" dirty="0" err="1"/>
              <a:t>único</a:t>
            </a:r>
            <a:r>
              <a:rPr lang="pt-BR" sz="1800" b="1" dirty="0"/>
              <a:t>. Para </a:t>
            </a:r>
            <a:r>
              <a:rPr lang="pt-BR" sz="1800" b="1" dirty="0" err="1"/>
              <a:t>determinação</a:t>
            </a:r>
            <a:r>
              <a:rPr lang="pt-BR" sz="1800" b="1" dirty="0"/>
              <a:t> do tributo a ser devolvido </a:t>
            </a:r>
            <a:r>
              <a:rPr lang="pt-BR" sz="1800" b="1" dirty="0" err="1"/>
              <a:t>às</a:t>
            </a:r>
            <a:r>
              <a:rPr lang="pt-BR" sz="1800" b="1" dirty="0"/>
              <a:t> pessoas </a:t>
            </a:r>
            <a:r>
              <a:rPr lang="pt-BR" sz="1800" b="1" dirty="0" err="1"/>
              <a:t>físicas</a:t>
            </a:r>
            <a:r>
              <a:rPr lang="pt-BR" sz="1800" b="1" dirty="0"/>
              <a:t>, nos termos do caput: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 err="1"/>
              <a:t>I</a:t>
            </a:r>
            <a:r>
              <a:rPr lang="pt-BR" sz="1800" b="1" dirty="0"/>
              <a:t> - </a:t>
            </a:r>
            <a:r>
              <a:rPr lang="pt-BR" sz="1800" b="1" dirty="0" err="1"/>
              <a:t>sera</a:t>
            </a:r>
            <a:r>
              <a:rPr lang="pt-BR" sz="1800" b="1" dirty="0"/>
              <a:t>́ considerado o consumo total de produtos pelas </a:t>
            </a:r>
            <a:r>
              <a:rPr lang="pt-BR" sz="1800" b="1" dirty="0" err="1"/>
              <a:t>famílias</a:t>
            </a:r>
            <a:r>
              <a:rPr lang="pt-BR" sz="1800" b="1" dirty="0"/>
              <a:t> </a:t>
            </a:r>
            <a:r>
              <a:rPr lang="pt-BR" sz="1800" b="1" dirty="0" err="1"/>
              <a:t>destinatárias</a:t>
            </a:r>
            <a:r>
              <a:rPr lang="pt-BR" sz="1800" b="1" dirty="0"/>
              <a:t>, </a:t>
            </a:r>
            <a:r>
              <a:rPr lang="pt-BR" sz="1800" b="1" dirty="0">
                <a:solidFill>
                  <a:srgbClr val="00B050"/>
                </a:solidFill>
              </a:rPr>
              <a:t>exclusive os produtos sujeitos ao Imposto Seletivo, de que trata o Livro II desta Lei Complementar;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/>
              <a:t>II - </a:t>
            </a:r>
            <a:r>
              <a:rPr lang="pt-BR" sz="1800" b="1" dirty="0" err="1"/>
              <a:t>serão</a:t>
            </a:r>
            <a:r>
              <a:rPr lang="pt-BR" sz="1800" b="1" dirty="0"/>
              <a:t> estabelecidas regras de </a:t>
            </a:r>
            <a:r>
              <a:rPr lang="pt-BR" sz="1800" b="1" dirty="0" err="1"/>
              <a:t>devolução</a:t>
            </a:r>
            <a:r>
              <a:rPr lang="pt-BR" sz="1800" b="1" dirty="0"/>
              <a:t> por unidade familiar </a:t>
            </a:r>
            <a:r>
              <a:rPr lang="pt-BR" sz="1800" b="1" dirty="0" err="1"/>
              <a:t>destinatária</a:t>
            </a:r>
            <a:r>
              <a:rPr lang="pt-BR" sz="1800" b="1" dirty="0"/>
              <a:t> e por </a:t>
            </a:r>
            <a:r>
              <a:rPr lang="pt-BR" sz="1800" b="1" dirty="0" err="1"/>
              <a:t>período</a:t>
            </a:r>
            <a:r>
              <a:rPr lang="pt-BR" sz="1800" b="1" dirty="0"/>
              <a:t> de </a:t>
            </a:r>
            <a:r>
              <a:rPr lang="pt-BR" sz="1800" b="1" dirty="0" err="1"/>
              <a:t>apuração</a:t>
            </a:r>
            <a:r>
              <a:rPr lang="pt-BR" sz="1800" b="1" dirty="0"/>
              <a:t> das </a:t>
            </a:r>
            <a:r>
              <a:rPr lang="pt-BR" sz="1800" b="1" dirty="0" err="1"/>
              <a:t>devoluções</a:t>
            </a:r>
            <a:r>
              <a:rPr lang="pt-BR" sz="1800" b="1" dirty="0"/>
              <a:t>, de modo que a </a:t>
            </a:r>
            <a:r>
              <a:rPr lang="pt-BR" sz="1800" b="1" dirty="0" err="1"/>
              <a:t>devolução</a:t>
            </a:r>
            <a:r>
              <a:rPr lang="pt-BR" sz="1800" b="1" dirty="0"/>
              <a:t> seja </a:t>
            </a:r>
            <a:r>
              <a:rPr lang="pt-BR" sz="1800" b="1" dirty="0" err="1"/>
              <a:t>compatível</a:t>
            </a:r>
            <a:r>
              <a:rPr lang="pt-BR" sz="1800" b="1" dirty="0"/>
              <a:t> com a renda </a:t>
            </a:r>
            <a:r>
              <a:rPr lang="pt-BR" sz="1800" b="1" dirty="0" err="1"/>
              <a:t>disponível</a:t>
            </a:r>
            <a:r>
              <a:rPr lang="pt-BR" sz="1800" b="1" dirty="0"/>
              <a:t> da </a:t>
            </a:r>
            <a:r>
              <a:rPr lang="pt-BR" sz="1800" b="1" dirty="0" err="1"/>
              <a:t>família</a:t>
            </a:r>
            <a:r>
              <a:rPr lang="pt-BR" sz="1800" b="1" dirty="0"/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/>
              <a:t>III - </a:t>
            </a:r>
            <a:r>
              <a:rPr lang="pt-BR" sz="1800" b="1" dirty="0" err="1">
                <a:solidFill>
                  <a:srgbClr val="C00000"/>
                </a:solidFill>
              </a:rPr>
              <a:t>serão</a:t>
            </a:r>
            <a:r>
              <a:rPr lang="pt-BR" sz="1800" b="1" dirty="0">
                <a:solidFill>
                  <a:srgbClr val="C00000"/>
                </a:solidFill>
              </a:rPr>
              <a:t> considerados, ainda: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>
                <a:solidFill>
                  <a:srgbClr val="C00000"/>
                </a:solidFill>
              </a:rPr>
              <a:t>a) dados </a:t>
            </a:r>
            <a:r>
              <a:rPr lang="pt-BR" sz="1800" b="1" dirty="0" err="1">
                <a:solidFill>
                  <a:srgbClr val="C00000"/>
                </a:solidFill>
              </a:rPr>
              <a:t>extraídos</a:t>
            </a:r>
            <a:r>
              <a:rPr lang="pt-BR" sz="1800" b="1" dirty="0">
                <a:solidFill>
                  <a:srgbClr val="C00000"/>
                </a:solidFill>
              </a:rPr>
              <a:t> de documentos fiscais vinculados ao CPF do representante familiar, que acobertarem </a:t>
            </a:r>
            <a:r>
              <a:rPr lang="pt-BR" sz="1800" b="1" dirty="0" err="1">
                <a:solidFill>
                  <a:srgbClr val="C00000"/>
                </a:solidFill>
              </a:rPr>
              <a:t>operações</a:t>
            </a:r>
            <a:r>
              <a:rPr lang="pt-BR" sz="1800" b="1" dirty="0">
                <a:solidFill>
                  <a:srgbClr val="C00000"/>
                </a:solidFill>
              </a:rPr>
              <a:t> de </a:t>
            </a:r>
            <a:r>
              <a:rPr lang="pt-BR" sz="1800" b="1" dirty="0" err="1">
                <a:solidFill>
                  <a:srgbClr val="C00000"/>
                </a:solidFill>
              </a:rPr>
              <a:t>aquisição</a:t>
            </a:r>
            <a:r>
              <a:rPr lang="pt-BR" sz="1800" b="1" dirty="0">
                <a:solidFill>
                  <a:srgbClr val="C00000"/>
                </a:solidFill>
              </a:rPr>
              <a:t> de bens ou </a:t>
            </a:r>
            <a:r>
              <a:rPr lang="pt-BR" sz="1800" b="1" dirty="0" err="1">
                <a:solidFill>
                  <a:srgbClr val="C00000"/>
                </a:solidFill>
              </a:rPr>
              <a:t>serviços</a:t>
            </a:r>
            <a:r>
              <a:rPr lang="pt-BR" sz="1800" b="1" dirty="0">
                <a:solidFill>
                  <a:srgbClr val="C00000"/>
                </a:solidFill>
              </a:rPr>
              <a:t> exclusivamente para consumo domiciliar;</a:t>
            </a:r>
            <a:r>
              <a:rPr lang="pt-BR" sz="1800" b="1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 err="1"/>
              <a:t>b</a:t>
            </a:r>
            <a:r>
              <a:rPr lang="pt-BR" sz="1800" b="1" dirty="0"/>
              <a:t>) a renda mensal familiar </a:t>
            </a:r>
            <a:r>
              <a:rPr lang="pt-BR" sz="1800" b="1" dirty="0" err="1"/>
              <a:t>disponível</a:t>
            </a:r>
            <a:r>
              <a:rPr lang="pt-BR" sz="1800" b="1" dirty="0"/>
              <a:t>, assim entendida a que resulta do </a:t>
            </a:r>
            <a:r>
              <a:rPr lang="pt-BR" sz="1800" b="1" dirty="0" err="1"/>
              <a:t>somatório</a:t>
            </a:r>
            <a:r>
              <a:rPr lang="pt-BR" sz="1800" b="1" dirty="0"/>
              <a:t> da renda declarada no </a:t>
            </a:r>
            <a:r>
              <a:rPr lang="pt-BR" sz="1800" b="1" dirty="0" err="1"/>
              <a:t>CadÚnico</a:t>
            </a:r>
            <a:r>
              <a:rPr lang="pt-BR" sz="1800" b="1" dirty="0"/>
              <a:t> a valores auferidos a </a:t>
            </a:r>
            <a:r>
              <a:rPr lang="pt-BR" sz="1800" b="1" dirty="0" err="1"/>
              <a:t>título</a:t>
            </a:r>
            <a:r>
              <a:rPr lang="pt-BR" sz="1800" b="1" dirty="0"/>
              <a:t> de </a:t>
            </a:r>
            <a:r>
              <a:rPr lang="pt-BR" sz="1800" b="1" dirty="0" err="1"/>
              <a:t>transferência</a:t>
            </a:r>
            <a:r>
              <a:rPr lang="pt-BR" sz="1800" b="1" dirty="0"/>
              <a:t> condicionada de renda;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 err="1"/>
              <a:t>c</a:t>
            </a:r>
            <a:r>
              <a:rPr lang="pt-BR" sz="1800" b="1" dirty="0"/>
              <a:t>) dados </a:t>
            </a:r>
            <a:r>
              <a:rPr lang="pt-BR" sz="1800" b="1" dirty="0" err="1"/>
              <a:t>extraídos</a:t>
            </a:r>
            <a:r>
              <a:rPr lang="pt-BR" sz="1800" b="1" dirty="0"/>
              <a:t> de </a:t>
            </a:r>
            <a:r>
              <a:rPr lang="pt-BR" sz="1800" b="1" dirty="0" err="1"/>
              <a:t>publicações</a:t>
            </a:r>
            <a:r>
              <a:rPr lang="pt-BR" sz="1800" b="1" dirty="0"/>
              <a:t> oficiais relativos à estrutura de consumo das </a:t>
            </a:r>
            <a:r>
              <a:rPr lang="pt-BR" sz="1800" b="1" dirty="0" err="1"/>
              <a:t>famílias</a:t>
            </a:r>
            <a:r>
              <a:rPr lang="pt-BR" sz="1800" b="1" dirty="0"/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800" b="1" dirty="0" err="1"/>
              <a:t>d</a:t>
            </a:r>
            <a:r>
              <a:rPr lang="pt-BR" sz="1800" b="1" dirty="0"/>
              <a:t>) regras de </a:t>
            </a:r>
            <a:r>
              <a:rPr lang="pt-BR" sz="1800" b="1" dirty="0" err="1"/>
              <a:t>tributação</a:t>
            </a:r>
            <a:r>
              <a:rPr lang="pt-BR" sz="1800" b="1" dirty="0"/>
              <a:t> de bens e </a:t>
            </a:r>
            <a:r>
              <a:rPr lang="pt-BR" sz="1800" b="1" dirty="0" err="1"/>
              <a:t>serviços</a:t>
            </a:r>
            <a:r>
              <a:rPr lang="pt-BR" sz="1800" b="1" dirty="0"/>
              <a:t> previstas na </a:t>
            </a:r>
            <a:r>
              <a:rPr lang="pt-BR" sz="1800" b="1" dirty="0" err="1"/>
              <a:t>legislação</a:t>
            </a:r>
            <a:r>
              <a:rPr lang="pt-BR" sz="1800" b="1" dirty="0"/>
              <a:t>, admitidas </a:t>
            </a:r>
            <a:r>
              <a:rPr lang="pt-BR" sz="1800" b="1" dirty="0" err="1"/>
              <a:t>diferenciações</a:t>
            </a:r>
            <a:r>
              <a:rPr lang="pt-BR" sz="1800" b="1" dirty="0"/>
              <a:t> entre as regras previstas nas normas gerais de </a:t>
            </a:r>
            <a:r>
              <a:rPr lang="pt-BR" sz="1800" b="1" dirty="0" err="1"/>
              <a:t>incidência</a:t>
            </a:r>
            <a:r>
              <a:rPr lang="pt-BR" sz="1800" b="1" dirty="0"/>
              <a:t> </a:t>
            </a:r>
            <a:r>
              <a:rPr lang="pt-BR" sz="1800" b="1" dirty="0">
                <a:solidFill>
                  <a:srgbClr val="7F7F7F"/>
                </a:solidFill>
              </a:rPr>
              <a:t> </a:t>
            </a:r>
            <a:r>
              <a:rPr lang="pt-BR" sz="1800" b="1" dirty="0"/>
              <a:t>de que trata o </a:t>
            </a:r>
            <a:r>
              <a:rPr lang="pt-BR" sz="1800" b="1" dirty="0" err="1"/>
              <a:t>Título</a:t>
            </a:r>
            <a:r>
              <a:rPr lang="pt-BR" sz="1800" b="1" dirty="0"/>
              <a:t> </a:t>
            </a:r>
            <a:r>
              <a:rPr lang="pt-BR" sz="1800" b="1" dirty="0" err="1"/>
              <a:t>I</a:t>
            </a:r>
            <a:r>
              <a:rPr lang="pt-BR" sz="1800" b="1" dirty="0"/>
              <a:t> deste Livro e os regimes diferenciados, favorecidos ou </a:t>
            </a:r>
            <a:r>
              <a:rPr lang="pt-BR" sz="1800" b="1" dirty="0" err="1"/>
              <a:t>específicos</a:t>
            </a:r>
            <a:r>
              <a:rPr lang="pt-BR" sz="1800" b="1" dirty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2604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BFA56-3C81-C140-D117-93C17B9D4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620" y="1172740"/>
            <a:ext cx="6951146" cy="2366873"/>
          </a:xfrm>
        </p:spPr>
        <p:txBody>
          <a:bodyPr anchor="b">
            <a:normAutofit/>
          </a:bodyPr>
          <a:lstStyle/>
          <a:p>
            <a:r>
              <a:rPr lang="pt-BR" sz="3400" b="1" dirty="0">
                <a:latin typeface="+mn-lt"/>
              </a:rPr>
              <a:t>O REGIME TRIBUTÁRIO DAS COOPERATIVAS</a:t>
            </a:r>
            <a:endParaRPr lang="pt-BR" sz="34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813D0B-C710-7E43-D04D-E8D67D299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5096" y="3758379"/>
            <a:ext cx="4896052" cy="1421694"/>
          </a:xfrm>
        </p:spPr>
        <p:txBody>
          <a:bodyPr>
            <a:normAutofit/>
          </a:bodyPr>
          <a:lstStyle/>
          <a:p>
            <a:r>
              <a:rPr lang="pt-BR" b="1" dirty="0"/>
              <a:t>Betina Treiger Grupenmacher</a:t>
            </a:r>
          </a:p>
          <a:p>
            <a:r>
              <a:rPr lang="pt-BR" b="1" dirty="0"/>
              <a:t>Professora Titular de Direito Tributário da UFPR</a:t>
            </a:r>
          </a:p>
        </p:txBody>
      </p:sp>
      <p:pic>
        <p:nvPicPr>
          <p:cNvPr id="4" name="Picture 13" descr="Estátuas esculpidas coloridas de pessoas">
            <a:extLst>
              <a:ext uri="{FF2B5EF4-FFF2-40B4-BE49-F238E27FC236}">
                <a16:creationId xmlns:a16="http://schemas.microsoft.com/office/drawing/2014/main" id="{C87A1EB8-5695-1966-DF2F-D7402751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23" r="25690" b="-1"/>
          <a:stretch/>
        </p:blipFill>
        <p:spPr>
          <a:xfrm>
            <a:off x="1" y="658760"/>
            <a:ext cx="4209978" cy="619923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47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8DD35-E152-123D-4CC3-34F8E4E5287A}"/>
              </a:ext>
            </a:extLst>
          </p:cNvPr>
          <p:cNvSpPr txBox="1">
            <a:spLocks/>
          </p:cNvSpPr>
          <p:nvPr/>
        </p:nvSpPr>
        <p:spPr>
          <a:xfrm>
            <a:off x="6739128" y="638089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“CASHBACK”</a:t>
            </a:r>
          </a:p>
        </p:txBody>
      </p:sp>
      <p:pic>
        <p:nvPicPr>
          <p:cNvPr id="3" name="Gráfico 2" descr="Calculadora com preenchimento sólido">
            <a:extLst>
              <a:ext uri="{FF2B5EF4-FFF2-40B4-BE49-F238E27FC236}">
                <a16:creationId xmlns:a16="http://schemas.microsoft.com/office/drawing/2014/main" id="{82D02E66-F435-F482-13EF-18C55B2F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5F2EC2-CA48-B018-2265-E3521278698B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pt-BR" sz="1900" dirty="0">
                <a:effectLst/>
              </a:rPr>
              <a:t>Art. 106. O percentual a ser aplicado nos termos do art. 105 será de: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pt-BR" sz="1900" dirty="0" err="1">
                <a:effectLst/>
              </a:rPr>
              <a:t>I</a:t>
            </a:r>
            <a:r>
              <a:rPr lang="pt-BR" sz="1900" dirty="0">
                <a:effectLst/>
              </a:rPr>
              <a:t> -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100% (cem por cento) para a CBS e 20% (vinte por cento) para o IBS</a:t>
            </a:r>
            <a:r>
              <a:rPr lang="pt-BR" sz="1900" dirty="0">
                <a:effectLst/>
              </a:rPr>
              <a:t>, na aquisição de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botijão</a:t>
            </a:r>
            <a:r>
              <a:rPr lang="pt-BR" sz="1900" dirty="0">
                <a:solidFill>
                  <a:srgbClr val="C00000"/>
                </a:solidFill>
                <a:effectLst/>
              </a:rPr>
              <a:t> </a:t>
            </a:r>
            <a:r>
              <a:rPr lang="pt-BR" sz="1900" dirty="0">
                <a:effectLst/>
              </a:rPr>
              <a:t>de treze quilogramas de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gás</a:t>
            </a:r>
            <a:r>
              <a:rPr lang="pt-BR" sz="1900" dirty="0">
                <a:effectLst/>
              </a:rPr>
              <a:t> liquefeito de petróleo;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pt-BR" sz="1900" dirty="0">
                <a:effectLst/>
              </a:rPr>
              <a:t>II -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50% (cinquenta por cento) para a CBS e 20% (vinte por cento) para o IBS,</a:t>
            </a:r>
            <a:r>
              <a:rPr lang="pt-BR" sz="1900" dirty="0">
                <a:effectLst/>
              </a:rPr>
              <a:t> nas operações de fornecimento de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energia elétrica,</a:t>
            </a:r>
            <a:r>
              <a:rPr lang="pt-BR" sz="1900" dirty="0">
                <a:solidFill>
                  <a:srgbClr val="C00000"/>
                </a:solidFill>
                <a:effectLst/>
              </a:rPr>
              <a:t>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água, esgoto e gás natural; </a:t>
            </a:r>
          </a:p>
          <a:p>
            <a:pPr algn="just">
              <a:lnSpc>
                <a:spcPct val="90000"/>
              </a:lnSpc>
            </a:pPr>
            <a:r>
              <a:rPr lang="pt-BR" sz="1900" dirty="0">
                <a:effectLst/>
              </a:rPr>
              <a:t>III - </a:t>
            </a:r>
            <a:r>
              <a:rPr lang="pt-BR" sz="1900" b="1" dirty="0">
                <a:solidFill>
                  <a:srgbClr val="C00000"/>
                </a:solidFill>
                <a:effectLst/>
              </a:rPr>
              <a:t>20% (vinte por cento) para a CBS e para o IBS,</a:t>
            </a:r>
            <a:r>
              <a:rPr lang="pt-BR" sz="1900" dirty="0">
                <a:effectLst/>
              </a:rPr>
              <a:t> nos demais casos. </a:t>
            </a:r>
            <a:endParaRPr lang="pt-BR" sz="19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18A173-E4EA-9F84-3D79-A06AE63F66F0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8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3;p14">
            <a:extLst>
              <a:ext uri="{FF2B5EF4-FFF2-40B4-BE49-F238E27FC236}">
                <a16:creationId xmlns:a16="http://schemas.microsoft.com/office/drawing/2014/main" id="{2E6E6C54-F4AB-BC6A-C80E-34105BF17039}"/>
              </a:ext>
            </a:extLst>
          </p:cNvPr>
          <p:cNvSpPr txBox="1"/>
          <p:nvPr/>
        </p:nvSpPr>
        <p:spPr>
          <a:xfrm>
            <a:off x="783973" y="411309"/>
            <a:ext cx="9997440" cy="380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 eaLnBrk="1" hangingPunct="1">
              <a:buClrTx/>
            </a:pPr>
            <a:endParaRPr lang="pt-BR" sz="1400" dirty="0">
              <a:solidFill>
                <a:schemeClr val="dk1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80896229-8763-90C8-C219-1A8901B6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r="2052" b="1698"/>
          <a:stretch>
            <a:fillRect/>
          </a:stretch>
        </p:blipFill>
        <p:spPr bwMode="auto">
          <a:xfrm>
            <a:off x="1805122" y="1943814"/>
            <a:ext cx="2452408" cy="336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BD3D4C85-C884-5F4B-372E-AF010F3C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678" y="911748"/>
            <a:ext cx="4693735" cy="54784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sz="2600" b="1" dirty="0"/>
              <a:t>Art. 146. Cabe à lei complementar:</a:t>
            </a:r>
          </a:p>
          <a:p>
            <a:pPr algn="just" eaLnBrk="1" hangingPunct="1"/>
            <a:r>
              <a:rPr lang="pt-BR" sz="2600" b="1" dirty="0"/>
              <a:t>[...]</a:t>
            </a:r>
          </a:p>
          <a:p>
            <a:pPr algn="just" eaLnBrk="1" hangingPunct="1"/>
            <a:r>
              <a:rPr lang="pt-BR" sz="2600" b="1" dirty="0"/>
              <a:t>III - estabelecer normas gerais em matéria de legislação tributária, especialmente sobre:</a:t>
            </a:r>
          </a:p>
          <a:p>
            <a:pPr algn="just" eaLnBrk="1" hangingPunct="1"/>
            <a:r>
              <a:rPr lang="pt-BR" sz="2600" b="1" dirty="0"/>
              <a:t>[...]</a:t>
            </a:r>
          </a:p>
          <a:p>
            <a:pPr algn="just" eaLnBrk="1" hangingPunct="1"/>
            <a:r>
              <a:rPr lang="pt-BR" sz="2800" b="1" i="0" dirty="0" err="1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+mn-lt"/>
              </a:rPr>
              <a:t>) </a:t>
            </a:r>
            <a:r>
              <a:rPr lang="pt-BR" sz="2800" b="1" i="0" dirty="0">
                <a:solidFill>
                  <a:srgbClr val="C00000"/>
                </a:solidFill>
                <a:effectLst/>
                <a:latin typeface="+mn-lt"/>
              </a:rPr>
              <a:t>adequado tratamento tributário ao ato cooperativo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+mn-lt"/>
              </a:rPr>
              <a:t>praticado pelas sociedades cooperativas, inclusive em relação aos tributos previstos nos </a:t>
            </a:r>
            <a:r>
              <a:rPr lang="pt-BR" sz="2800" b="1" i="0" dirty="0" err="1">
                <a:solidFill>
                  <a:srgbClr val="000000"/>
                </a:solidFill>
                <a:effectLst/>
                <a:latin typeface="+mn-lt"/>
              </a:rPr>
              <a:t>arts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+mn-lt"/>
              </a:rPr>
              <a:t>. 156-A e 195, V</a:t>
            </a:r>
            <a:endParaRPr lang="pt-BR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90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CA99-4B8F-07DC-D720-0756394BEAC0}"/>
              </a:ext>
            </a:extLst>
          </p:cNvPr>
          <p:cNvSpPr txBox="1">
            <a:spLocks/>
          </p:cNvSpPr>
          <p:nvPr/>
        </p:nvSpPr>
        <p:spPr>
          <a:xfrm>
            <a:off x="898072" y="408214"/>
            <a:ext cx="3434443" cy="11200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latin typeface="+mn-lt"/>
                <a:ea typeface="ＭＳ Ｐゴシック" charset="-128"/>
              </a:rPr>
              <a:t>INCENTIVOS e BENEFÍCIOS</a:t>
            </a:r>
            <a:endParaRPr lang="pt-BR" sz="3000" dirty="0">
              <a:latin typeface="+mn-lt"/>
              <a:ea typeface="ＭＳ Ｐゴシック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82DAF-131E-369C-2F39-61BE81288603}"/>
              </a:ext>
            </a:extLst>
          </p:cNvPr>
          <p:cNvSpPr txBox="1">
            <a:spLocks/>
          </p:cNvSpPr>
          <p:nvPr/>
        </p:nvSpPr>
        <p:spPr>
          <a:xfrm>
            <a:off x="604157" y="1717048"/>
            <a:ext cx="3728358" cy="47327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u="sng" dirty="0">
                <a:solidFill>
                  <a:srgbClr val="C00000"/>
                </a:solidFill>
                <a:ea typeface="ＭＳ Ｐゴシック" charset="-128"/>
              </a:rPr>
              <a:t>DESONERAÇÕES</a:t>
            </a:r>
          </a:p>
          <a:p>
            <a:pPr algn="just"/>
            <a:r>
              <a:rPr lang="pt-BR" sz="1800" b="1" dirty="0">
                <a:ea typeface="ＭＳ Ｐゴシック" charset="-128"/>
              </a:rPr>
              <a:t>FAVORECIMENTOS EXTRAORDINÁRIOS</a:t>
            </a:r>
          </a:p>
          <a:p>
            <a:pPr algn="just"/>
            <a:r>
              <a:rPr lang="pt-BR" sz="1800" b="1" u="sng" dirty="0">
                <a:solidFill>
                  <a:srgbClr val="C00000"/>
                </a:solidFill>
                <a:ea typeface="ＭＳ Ｐゴシック" charset="-128"/>
              </a:rPr>
              <a:t>INCENTIVOS</a:t>
            </a:r>
          </a:p>
          <a:p>
            <a:pPr algn="just"/>
            <a:r>
              <a:rPr lang="pt-BR" sz="1800" b="1" dirty="0">
                <a:ea typeface="ＭＳ Ｐゴシック" charset="-128"/>
              </a:rPr>
              <a:t>ESTÍMULO A DETERMINAS OU SETOR ECONOMICO COM REDUÇÃO DE TRIBUTOS MEDIANTE CONTRAPARTIDA</a:t>
            </a:r>
          </a:p>
          <a:p>
            <a:pPr algn="just"/>
            <a:r>
              <a:rPr lang="pt-BR" sz="1800" b="1" u="sng" dirty="0">
                <a:solidFill>
                  <a:srgbClr val="C00000"/>
                </a:solidFill>
                <a:ea typeface="ＭＳ Ｐゴシック" charset="-128"/>
              </a:rPr>
              <a:t>BENEFÍCIOS</a:t>
            </a:r>
          </a:p>
          <a:p>
            <a:pPr algn="just"/>
            <a:r>
              <a:rPr lang="pt-BR" sz="1800" b="1" dirty="0">
                <a:ea typeface="ＭＳ Ｐゴシック" charset="-128"/>
              </a:rPr>
              <a:t>CONCESSÃO GRATUITA DE VANTAGEM TRIBUTÁRIA POR RAZÕES EXTRAFISCAIS</a:t>
            </a:r>
          </a:p>
          <a:p>
            <a:pPr algn="just"/>
            <a:r>
              <a:rPr lang="pt-BR" sz="1800" b="1" dirty="0">
                <a:ea typeface="ＭＳ Ｐゴシック" charset="-128"/>
              </a:rPr>
              <a:t>DIFERIMENTO- NÃO É INCENTIVO OU BENEFÍCIO</a:t>
            </a:r>
          </a:p>
          <a:p>
            <a:endParaRPr lang="pt-BR" sz="1400" dirty="0">
              <a:ea typeface="ＭＳ Ｐゴシック" charset="-128"/>
            </a:endParaRPr>
          </a:p>
        </p:txBody>
      </p:sp>
      <p:pic>
        <p:nvPicPr>
          <p:cNvPr id="4" name="Picture 31747" descr="Velhas mãos enrugadas com algumas moedas">
            <a:extLst>
              <a:ext uri="{FF2B5EF4-FFF2-40B4-BE49-F238E27FC236}">
                <a16:creationId xmlns:a16="http://schemas.microsoft.com/office/drawing/2014/main" id="{90D3CECC-921D-E943-8F1F-91C94A2A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3" r="25879" b="-1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9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6E73C49-E70D-EDF4-B5C6-792FED3BD1CD}"/>
              </a:ext>
            </a:extLst>
          </p:cNvPr>
          <p:cNvSpPr txBox="1"/>
          <p:nvPr/>
        </p:nvSpPr>
        <p:spPr>
          <a:xfrm>
            <a:off x="1676258" y="865376"/>
            <a:ext cx="4523911" cy="77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BR" sz="3067" b="1" dirty="0">
                <a:solidFill>
                  <a:srgbClr val="0C1249"/>
                </a:solidFill>
                <a:latin typeface="Inter"/>
                <a:ea typeface="Inter"/>
                <a:cs typeface="Inter"/>
                <a:sym typeface="Inter"/>
              </a:rPr>
              <a:t>DESONERAÇÕES</a:t>
            </a:r>
          </a:p>
        </p:txBody>
      </p:sp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BA3CB91E-E502-CEE5-489A-54D4E0576F4E}"/>
              </a:ext>
            </a:extLst>
          </p:cNvPr>
          <p:cNvSpPr txBox="1"/>
          <p:nvPr/>
        </p:nvSpPr>
        <p:spPr>
          <a:xfrm>
            <a:off x="1559071" y="2052645"/>
            <a:ext cx="8832000" cy="3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5895">
              <a:buClr>
                <a:srgbClr val="328DFF"/>
              </a:buClr>
              <a:buSzPts val="1050"/>
            </a:pPr>
            <a:r>
              <a:rPr lang="pt-BR" sz="1400" dirty="0">
                <a:solidFill>
                  <a:schemeClr val="dk1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ED1BE1-93AD-8DFA-4B54-417BD9524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912223"/>
              </p:ext>
            </p:extLst>
          </p:nvPr>
        </p:nvGraphicFramePr>
        <p:xfrm>
          <a:off x="1060854" y="1859983"/>
          <a:ext cx="11054080" cy="475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2">
            <a:extLst>
              <a:ext uri="{FF2B5EF4-FFF2-40B4-BE49-F238E27FC236}">
                <a16:creationId xmlns:a16="http://schemas.microsoft.com/office/drawing/2014/main" id="{1630B46D-301D-BD14-BD16-8AE3BB4D2776}"/>
              </a:ext>
            </a:extLst>
          </p:cNvPr>
          <p:cNvSpPr/>
          <p:nvPr/>
        </p:nvSpPr>
        <p:spPr>
          <a:xfrm>
            <a:off x="2454490" y="2849536"/>
            <a:ext cx="2563091" cy="216181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Adequado tratamento tributário</a:t>
            </a:r>
          </a:p>
        </p:txBody>
      </p:sp>
    </p:spTree>
    <p:extLst>
      <p:ext uri="{BB962C8B-B14F-4D97-AF65-F5344CB8AC3E}">
        <p14:creationId xmlns:p14="http://schemas.microsoft.com/office/powerpoint/2010/main" val="207851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32422B-4B9C-3C1D-4046-94527D587ED9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Constituição Federal</a:t>
            </a:r>
          </a:p>
        </p:txBody>
      </p:sp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265BC38B-4307-745D-2E14-1C9C9E8EB30A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r>
              <a:rPr lang="pt-BR" sz="2000" b="1" dirty="0"/>
              <a:t>Art. 156-A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r>
              <a:rPr lang="pt-BR" sz="2000" b="1" dirty="0"/>
              <a:t>§ 6º A Lei complementar disporá sobre </a:t>
            </a:r>
            <a:r>
              <a:rPr lang="pt-BR" sz="2000" b="1" u="sng" dirty="0">
                <a:solidFill>
                  <a:srgbClr val="C00000"/>
                </a:solidFill>
              </a:rPr>
              <a:t>regimes específicos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b="1" u="sng" dirty="0">
                <a:solidFill>
                  <a:srgbClr val="C00000"/>
                </a:solidFill>
              </a:rPr>
              <a:t>de tributação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b="1" dirty="0"/>
              <a:t>para: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r>
              <a:rPr lang="pt-BR" sz="2000" b="1" dirty="0" err="1"/>
              <a:t>I</a:t>
            </a:r>
            <a:r>
              <a:rPr lang="pt-BR" sz="2000" b="1" dirty="0"/>
              <a:t>-(...)</a:t>
            </a:r>
            <a:endParaRPr lang="pt-BR" sz="2000" b="1" dirty="0">
              <a:sym typeface="Wingdings" pitchFamily="2" charset="2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r>
              <a:rPr lang="pt-BR" sz="2000" b="1" dirty="0">
                <a:sym typeface="Wingdings" pitchFamily="2" charset="2"/>
              </a:rPr>
              <a:t>II-(...)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r>
              <a:rPr lang="pt-BR" sz="2000" b="1" dirty="0"/>
              <a:t>III - </a:t>
            </a:r>
            <a:r>
              <a:rPr lang="pt-BR" sz="2000" b="1" u="sng" dirty="0">
                <a:solidFill>
                  <a:srgbClr val="C00000"/>
                </a:solidFill>
              </a:rPr>
              <a:t>sociedades cooperativas</a:t>
            </a:r>
            <a:r>
              <a:rPr lang="pt-BR" sz="2000" b="1" dirty="0"/>
              <a:t>, </a:t>
            </a:r>
            <a:r>
              <a:rPr lang="pt-BR" sz="2000" b="1" u="sng" dirty="0">
                <a:solidFill>
                  <a:schemeClr val="accent1"/>
                </a:solidFill>
              </a:rPr>
              <a:t>que será optativo</a:t>
            </a:r>
            <a:r>
              <a:rPr lang="pt-BR" sz="2000" b="1" dirty="0"/>
              <a:t>, com vistas a </a:t>
            </a:r>
            <a:r>
              <a:rPr lang="pt-BR" sz="2000" b="1" dirty="0">
                <a:solidFill>
                  <a:srgbClr val="00B050"/>
                </a:solidFill>
              </a:rPr>
              <a:t>assegurar sua competitividade</a:t>
            </a:r>
            <a:r>
              <a:rPr lang="pt-BR" sz="2000" b="1" dirty="0"/>
              <a:t>, observados os princípios da </a:t>
            </a:r>
            <a:r>
              <a:rPr lang="pt-BR" sz="2000" b="1" dirty="0">
                <a:solidFill>
                  <a:srgbClr val="C00000"/>
                </a:solidFill>
              </a:rPr>
              <a:t>livre concorrência </a:t>
            </a:r>
            <a:r>
              <a:rPr lang="pt-BR" sz="2000" b="1" dirty="0"/>
              <a:t>e da </a:t>
            </a:r>
            <a:r>
              <a:rPr lang="pt-BR" sz="2000" b="1" dirty="0">
                <a:solidFill>
                  <a:srgbClr val="C00000"/>
                </a:solidFill>
              </a:rPr>
              <a:t>isonomia tributária</a:t>
            </a:r>
            <a:r>
              <a:rPr lang="pt-BR" sz="2000" b="1" dirty="0"/>
              <a:t>, definindo, inclusive: as hipóteses em que o imposto </a:t>
            </a:r>
            <a:r>
              <a:rPr lang="pt-BR" sz="2000" b="1" u="sng" dirty="0">
                <a:solidFill>
                  <a:srgbClr val="C00000"/>
                </a:solidFill>
              </a:rPr>
              <a:t>não incidirá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b="1" dirty="0"/>
              <a:t>sobre as operações realizadas entre a sociedade cooperativa e seus associados, entre estes e aquela e pelas sociedades cooperativas entre si quando associadas para a consecução dos objetivos sociais;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328DFF"/>
              </a:buClr>
              <a:buSzPts val="1050"/>
            </a:pPr>
            <a:endParaRPr lang="pt-BR" sz="2000" dirty="0">
              <a:highlight>
                <a:srgbClr val="FFFFFF"/>
              </a:highlight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11051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2445B2-53D4-8BDC-2191-8D39F78C1C1A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Constituição Federal</a:t>
            </a:r>
          </a:p>
        </p:txBody>
      </p:sp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5EC2651D-E73B-8FE0-7D9F-976DB430A14A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000" b="1" dirty="0"/>
              <a:t>Art. 149-B O tributo previsto no art. art. 195, V, </a:t>
            </a:r>
            <a:r>
              <a:rPr lang="pt-BR" sz="2000" b="1" dirty="0">
                <a:solidFill>
                  <a:srgbClr val="C00000"/>
                </a:solidFill>
              </a:rPr>
              <a:t>terá os mesmos: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000" b="1" dirty="0" err="1"/>
              <a:t>I</a:t>
            </a:r>
            <a:r>
              <a:rPr lang="pt-BR" sz="2000" b="1" dirty="0"/>
              <a:t> - </a:t>
            </a:r>
            <a:r>
              <a:rPr lang="pt-BR" sz="2000" b="1" dirty="0">
                <a:solidFill>
                  <a:srgbClr val="C00000"/>
                </a:solidFill>
              </a:rPr>
              <a:t>fatos geradores, bases de cálculo, hipóteses de não incidência, imunidades, e sujeitos passivos dos impostos previstos nos </a:t>
            </a:r>
            <a:r>
              <a:rPr lang="pt-BR" sz="2000" b="1" dirty="0" err="1">
                <a:solidFill>
                  <a:srgbClr val="C00000"/>
                </a:solidFill>
              </a:rPr>
              <a:t>arts</a:t>
            </a:r>
            <a:r>
              <a:rPr lang="pt-BR" sz="2000" b="1" dirty="0">
                <a:solidFill>
                  <a:srgbClr val="C00000"/>
                </a:solidFill>
              </a:rPr>
              <a:t> 155, II-A, e 156, III;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000" b="1" dirty="0"/>
              <a:t>II – </a:t>
            </a:r>
            <a:r>
              <a:rPr lang="pt-BR" sz="2000" b="1" dirty="0">
                <a:solidFill>
                  <a:srgbClr val="0070C0"/>
                </a:solidFill>
              </a:rPr>
              <a:t>regimes específicos, diferenciados ou favorecidos de tributação, regras de não cumulatividade e de creditamento do imposto</a:t>
            </a:r>
            <a:r>
              <a:rPr lang="pt-BR" sz="2000" b="1" dirty="0"/>
              <a:t> previsto no art. 155, II-A, além daqueles previstos nos §§ 21 e 22 do art. 195.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000" b="1" dirty="0"/>
              <a:t>Parágrafo único. Os tributos de que trata este artigo observarão as imunidades previstas no art. 150, VI, </a:t>
            </a:r>
            <a:r>
              <a:rPr lang="pt-BR" sz="2000" b="1" dirty="0">
                <a:solidFill>
                  <a:srgbClr val="C00000"/>
                </a:solidFill>
              </a:rPr>
              <a:t>não se aplicando a ambos os tributos o disposto no art. 195, § 7º.</a:t>
            </a:r>
            <a:endParaRPr lang="pt-BR" sz="2000" b="1" dirty="0">
              <a:solidFill>
                <a:srgbClr val="C00000"/>
              </a:solidFill>
              <a:highlight>
                <a:srgbClr val="FFFFFF"/>
              </a:highlight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98847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D9BE7-5A20-D0B9-C72B-86E73B756C7E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PLP 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14B3DA-E833-7303-0F9B-98A0558C4ACE}"/>
              </a:ext>
            </a:extLst>
          </p:cNvPr>
          <p:cNvSpPr txBox="1">
            <a:spLocks/>
          </p:cNvSpPr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/>
              <a:t>Art. 270. </a:t>
            </a:r>
            <a:r>
              <a:rPr lang="pt-BR" sz="2000" b="1" dirty="0">
                <a:solidFill>
                  <a:srgbClr val="C00000"/>
                </a:solidFill>
              </a:rPr>
              <a:t>As sociedades cooperativas poderão optar por regime especifico do IBS e da CBS </a:t>
            </a:r>
            <a:r>
              <a:rPr lang="pt-BR" sz="2000" b="1" dirty="0">
                <a:solidFill>
                  <a:srgbClr val="0070C0"/>
                </a:solidFill>
              </a:rPr>
              <a:t>no qual ficam </a:t>
            </a:r>
            <a:r>
              <a:rPr lang="pt-BR" sz="2000" b="1" dirty="0">
                <a:solidFill>
                  <a:srgbClr val="C00000"/>
                </a:solidFill>
              </a:rPr>
              <a:t>reduzidas a zero</a:t>
            </a:r>
            <a:r>
              <a:rPr lang="pt-BR" sz="2000" b="1" dirty="0">
                <a:solidFill>
                  <a:srgbClr val="0070C0"/>
                </a:solidFill>
              </a:rPr>
              <a:t> as alíquotas do IBS e da CBS incidentes na operações em que: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 err="1"/>
              <a:t>I</a:t>
            </a:r>
            <a:r>
              <a:rPr lang="pt-BR" sz="2000" b="1" dirty="0"/>
              <a:t> - o associado </a:t>
            </a:r>
            <a:r>
              <a:rPr lang="pt-BR" sz="2000" b="1" dirty="0">
                <a:solidFill>
                  <a:srgbClr val="0070C0"/>
                </a:solidFill>
              </a:rPr>
              <a:t>destina bem ou serviço à cooperativa de que participa</a:t>
            </a:r>
            <a:r>
              <a:rPr lang="pt-BR" sz="2000" b="1" dirty="0"/>
              <a:t>; 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/>
              <a:t>II - </a:t>
            </a:r>
            <a:r>
              <a:rPr lang="pt-BR" sz="2000" b="1" dirty="0">
                <a:solidFill>
                  <a:srgbClr val="0070C0"/>
                </a:solidFill>
              </a:rPr>
              <a:t>a cooperativa fornece bem ou serviço a associado </a:t>
            </a:r>
            <a:r>
              <a:rPr lang="pt-BR" sz="2000" b="1" dirty="0"/>
              <a:t>sujeito ao regime regular do IBS e da CBS.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/>
              <a:t>§1ºO disposto no caput deste artigo </a:t>
            </a:r>
            <a:r>
              <a:rPr lang="pt-BR" sz="2000" b="1" dirty="0">
                <a:solidFill>
                  <a:srgbClr val="C00000"/>
                </a:solidFill>
              </a:rPr>
              <a:t>aplica-se também</a:t>
            </a:r>
            <a:r>
              <a:rPr lang="pt-BR" sz="2000" b="1" dirty="0"/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 err="1"/>
              <a:t>I</a:t>
            </a:r>
            <a:r>
              <a:rPr lang="pt-BR" sz="2000" b="1" dirty="0"/>
              <a:t> - as operações realizadas entre cooperativas singulares, centrais, federações, confederações e as originárias dos seus respectivos bancos cooperativos de que as cooperativas participam; 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b="1" dirty="0"/>
              <a:t>II - operações de fornecimento de bem material pela cooperativa de produção agropecuária a associado sujeito ao regime regular do IBS e da CBS, </a:t>
            </a:r>
            <a:r>
              <a:rPr lang="pt-BR" sz="2000" b="1" dirty="0">
                <a:solidFill>
                  <a:srgbClr val="C00000"/>
                </a:solidFill>
              </a:rPr>
              <a:t>desde que anulados os créditos por ela apropriados referentes ao bem fornecido.</a:t>
            </a: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3202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F9B8DE-3301-339B-ED76-DD26E793BAFD}"/>
              </a:ext>
            </a:extLst>
          </p:cNvPr>
          <p:cNvSpPr txBox="1">
            <a:spLocks/>
          </p:cNvSpPr>
          <p:nvPr/>
        </p:nvSpPr>
        <p:spPr>
          <a:xfrm>
            <a:off x="1043631" y="809898"/>
            <a:ext cx="10173010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PLP 68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9DE13F9-9186-C75B-2EC5-699C36BD2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32269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89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77C0D5-62F9-1A1A-225C-74BA44D3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PL 68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9F9BADB-0B8F-6F6F-17FF-8C7F48E3F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5228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19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C89EB7-DB4A-7C1B-F175-992278CCF845}"/>
              </a:ext>
            </a:extLst>
          </p:cNvPr>
          <p:cNvSpPr txBox="1">
            <a:spLocks/>
          </p:cNvSpPr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PLP 68/2024</a:t>
            </a:r>
          </a:p>
        </p:txBody>
      </p:sp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B4659B20-B90A-1E4A-882E-43E4D2DEF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24068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84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360EA5BA-64CB-3F5C-9851-0344FA417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499605"/>
              </p:ext>
            </p:extLst>
          </p:nvPr>
        </p:nvGraphicFramePr>
        <p:xfrm>
          <a:off x="1710814" y="857249"/>
          <a:ext cx="8818042" cy="543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25A44483-3674-8DFD-EA49-E61FF0CF6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2" y="4701788"/>
            <a:ext cx="1904106" cy="1269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ta para Baixo 4">
            <a:extLst>
              <a:ext uri="{FF2B5EF4-FFF2-40B4-BE49-F238E27FC236}">
                <a16:creationId xmlns:a16="http://schemas.microsoft.com/office/drawing/2014/main" id="{CEB956DB-BF78-0639-ED83-8A46F49E36D6}"/>
              </a:ext>
            </a:extLst>
          </p:cNvPr>
          <p:cNvSpPr/>
          <p:nvPr/>
        </p:nvSpPr>
        <p:spPr>
          <a:xfrm>
            <a:off x="3147286" y="4202616"/>
            <a:ext cx="446325" cy="424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44C4F6-456F-2B14-8CED-262C732FA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39" y="4863491"/>
            <a:ext cx="1594383" cy="927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ta para a Direita 8">
            <a:extLst>
              <a:ext uri="{FF2B5EF4-FFF2-40B4-BE49-F238E27FC236}">
                <a16:creationId xmlns:a16="http://schemas.microsoft.com/office/drawing/2014/main" id="{82CC2261-1CC1-D54A-9743-50C3D656C098}"/>
              </a:ext>
            </a:extLst>
          </p:cNvPr>
          <p:cNvSpPr/>
          <p:nvPr/>
        </p:nvSpPr>
        <p:spPr>
          <a:xfrm>
            <a:off x="8102372" y="5064131"/>
            <a:ext cx="760990" cy="43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F99173-0D8B-6793-0148-5C4E112D28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9609" y="984134"/>
            <a:ext cx="2182539" cy="1547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ta para a Direita 10">
            <a:extLst>
              <a:ext uri="{FF2B5EF4-FFF2-40B4-BE49-F238E27FC236}">
                <a16:creationId xmlns:a16="http://schemas.microsoft.com/office/drawing/2014/main" id="{7686D271-3BCF-57CF-8333-C50578E3AD45}"/>
              </a:ext>
            </a:extLst>
          </p:cNvPr>
          <p:cNvSpPr/>
          <p:nvPr/>
        </p:nvSpPr>
        <p:spPr>
          <a:xfrm>
            <a:off x="4015610" y="1716221"/>
            <a:ext cx="574930" cy="306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EA02C8-3919-C157-918D-EFC8340E7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56" y="916051"/>
            <a:ext cx="1281211" cy="1369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eta para Baixo 12">
            <a:extLst>
              <a:ext uri="{FF2B5EF4-FFF2-40B4-BE49-F238E27FC236}">
                <a16:creationId xmlns:a16="http://schemas.microsoft.com/office/drawing/2014/main" id="{F5A8C68B-CDF8-612F-675F-7A3C97D1582B}"/>
              </a:ext>
            </a:extLst>
          </p:cNvPr>
          <p:cNvSpPr/>
          <p:nvPr/>
        </p:nvSpPr>
        <p:spPr>
          <a:xfrm>
            <a:off x="9119977" y="2212265"/>
            <a:ext cx="412419" cy="603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08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C6E77D-6170-F0DE-5BDD-74BF608D927C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PLP 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E704EE-98BF-D845-3929-A8EE9FF33BB9}"/>
              </a:ext>
            </a:extLst>
          </p:cNvPr>
          <p:cNvSpPr txBox="1">
            <a:spLocks/>
          </p:cNvSpPr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810" marR="368300" algn="ctr">
              <a:spcAft>
                <a:spcPts val="0"/>
              </a:spcAft>
            </a:pPr>
            <a:r>
              <a:rPr lang="pt-PT" sz="1800" dirty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Seção</a:t>
            </a:r>
            <a:r>
              <a:rPr lang="pt-PT" sz="1800" spc="-20" dirty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pt-PT" sz="1800" spc="-50" dirty="0">
                <a:effectLst/>
                <a:latin typeface="Courier New" panose="02070309020205020404" pitchFamily="49" charset="0"/>
                <a:ea typeface="Courier New" panose="02070309020205020404" pitchFamily="49" charset="0"/>
              </a:rPr>
              <a:t>X</a:t>
            </a:r>
            <a:endParaRPr lang="pt-BR" sz="18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33985" marR="372110" algn="just">
              <a:spcAft>
                <a:spcPts val="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Dos</a:t>
            </a:r>
            <a:r>
              <a:rPr lang="pt-PT" sz="1800" b="1" spc="-3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Insumos</a:t>
            </a:r>
            <a:r>
              <a:rPr lang="pt-PT" sz="1800" b="1" spc="-2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Agropecuários</a:t>
            </a:r>
            <a:r>
              <a:rPr lang="pt-PT" sz="1800" b="1" spc="-2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2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-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Aquícolas</a:t>
            </a:r>
            <a:endParaRPr lang="pt-BR" sz="1800" b="1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680"/>
              </a:spcBef>
            </a:pP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 </a:t>
            </a:r>
            <a:endParaRPr lang="pt-BR" sz="1800" b="1" dirty="0">
              <a:effectLst/>
              <a:latin typeface="Calibri" panose="020F0502020204030204" pitchFamily="34" charset="0"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algn="just"/>
            <a:r>
              <a:rPr lang="pt-PT" sz="1800" b="1" dirty="0" err="1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Art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r>
              <a:rPr lang="pt-PT" sz="1800" b="1" spc="-18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133.</a:t>
            </a:r>
            <a:r>
              <a:rPr lang="pt-PT" sz="1800" b="1" spc="-18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Ficam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reduzidas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em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60%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(sessenta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por</a:t>
            </a:r>
            <a:r>
              <a:rPr lang="pt-PT" sz="1800" b="1" spc="-18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cento) as alíquotas do IBS e da CBS incidentes sobre o fornecimento dos</a:t>
            </a:r>
            <a:r>
              <a:rPr lang="pt-PT" sz="1800" b="1" spc="-1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insumos</a:t>
            </a:r>
            <a:r>
              <a:rPr lang="pt-PT" sz="1800" b="1" spc="-1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agropecuários</a:t>
            </a:r>
            <a:r>
              <a:rPr lang="pt-PT" sz="1800" b="1" spc="-1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1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aquícolas</a:t>
            </a:r>
            <a:r>
              <a:rPr lang="pt-PT" sz="1800" b="1" spc="-1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relacionados</a:t>
            </a:r>
            <a:r>
              <a:rPr lang="pt-PT" sz="1800" b="1" spc="-1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no</a:t>
            </a:r>
            <a:r>
              <a:rPr lang="pt-PT" sz="1800" b="1" spc="-1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Anexo</a:t>
            </a:r>
            <a:r>
              <a:rPr lang="pt-PT" sz="1800" b="1" spc="-1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IX desta Lei Complementar, com a especificação das respetivas classificações da NCM/SH e da NBS</a:t>
            </a:r>
            <a:r>
              <a:rPr lang="pt-BR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§3º Fica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diferido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recolhimento do IBS e da CBS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incidentes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operações de que trata o caput deste artigo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que o adquirente seja produtor rural pessoa física ou jurídica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sujeito ao regime regular do IBS e da CBS, 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exceto a sociedade cooperativa que optar pelo regime de que trata o art. 270 desta Complementar.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045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51962-616A-0DB9-21DC-1256D5A8C3F3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PLP68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CCC94-269F-5624-2864-7794982D58A0}"/>
              </a:ext>
            </a:extLst>
          </p:cNvPr>
          <p:cNvSpPr txBox="1">
            <a:spLocks/>
          </p:cNvSpPr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000" b="1" dirty="0" err="1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Art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163.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contribuinte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IBS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CBS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sujeito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ao regime regular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poderá apropriar créditos presumidos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dos referidos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tributos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relativos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às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aquisições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bens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2000" b="1" spc="-2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serviços de produtor rural ou de produtor rural integrado, não contribuintes,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que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trata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 err="1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art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159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desta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Lei</a:t>
            </a:r>
            <a:r>
              <a:rPr lang="pt-PT" sz="2000" b="1" spc="-1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Complementar</a:t>
            </a:r>
            <a:r>
              <a:rPr lang="pt-BR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§8º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direito  de apropriação e utilização do credito presumido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que trata este artigo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aplica-se também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sociedade cooperativa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relação ao recebimento de bens e serviços de seus associados não contribuintes do IBS e da CBS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na forma do art. 159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não optantes pelo Simples Nacional,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 no caso de opção pelo regime específico de que trata o art. 270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desta Lei Complementar, 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exceto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na hipótese em que o 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 seja enviado para beneficiamento na cooperativa e retorne ao associado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100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9EBD6B-083A-6E1D-0825-73CE3CEE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PL 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404719-3213-9E38-80A5-443852A9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102235" marR="339725" indent="0" algn="just">
              <a:spcAft>
                <a:spcPts val="0"/>
              </a:spcAft>
              <a:buNone/>
            </a:pPr>
            <a:r>
              <a:rPr lang="pt-PT" sz="2000" dirty="0" err="1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Art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r>
              <a:rPr lang="pt-PT" sz="20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183.</a:t>
            </a:r>
            <a:r>
              <a:rPr lang="pt-PT" sz="20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As</a:t>
            </a:r>
            <a:r>
              <a:rPr lang="pt-PT" sz="20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sociedades</a:t>
            </a:r>
            <a:r>
              <a:rPr lang="pt-PT" sz="20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cooperativas</a:t>
            </a:r>
            <a:r>
              <a:rPr lang="pt-PT" sz="20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que</a:t>
            </a:r>
            <a:r>
              <a:rPr lang="pt-PT" sz="2000" spc="-1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fornecerem serviços financeiros e exercerem a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opção de que trata o </a:t>
            </a:r>
            <a:r>
              <a:rPr lang="pt-PT" sz="2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art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r>
              <a:rPr lang="pt-B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270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desta Lei Complementar deverão reverter o efeito das deduções de base de cálculo previstas neste Capítulo proporcionalmente ao valor que as operações beneficiadas com redução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zero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das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alíquotas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do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IBS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da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CBS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representarem</a:t>
            </a:r>
            <a:r>
              <a:rPr lang="pt-PT" sz="2000" spc="-15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do total das operações da cooperativa</a:t>
            </a:r>
            <a:r>
              <a:rPr lang="pt-B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27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67E7DE-123A-C0A7-2FF2-4874E38FB74B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PLP 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75E2E2-855D-8A4A-43D4-F06D73F3746E}"/>
              </a:ext>
            </a:extLst>
          </p:cNvPr>
          <p:cNvSpPr txBox="1">
            <a:spLocks/>
          </p:cNvSpPr>
          <p:nvPr/>
        </p:nvSpPr>
        <p:spPr>
          <a:xfrm>
            <a:off x="4855214" y="51138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/>
              <a:t>Art. 188 § 7º- </a:t>
            </a:r>
            <a:r>
              <a:rPr lang="pt-BR" sz="2000" b="1" dirty="0">
                <a:solidFill>
                  <a:srgbClr val="C00000"/>
                </a:solidFill>
              </a:rPr>
              <a:t>Não poderão apropriar créditos </a:t>
            </a:r>
            <a:r>
              <a:rPr lang="pt-BR" sz="2000" b="1" dirty="0"/>
              <a:t>na forma prevista neste artigo os associados </a:t>
            </a:r>
            <a:r>
              <a:rPr lang="pt-BR" sz="2000" b="1" dirty="0">
                <a:solidFill>
                  <a:srgbClr val="C00000"/>
                </a:solidFill>
              </a:rPr>
              <a:t>tomadores de operações de crédito com sociedades cooperativas</a:t>
            </a:r>
            <a:r>
              <a:rPr lang="pt-BR" sz="2000" b="1" dirty="0"/>
              <a:t> que fornecerem serviços financeiros e exercerem a opção de que trata o art. 270 desta Lei Complementar.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32273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884B84-DB48-8A13-A36F-E38F704C25D6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pt-BR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PLP 68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082F7-906D-1166-8708-25F5EF5AB3D9}"/>
              </a:ext>
            </a:extLst>
          </p:cNvPr>
          <p:cNvSpPr txBox="1">
            <a:spLocks/>
          </p:cNvSpPr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000" b="1" dirty="0"/>
              <a:t>Art. 228. </a:t>
            </a:r>
            <a:r>
              <a:rPr lang="pt-BR" sz="2000" b="1" dirty="0">
                <a:solidFill>
                  <a:srgbClr val="C00000"/>
                </a:solidFill>
              </a:rPr>
              <a:t>Os planos de assistência à saúde ficam sujeitos a </a:t>
            </a:r>
            <a:r>
              <a:rPr lang="pt-BR" sz="2000" b="1" u="sng" dirty="0">
                <a:solidFill>
                  <a:srgbClr val="C00000"/>
                </a:solidFill>
              </a:rPr>
              <a:t>regime específico </a:t>
            </a:r>
            <a:r>
              <a:rPr lang="pt-BR" sz="2000" b="1" dirty="0">
                <a:solidFill>
                  <a:srgbClr val="C00000"/>
                </a:solidFill>
              </a:rPr>
              <a:t>de incidência do IBS e da CBS</a:t>
            </a:r>
            <a:r>
              <a:rPr lang="pt-BR" sz="2000" b="1" dirty="0"/>
              <a:t>, de acordo com o disposto neste Capítulo, quando esses serviços forem prestados por:</a:t>
            </a:r>
          </a:p>
          <a:p>
            <a:pPr algn="just">
              <a:spcBef>
                <a:spcPts val="0"/>
              </a:spcBef>
            </a:pPr>
            <a:r>
              <a:rPr lang="pt-BR" sz="2000" b="1" dirty="0" err="1"/>
              <a:t>I</a:t>
            </a:r>
            <a:r>
              <a:rPr lang="pt-BR" sz="2000" b="1" dirty="0"/>
              <a:t> - seguradoras de saúde;</a:t>
            </a:r>
          </a:p>
          <a:p>
            <a:pPr algn="just">
              <a:spcBef>
                <a:spcPts val="0"/>
              </a:spcBef>
            </a:pPr>
            <a:r>
              <a:rPr lang="pt-BR" sz="2000" b="1" dirty="0"/>
              <a:t>II - administradoras de benefícios;</a:t>
            </a:r>
          </a:p>
          <a:p>
            <a:pPr algn="just">
              <a:spcBef>
                <a:spcPts val="0"/>
              </a:spcBef>
            </a:pPr>
            <a:r>
              <a:rPr lang="pt-BR" sz="2000" b="1" dirty="0"/>
              <a:t>III- entidades fechadas de previdência complementar registradas na Agência Nacional de Saúde Complementar (ANS), na forma prevista no art. 19 da Lei </a:t>
            </a:r>
            <a:r>
              <a:rPr lang="pt-BR" sz="2000" b="1" dirty="0" err="1"/>
              <a:t>n</a:t>
            </a:r>
            <a:r>
              <a:rPr lang="pt-BR" sz="2000" b="1" dirty="0"/>
              <a:t>. 9.656, de 3 de junho de 1998, que operam planos de assistência saúde de acordo com as condições estabelecidas</a:t>
            </a:r>
          </a:p>
          <a:p>
            <a:pPr algn="just">
              <a:spcBef>
                <a:spcPts val="0"/>
              </a:spcBef>
            </a:pPr>
            <a:r>
              <a:rPr lang="pt-BR" sz="2000" b="1" dirty="0"/>
              <a:t>no art. 76 da Lei Complementar </a:t>
            </a:r>
            <a:r>
              <a:rPr lang="pt-BR" sz="2000" b="1" dirty="0" err="1"/>
              <a:t>n</a:t>
            </a:r>
            <a:r>
              <a:rPr lang="pt-BR" sz="2000" b="1" dirty="0"/>
              <a:t>. 109, de 29 de maio de 2001;</a:t>
            </a:r>
          </a:p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rgbClr val="C00000"/>
                </a:solidFill>
              </a:rPr>
              <a:t>IV - cooperativas operadoras de planos de saúde;</a:t>
            </a:r>
          </a:p>
          <a:p>
            <a:pPr algn="just">
              <a:spcBef>
                <a:spcPts val="0"/>
              </a:spcBef>
            </a:pPr>
            <a:r>
              <a:rPr lang="pt-BR" sz="2000" b="1" dirty="0">
                <a:solidFill>
                  <a:srgbClr val="C00000"/>
                </a:solidFill>
              </a:rPr>
              <a:t>V - cooperativas de seguro saúde</a:t>
            </a:r>
            <a:r>
              <a:rPr lang="pt-BR" sz="2000" b="1" dirty="0"/>
              <a:t>; e</a:t>
            </a:r>
          </a:p>
          <a:p>
            <a:pPr algn="just">
              <a:spcBef>
                <a:spcPts val="0"/>
              </a:spcBef>
            </a:pPr>
            <a:r>
              <a:rPr lang="pt-BR" sz="2000" b="1" dirty="0"/>
              <a:t>VI - demais operadoras de planos de assistência à saúde.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09040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29D4A-7B49-8770-AD84-79C8AE0F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578068"/>
            <a:ext cx="10652342" cy="874952"/>
          </a:xfrm>
        </p:spPr>
        <p:txBody>
          <a:bodyPr/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Planos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4D2913-1B36-FB51-594B-25AB418B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29" y="1253331"/>
            <a:ext cx="10515600" cy="4351338"/>
          </a:xfrm>
        </p:spPr>
        <p:txBody>
          <a:bodyPr/>
          <a:lstStyle/>
          <a:p>
            <a:pPr marL="11113" marR="33972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PT" sz="1800" b="1" dirty="0" err="1">
                <a:effectLst/>
                <a:ea typeface="Courier New" panose="02070309020205020404" pitchFamily="49" charset="0"/>
              </a:rPr>
              <a:t>Art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. 39. A incidência do IBS e da CBS sobre o fornecimento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não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oneroso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ou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a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valor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inferior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ao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de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mercado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de bens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e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serviços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para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uso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e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consumo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pessoal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de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pessoas</a:t>
            </a:r>
            <a:r>
              <a:rPr lang="pt-PT" sz="1800" b="1" spc="-9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físicas, de</a:t>
            </a:r>
            <a:r>
              <a:rPr lang="pt-PT" sz="1800" b="1" spc="12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que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tratam</a:t>
            </a:r>
            <a:r>
              <a:rPr lang="pt-PT" sz="1800" b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o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inciso</a:t>
            </a:r>
            <a:r>
              <a:rPr lang="pt-PT" sz="1800" b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I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do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i="1" dirty="0" err="1">
                <a:effectLst/>
                <a:ea typeface="Courier New" panose="02070309020205020404" pitchFamily="49" charset="0"/>
              </a:rPr>
              <a:t>caput</a:t>
            </a:r>
            <a:r>
              <a:rPr lang="pt-PT" sz="1800" b="1" i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e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o</a:t>
            </a:r>
            <a:r>
              <a:rPr lang="pt-PT" sz="1800" b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inciso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II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do</a:t>
            </a:r>
            <a:r>
              <a:rPr lang="pt-PT" sz="1800" b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§</a:t>
            </a:r>
            <a:r>
              <a:rPr lang="pt-PT" sz="1800" b="1" spc="135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1º</a:t>
            </a:r>
            <a:r>
              <a:rPr lang="pt-PT" sz="1800" b="1" spc="14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spc="-25" dirty="0">
                <a:effectLst/>
                <a:ea typeface="Courier New" panose="02070309020205020404" pitchFamily="49" charset="0"/>
              </a:rPr>
              <a:t>do</a:t>
            </a:r>
            <a:r>
              <a:rPr lang="pt-BR" sz="1800" b="1" spc="-25" dirty="0">
                <a:ea typeface="Courier New" panose="02070309020205020404" pitchFamily="49" charset="0"/>
              </a:rPr>
              <a:t> </a:t>
            </a:r>
            <a:r>
              <a:rPr lang="pt-PT" sz="1800" b="1" dirty="0" err="1">
                <a:effectLst/>
                <a:ea typeface="Courier New" panose="02070309020205020404" pitchFamily="49" charset="0"/>
              </a:rPr>
              <a:t>art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.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5º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desta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Lei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Complementar,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dar-se-á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na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forma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do</a:t>
            </a:r>
            <a:r>
              <a:rPr lang="pt-PT" sz="1800" b="1" spc="-20" dirty="0">
                <a:effectLst/>
                <a:ea typeface="Courier New" panose="02070309020205020404" pitchFamily="49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</a:rPr>
              <a:t>disposto nesta Seção.</a:t>
            </a:r>
            <a:endParaRPr lang="pt-PT" sz="1800" b="1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11113" marR="339725" indent="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pt-PT" sz="1800" b="1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§ 2º Para fins do disposto no </a:t>
            </a:r>
            <a:r>
              <a:rPr lang="pt-PT" sz="1800" b="1" i="1" dirty="0" err="1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caput</a:t>
            </a:r>
            <a:r>
              <a:rPr lang="pt-PT" sz="1800" b="1" i="1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deste artigo,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não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são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considerados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bens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serviços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uso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consumo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pessoal aqueles utilizados exclusivamente na atividade econômica do contribuinte</a:t>
            </a:r>
            <a:r>
              <a:rPr lang="pt-PT" sz="1800" b="1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, inclusive:</a:t>
            </a:r>
            <a:endParaRPr lang="pt-BR" sz="1800" b="1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0" lvl="0" indent="0" algn="just">
              <a:buSzPts val="1200"/>
              <a:buNone/>
              <a:tabLst>
                <a:tab pos="1184910" algn="l"/>
              </a:tabLst>
            </a:pP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I-</a:t>
            </a:r>
            <a:r>
              <a:rPr lang="pt-PT" sz="1800" b="1" spc="-2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uniformes</a:t>
            </a:r>
            <a:r>
              <a:rPr lang="pt-PT" sz="1800" b="1" spc="-15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fardamentos;</a:t>
            </a:r>
            <a:endParaRPr lang="pt-BR" sz="1800" b="1" spc="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680"/>
              </a:spcBef>
              <a:spcAft>
                <a:spcPts val="0"/>
              </a:spcAft>
              <a:buSzPts val="1200"/>
              <a:buNone/>
              <a:tabLst>
                <a:tab pos="1275715" algn="l"/>
              </a:tabLst>
            </a:pP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II-</a:t>
            </a:r>
            <a:r>
              <a:rPr lang="pt-PT" sz="1800" b="1" spc="-3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equipamentos</a:t>
            </a:r>
            <a:r>
              <a:rPr lang="pt-PT" sz="1800" b="1" spc="-2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25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proteção</a:t>
            </a:r>
            <a:r>
              <a:rPr lang="pt-PT" sz="1800" b="1" spc="-25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individual;</a:t>
            </a:r>
            <a:endParaRPr lang="pt-BR" sz="1800" b="1" spc="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0" marR="339725" lvl="0" indent="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buNone/>
              <a:tabLst>
                <a:tab pos="1369060" algn="l"/>
              </a:tabLst>
            </a:pP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III-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serviços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saúde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disponibilizados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na</a:t>
            </a:r>
            <a:r>
              <a:rPr lang="pt-PT" sz="1800" b="1" spc="-1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própria empresa para seus empregados e administradores durante a jornada de trabalho; e</a:t>
            </a:r>
          </a:p>
          <a:p>
            <a:pPr marL="0" marR="339725" lvl="0" indent="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buNone/>
              <a:tabLst>
                <a:tab pos="1369060" algn="l"/>
              </a:tabLst>
            </a:pPr>
            <a:r>
              <a:rPr lang="pt-PT" sz="1800" b="1" dirty="0">
                <a:solidFill>
                  <a:srgbClr val="C00000"/>
                </a:solidFill>
                <a:ea typeface="Courier New" panose="02070309020205020404" pitchFamily="49" charset="0"/>
                <a:cs typeface="Calibri" panose="020F0502020204030204" pitchFamily="34" charset="0"/>
              </a:rPr>
              <a:t>IV-</a:t>
            </a:r>
            <a:r>
              <a:rPr lang="pt-BR" sz="1800" b="1" dirty="0">
                <a:solidFill>
                  <a:srgbClr val="C00000"/>
                </a:solidFill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serviços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planos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assistência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à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saúde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 fornecimento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vale-refeição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vale-alimentação,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quando</a:t>
            </a:r>
            <a:r>
              <a:rPr lang="pt-PT" sz="1800" b="1" spc="-15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forem destinados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a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empregados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e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decorrerem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convenção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coletiva</a:t>
            </a:r>
            <a:r>
              <a:rPr lang="pt-PT" sz="1800" b="1" spc="-2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 trabalho,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cuja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contraprestação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será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calculada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de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acordo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com</a:t>
            </a:r>
            <a:r>
              <a:rPr lang="pt-PT" sz="1800" b="1" spc="-11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os </a:t>
            </a:r>
            <a:r>
              <a:rPr lang="pt-PT" sz="1800" b="1" spc="0" dirty="0" err="1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respectivos</a:t>
            </a:r>
            <a:r>
              <a:rPr lang="pt-PT" sz="1800" b="1" spc="0" dirty="0">
                <a:solidFill>
                  <a:srgbClr val="C00000"/>
                </a:solidFill>
                <a:effectLst/>
                <a:ea typeface="Courier New" panose="02070309020205020404" pitchFamily="49" charset="0"/>
                <a:cs typeface="Calibri" panose="020F0502020204030204" pitchFamily="34" charset="0"/>
              </a:rPr>
              <a:t> regimes específicos.</a:t>
            </a:r>
          </a:p>
          <a:p>
            <a:pPr marL="0" marR="339725" lvl="0" indent="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buNone/>
              <a:tabLst>
                <a:tab pos="1369060" algn="l"/>
              </a:tabLst>
            </a:pPr>
            <a:endParaRPr lang="pt-BR" sz="1800" b="1" spc="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704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821A30-427B-217B-E5DC-1810DCF0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COOPERATIVAS DE SAÚDE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73390B-CED3-9261-F2E2-EF0A47093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12584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140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47B217-CDB8-5D97-58BE-6DD2DEAACBDF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QUATRO ALÍQUOTAS PARA O IVA + UMA ALÍQUOTA PARA O ‘IS’</a:t>
            </a:r>
          </a:p>
        </p:txBody>
      </p:sp>
      <p:graphicFrame>
        <p:nvGraphicFramePr>
          <p:cNvPr id="7" name="CaixaDeTexto 2">
            <a:extLst>
              <a:ext uri="{FF2B5EF4-FFF2-40B4-BE49-F238E27FC236}">
                <a16:creationId xmlns:a16="http://schemas.microsoft.com/office/drawing/2014/main" id="{E6927AAD-092B-B0D7-E43B-A6A450235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7480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57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D887723-5A7B-4A11-39DE-0A0548289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17332"/>
              </p:ext>
            </p:extLst>
          </p:nvPr>
        </p:nvGraphicFramePr>
        <p:xfrm>
          <a:off x="799655" y="3721570"/>
          <a:ext cx="10567425" cy="237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4733">
                <a:tc>
                  <a:txBody>
                    <a:bodyPr/>
                    <a:lstStyle/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HUNGRIA: 27%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SUÉCIA: 25%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FINLÂNDIA: 24%</a:t>
                      </a:r>
                    </a:p>
                  </a:txBody>
                  <a:tcPr marL="92881" marR="92881" marT="46440" marB="4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PORTUGAL: 23%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URUGUAI: 22%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HOLANDA: 21%</a:t>
                      </a:r>
                    </a:p>
                  </a:txBody>
                  <a:tcPr marL="92881" marR="92881" marT="46440" marB="4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CHILE: 19%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MÉXICO: 16%</a:t>
                      </a:r>
                    </a:p>
                    <a:p>
                      <a:pPr algn="ctr"/>
                      <a:r>
                        <a:rPr lang="pt-BR" sz="3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JAPÃO: 10%</a:t>
                      </a:r>
                    </a:p>
                  </a:txBody>
                  <a:tcPr marL="92881" marR="92881" marT="46440" marB="46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EAB3E06-3BB4-C921-E9AB-07B88D7C4612}"/>
              </a:ext>
            </a:extLst>
          </p:cNvPr>
          <p:cNvSpPr txBox="1"/>
          <p:nvPr/>
        </p:nvSpPr>
        <p:spPr>
          <a:xfrm>
            <a:off x="1461595" y="1514383"/>
            <a:ext cx="9794512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endParaRPr lang="pt-BR" sz="3251" b="1" dirty="0"/>
          </a:p>
          <a:p>
            <a:pPr algn="just">
              <a:lnSpc>
                <a:spcPct val="90000"/>
              </a:lnSpc>
            </a:pPr>
            <a:r>
              <a:rPr lang="pt-BR" sz="3251" dirty="0">
                <a:latin typeface="Calibri" panose="020F0502020204030204" pitchFamily="34" charset="0"/>
                <a:cs typeface="Calibri" panose="020F0502020204030204" pitchFamily="34" charset="0"/>
              </a:rPr>
              <a:t>O Brasil no topo da lista entre os maiores IVAs do mundo</a:t>
            </a:r>
          </a:p>
          <a:p>
            <a:pPr algn="just">
              <a:lnSpc>
                <a:spcPct val="90000"/>
              </a:lnSpc>
            </a:pPr>
            <a:endParaRPr lang="pt-BR" sz="325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endParaRPr lang="pt-BR" sz="325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325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>
              <a:lnSpc>
                <a:spcPct val="90000"/>
              </a:lnSpc>
            </a:pPr>
            <a:endParaRPr lang="pt-BR" sz="3251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endParaRPr lang="pt-BR" sz="3251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52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FBB28BC0-12BF-E29E-02CE-06E5446E2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57973"/>
              </p:ext>
            </p:extLst>
          </p:nvPr>
        </p:nvGraphicFramePr>
        <p:xfrm>
          <a:off x="1299610" y="1162868"/>
          <a:ext cx="10093649" cy="387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46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415B9-FD47-7C54-DBC9-0A529E26D27D}"/>
              </a:ext>
            </a:extLst>
          </p:cNvPr>
          <p:cNvSpPr txBox="1">
            <a:spLocks/>
          </p:cNvSpPr>
          <p:nvPr/>
        </p:nvSpPr>
        <p:spPr>
          <a:xfrm>
            <a:off x="762001" y="803325"/>
            <a:ext cx="5314536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</a:rPr>
              <a:t>PRINCÍPIOS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89B01-F5D8-C378-377C-A3D75C228A98}"/>
              </a:ext>
            </a:extLst>
          </p:cNvPr>
          <p:cNvSpPr txBox="1">
            <a:spLocks/>
          </p:cNvSpPr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PAULO DE BARROS CARVALHO</a:t>
            </a:r>
          </a:p>
          <a:p>
            <a:endParaRPr lang="pt-BR" sz="2000" b="1" dirty="0"/>
          </a:p>
          <a:p>
            <a:r>
              <a:rPr lang="pt-BR" sz="2000" b="1" dirty="0"/>
              <a:t>PRINCÍPIOS </a:t>
            </a:r>
            <a:r>
              <a:rPr lang="pt-BR" sz="2000" b="1" dirty="0">
                <a:solidFill>
                  <a:srgbClr val="C00000"/>
                </a:solidFill>
              </a:rPr>
              <a:t>LIMITES OBJETIVOS</a:t>
            </a:r>
          </a:p>
          <a:p>
            <a:endParaRPr lang="pt-BR" sz="2000" b="1" dirty="0"/>
          </a:p>
          <a:p>
            <a:r>
              <a:rPr lang="pt-BR" sz="2000" b="1" dirty="0"/>
              <a:t>PRINCÍPIOS </a:t>
            </a:r>
            <a:r>
              <a:rPr lang="pt-BR" sz="2000" b="1" dirty="0">
                <a:solidFill>
                  <a:srgbClr val="C00000"/>
                </a:solidFill>
              </a:rPr>
              <a:t>VALORES</a:t>
            </a:r>
          </a:p>
        </p:txBody>
      </p:sp>
      <p:pic>
        <p:nvPicPr>
          <p:cNvPr id="4" name="Imagem 3" descr="Homem de terno e óculos&#10;&#10;Descrição gerada automaticamente">
            <a:extLst>
              <a:ext uri="{FF2B5EF4-FFF2-40B4-BE49-F238E27FC236}">
                <a16:creationId xmlns:a16="http://schemas.microsoft.com/office/drawing/2014/main" id="{02845EF2-51DB-2FF3-0479-63B6A7611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13" r="21712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0633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11">
            <a:extLst>
              <a:ext uri="{FF2B5EF4-FFF2-40B4-BE49-F238E27FC236}">
                <a16:creationId xmlns:a16="http://schemas.microsoft.com/office/drawing/2014/main" id="{1288C473-306E-A942-9943-9871718A7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821374"/>
              </p:ext>
            </p:extLst>
          </p:nvPr>
        </p:nvGraphicFramePr>
        <p:xfrm>
          <a:off x="2675225" y="602868"/>
          <a:ext cx="6841550" cy="565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687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mão segurando bola">
            <a:extLst>
              <a:ext uri="{FF2B5EF4-FFF2-40B4-BE49-F238E27FC236}">
                <a16:creationId xmlns:a16="http://schemas.microsoft.com/office/drawing/2014/main" id="{F0DBAD85-E252-DEB7-81DA-EEA5F051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46" r="21893"/>
          <a:stretch/>
        </p:blipFill>
        <p:spPr>
          <a:xfrm>
            <a:off x="1182151" y="1590442"/>
            <a:ext cx="3304718" cy="49474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83DC41-E0DC-51F1-77AF-BF27317B4139}"/>
              </a:ext>
            </a:extLst>
          </p:cNvPr>
          <p:cNvSpPr txBox="1"/>
          <p:nvPr/>
        </p:nvSpPr>
        <p:spPr>
          <a:xfrm>
            <a:off x="5510861" y="2039295"/>
            <a:ext cx="5778248" cy="4039032"/>
          </a:xfrm>
          <a:prstGeom prst="rect">
            <a:avLst/>
          </a:prstGeom>
        </p:spPr>
        <p:txBody>
          <a:bodyPr vert="horz" lIns="92881" tIns="46440" rIns="92881" bIns="46440" rtlCol="0" anchor="ctr">
            <a:normAutofit/>
          </a:bodyPr>
          <a:lstStyle/>
          <a:p>
            <a:pPr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r>
              <a:rPr lang="pt-BR" sz="2438" b="1" dirty="0"/>
              <a:t>Comitê Gestor do IBS</a:t>
            </a:r>
          </a:p>
          <a:p>
            <a:pPr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438" b="1" dirty="0"/>
          </a:p>
          <a:p>
            <a:pPr marL="232212"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r>
              <a:rPr lang="pt-BR" sz="2438" b="1" dirty="0"/>
              <a:t>1. ALTERA A </a:t>
            </a:r>
            <a:r>
              <a:rPr lang="pt-BR" sz="2438" b="1" dirty="0">
                <a:solidFill>
                  <a:srgbClr val="7030A0"/>
                </a:solidFill>
              </a:rPr>
              <a:t>HISTÓRIA DO FEDERALISMO FISCAL</a:t>
            </a:r>
            <a:r>
              <a:rPr lang="pt-BR" sz="2438" b="1" dirty="0"/>
              <a:t> NO BRASIL</a:t>
            </a:r>
          </a:p>
          <a:p>
            <a:pPr marL="232212"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438" b="1" dirty="0"/>
          </a:p>
          <a:p>
            <a:pPr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r>
              <a:rPr lang="pt-BR" sz="2438" b="1" dirty="0"/>
              <a:t>2. É UMA </a:t>
            </a:r>
            <a:r>
              <a:rPr lang="pt-BR" sz="2438" b="1" dirty="0">
                <a:solidFill>
                  <a:srgbClr val="7030A0"/>
                </a:solidFill>
              </a:rPr>
              <a:t>FIGURA INÉDITA</a:t>
            </a:r>
            <a:r>
              <a:rPr lang="pt-BR" sz="2438" b="1" dirty="0"/>
              <a:t> NA ESTRUTURA DA ADMINISTRAÇÃO PÚBLICA</a:t>
            </a:r>
          </a:p>
          <a:p>
            <a:pPr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438" b="1" dirty="0"/>
          </a:p>
          <a:p>
            <a:pPr indent="-232212" algn="just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r>
              <a:rPr lang="pt-BR" sz="2438" b="1" dirty="0"/>
              <a:t>3. </a:t>
            </a:r>
            <a:r>
              <a:rPr lang="pt-BR" sz="2438" b="1" dirty="0">
                <a:solidFill>
                  <a:srgbClr val="7030A0"/>
                </a:solidFill>
              </a:rPr>
              <a:t>NÃO HÁ PARALELO</a:t>
            </a:r>
            <a:r>
              <a:rPr lang="pt-BR" sz="2438" b="1" dirty="0"/>
              <a:t> EM OUTRO LUGAR DO MUNDO</a:t>
            </a:r>
          </a:p>
          <a:p>
            <a:pPr indent="-232212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438" b="1" dirty="0"/>
          </a:p>
          <a:p>
            <a:pPr marL="522477" indent="-232212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032" dirty="0"/>
          </a:p>
          <a:p>
            <a:pPr indent="-232212">
              <a:lnSpc>
                <a:spcPct val="90000"/>
              </a:lnSpc>
              <a:spcAft>
                <a:spcPts val="609"/>
              </a:spcAft>
              <a:buFont typeface="Arial" panose="020B0604020202020204" pitchFamily="34" charset="0"/>
              <a:buChar char="•"/>
            </a:pPr>
            <a:endParaRPr lang="pt-BR" sz="2032" b="1" dirty="0"/>
          </a:p>
        </p:txBody>
      </p:sp>
    </p:spTree>
    <p:extLst>
      <p:ext uri="{BB962C8B-B14F-4D97-AF65-F5344CB8AC3E}">
        <p14:creationId xmlns:p14="http://schemas.microsoft.com/office/powerpoint/2010/main" val="379898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4">
            <a:extLst>
              <a:ext uri="{FF2B5EF4-FFF2-40B4-BE49-F238E27FC236}">
                <a16:creationId xmlns:a16="http://schemas.microsoft.com/office/drawing/2014/main" id="{08F8A915-159C-29B1-B476-84620AF62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117054"/>
              </p:ext>
            </p:extLst>
          </p:nvPr>
        </p:nvGraphicFramePr>
        <p:xfrm>
          <a:off x="768561" y="1680652"/>
          <a:ext cx="10654879" cy="517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B8BE58D3-608B-407A-86A4-D7B0AE6E69C2}"/>
              </a:ext>
            </a:extLst>
          </p:cNvPr>
          <p:cNvSpPr txBox="1">
            <a:spLocks/>
          </p:cNvSpPr>
          <p:nvPr/>
        </p:nvSpPr>
        <p:spPr>
          <a:xfrm>
            <a:off x="1414888" y="948558"/>
            <a:ext cx="10588848" cy="7237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63" b="1" dirty="0">
                <a:latin typeface="+mn-lt"/>
              </a:rPr>
              <a:t>COMITÊ GESTOR</a:t>
            </a:r>
          </a:p>
        </p:txBody>
      </p:sp>
    </p:spTree>
    <p:extLst>
      <p:ext uri="{BB962C8B-B14F-4D97-AF65-F5344CB8AC3E}">
        <p14:creationId xmlns:p14="http://schemas.microsoft.com/office/powerpoint/2010/main" val="3551115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11">
            <a:extLst>
              <a:ext uri="{FF2B5EF4-FFF2-40B4-BE49-F238E27FC236}">
                <a16:creationId xmlns:a16="http://schemas.microsoft.com/office/drawing/2014/main" id="{1FA0A839-ECF1-517D-6BCF-6D46481FA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657528"/>
              </p:ext>
            </p:extLst>
          </p:nvPr>
        </p:nvGraphicFramePr>
        <p:xfrm>
          <a:off x="700410" y="1045452"/>
          <a:ext cx="10791179" cy="581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435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9E65158-81D9-0C51-6B30-6331B425CA53}"/>
              </a:ext>
            </a:extLst>
          </p:cNvPr>
          <p:cNvSpPr txBox="1">
            <a:spLocks/>
          </p:cNvSpPr>
          <p:nvPr/>
        </p:nvSpPr>
        <p:spPr>
          <a:xfrm>
            <a:off x="1002493" y="2381322"/>
            <a:ext cx="10212277" cy="473228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9"/>
              </a:spcAft>
            </a:pP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Art. 156-A.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Lei complementar instituirá imposto sobre bens e serviços de competência compartilhada entre Estados, Distrito Federal e Municípios.</a:t>
            </a:r>
          </a:p>
          <a:p>
            <a:pPr algn="just">
              <a:spcBef>
                <a:spcPts val="0"/>
              </a:spcBef>
              <a:spcAft>
                <a:spcPts val="609"/>
              </a:spcAft>
            </a:pP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§ 1º </a:t>
            </a:r>
            <a:r>
              <a:rPr lang="pt-BR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 imposto previsto no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caput 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será informado pelo princípio da neutralidade e atenderá ao seguinte:</a:t>
            </a:r>
          </a:p>
          <a:p>
            <a:pPr algn="just">
              <a:spcBef>
                <a:spcPts val="0"/>
              </a:spcBef>
              <a:spcAft>
                <a:spcPts val="609"/>
              </a:spcAft>
            </a:pPr>
            <a:r>
              <a:rPr lang="pt-BR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incidirá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sobre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operações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bens materiais ou imateriais, inclusive direitos, ou com serviços;</a:t>
            </a:r>
          </a:p>
          <a:p>
            <a:pPr algn="just">
              <a:spcBef>
                <a:spcPts val="0"/>
              </a:spcBef>
              <a:spcAft>
                <a:spcPts val="609"/>
              </a:spcAft>
            </a:pP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t-BR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incidirá</a:t>
            </a:r>
            <a:r>
              <a:rPr lang="pt-BR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também sobre a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importação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 bens materiais ou imateriais, inclusive direitos, ou de serviços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realizada por pessoa física ou jurídica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ainda que não seja sujeito passivo habitual do imposto, qualquer que seja a sua finalidade;</a:t>
            </a:r>
          </a:p>
          <a:p>
            <a:pPr algn="just">
              <a:spcBef>
                <a:spcPts val="0"/>
              </a:spcBef>
              <a:spcAft>
                <a:spcPts val="609"/>
              </a:spcAft>
            </a:pP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III - </a:t>
            </a:r>
            <a:r>
              <a:rPr lang="pt-BR" b="1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não incidirá sobre as exportações</a:t>
            </a:r>
            <a:r>
              <a:rPr lang="pt-BR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assegurados ao exportador a manutenção e o aproveitamento dos créditos relativos às operações nas quais seja adquirente de bem material ou imaterial, inclusive direitos, ou serviço, observado o disposto no § 5º, III;</a:t>
            </a:r>
          </a:p>
          <a:p>
            <a:pPr>
              <a:spcBef>
                <a:spcPts val="0"/>
              </a:spcBef>
              <a:spcAft>
                <a:spcPts val="609"/>
              </a:spcAft>
            </a:pPr>
            <a:br>
              <a:rPr lang="pt-BR" sz="1727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72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3418BE-1507-595F-1AB5-A8B31837282B}"/>
              </a:ext>
            </a:extLst>
          </p:cNvPr>
          <p:cNvSpPr txBox="1">
            <a:spLocks/>
          </p:cNvSpPr>
          <p:nvPr/>
        </p:nvSpPr>
        <p:spPr>
          <a:xfrm>
            <a:off x="2950878" y="1535495"/>
            <a:ext cx="6690723" cy="845826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63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EMENDA CONSTITUCIONAL 132- “Fato Gerador”</a:t>
            </a:r>
          </a:p>
        </p:txBody>
      </p:sp>
    </p:spTree>
    <p:extLst>
      <p:ext uri="{BB962C8B-B14F-4D97-AF65-F5344CB8AC3E}">
        <p14:creationId xmlns:p14="http://schemas.microsoft.com/office/powerpoint/2010/main" val="3325505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8F622595-AC9A-6F6C-2DE8-E413420FA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508665"/>
              </p:ext>
            </p:extLst>
          </p:nvPr>
        </p:nvGraphicFramePr>
        <p:xfrm>
          <a:off x="951757" y="2039295"/>
          <a:ext cx="10288487" cy="396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848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7E4C2-9B93-828C-F3E2-0A1A950596D7}"/>
              </a:ext>
            </a:extLst>
          </p:cNvPr>
          <p:cNvSpPr txBox="1">
            <a:spLocks/>
          </p:cNvSpPr>
          <p:nvPr/>
        </p:nvSpPr>
        <p:spPr>
          <a:xfrm>
            <a:off x="756606" y="1600441"/>
            <a:ext cx="3806535" cy="12846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57" b="1" dirty="0">
                <a:latin typeface="Calibri" panose="020F0502020204030204" pitchFamily="34" charset="0"/>
                <a:cs typeface="Calibri" panose="020F0502020204030204" pitchFamily="34" charset="0"/>
              </a:rPr>
              <a:t>Art. 4º do PL 68/2024-???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F9F6A3-E584-0201-3AFD-382BEFD11A33}"/>
              </a:ext>
            </a:extLst>
          </p:cNvPr>
          <p:cNvSpPr txBox="1">
            <a:spLocks/>
          </p:cNvSpPr>
          <p:nvPr/>
        </p:nvSpPr>
        <p:spPr>
          <a:xfrm>
            <a:off x="4729541" y="1381014"/>
            <a:ext cx="5819392" cy="52571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32" b="1" dirty="0"/>
              <a:t>OPERAÇÕES </a:t>
            </a:r>
            <a:r>
              <a:rPr lang="pt-BR" sz="2032" b="1" dirty="0">
                <a:solidFill>
                  <a:srgbClr val="C00000"/>
                </a:solidFill>
              </a:rPr>
              <a:t>NÃO ONEROSAS</a:t>
            </a:r>
          </a:p>
          <a:p>
            <a:pPr algn="just"/>
            <a:r>
              <a:rPr lang="pt-BR" sz="2032" b="1" dirty="0"/>
              <a:t>EMPRÉSTIMO</a:t>
            </a:r>
          </a:p>
          <a:p>
            <a:pPr algn="just"/>
            <a:r>
              <a:rPr lang="pt-BR" sz="2032" b="1" dirty="0"/>
              <a:t>DOAÇÃO ONEROSA- </a:t>
            </a:r>
            <a:r>
              <a:rPr lang="pt-BR" sz="2032" b="1" dirty="0">
                <a:solidFill>
                  <a:srgbClr val="C00000"/>
                </a:solidFill>
              </a:rPr>
              <a:t>JÁ INCIDE ITCMD</a:t>
            </a:r>
          </a:p>
          <a:p>
            <a:pPr algn="just"/>
            <a:r>
              <a:rPr lang="pt-BR" sz="2032" b="1" dirty="0"/>
              <a:t>BENS DE USO E </a:t>
            </a:r>
            <a:r>
              <a:rPr lang="pt-BR" sz="2032" b="1" dirty="0">
                <a:solidFill>
                  <a:srgbClr val="C00000"/>
                </a:solidFill>
              </a:rPr>
              <a:t>CONSUMO PESSOAL- </a:t>
            </a:r>
            <a:r>
              <a:rPr lang="pt-BR" sz="2032" b="1" dirty="0"/>
              <a:t>PESSOA FÍSICA</a:t>
            </a:r>
          </a:p>
          <a:p>
            <a:pPr algn="just"/>
            <a:r>
              <a:rPr lang="pt-BR" sz="2032" b="1" dirty="0"/>
              <a:t>FORNECIMENTO DE </a:t>
            </a:r>
            <a:r>
              <a:rPr lang="pt-BR" sz="2032" b="1" dirty="0">
                <a:solidFill>
                  <a:srgbClr val="C00000"/>
                </a:solidFill>
              </a:rPr>
              <a:t>BRINDES E BONIFICAÇÕES</a:t>
            </a:r>
          </a:p>
          <a:p>
            <a:pPr algn="just"/>
            <a:r>
              <a:rPr lang="pt-BR" sz="2032" b="1" kern="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FORNECIMENTO NÃO ONEROSO </a:t>
            </a:r>
            <a:r>
              <a:rPr lang="pt-BR" sz="2032" b="1" kern="0" dirty="0">
                <a:ea typeface="Times New Roman" panose="02020603050405020304" pitchFamily="18" charset="0"/>
                <a:cs typeface="Calibri" panose="020F0502020204030204" pitchFamily="34" charset="0"/>
              </a:rPr>
              <a:t>OU A VALOR INFERIOR AO DE MERCADO DE BENS E SERVIÇOS PARA USO E CONSUMO PESSOAL DE CÔNJUGES, COMPANHEIROS OU PARENTES, CONSANGUÍNEOS OU AFINS, ATÉ O TERCEIRO GRAU, DAS PESSOAS FÍSICAS – (PRESENTE DE VIAGEM - ART. 5º)</a:t>
            </a:r>
            <a:endParaRPr lang="pt-BR" sz="2032" b="1" dirty="0"/>
          </a:p>
          <a:p>
            <a:endParaRPr lang="pt-BR" sz="1930" dirty="0"/>
          </a:p>
        </p:txBody>
      </p:sp>
    </p:spTree>
    <p:extLst>
      <p:ext uri="{BB962C8B-B14F-4D97-AF65-F5344CB8AC3E}">
        <p14:creationId xmlns:p14="http://schemas.microsoft.com/office/powerpoint/2010/main" val="4225914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5CF12-C8AA-221D-A15A-83BEE63264D8}"/>
              </a:ext>
            </a:extLst>
          </p:cNvPr>
          <p:cNvSpPr txBox="1">
            <a:spLocks/>
          </p:cNvSpPr>
          <p:nvPr/>
        </p:nvSpPr>
        <p:spPr>
          <a:xfrm>
            <a:off x="1033693" y="896122"/>
            <a:ext cx="10099349" cy="15789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57" i="1" dirty="0">
                <a:latin typeface="+mn-lt"/>
              </a:rPr>
              <a:t>Split </a:t>
            </a:r>
            <a:r>
              <a:rPr lang="pt-BR" sz="3657" i="1" dirty="0" err="1">
                <a:latin typeface="+mn-lt"/>
              </a:rPr>
              <a:t>Payment</a:t>
            </a:r>
            <a:r>
              <a:rPr lang="pt-BR" sz="3657" i="1" dirty="0">
                <a:latin typeface="+mn-lt"/>
              </a:rPr>
              <a:t>- </a:t>
            </a:r>
            <a:r>
              <a:rPr lang="pt-BR" sz="3657" dirty="0">
                <a:latin typeface="+mn-lt"/>
              </a:rPr>
              <a:t>PLP 68/2024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033439-B3BA-16F9-BBF2-DE7ABBB6782C}"/>
              </a:ext>
            </a:extLst>
          </p:cNvPr>
          <p:cNvSpPr txBox="1">
            <a:spLocks/>
          </p:cNvSpPr>
          <p:nvPr/>
        </p:nvSpPr>
        <p:spPr>
          <a:xfrm>
            <a:off x="1063122" y="2744236"/>
            <a:ext cx="10099349" cy="32773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38" dirty="0"/>
              <a:t>Art. 27. </a:t>
            </a:r>
            <a:r>
              <a:rPr lang="pt-BR" sz="2438" b="1" dirty="0">
                <a:solidFill>
                  <a:srgbClr val="C00000"/>
                </a:solidFill>
              </a:rPr>
              <a:t>Os débitos do IBS e da CBS </a:t>
            </a:r>
            <a:r>
              <a:rPr lang="pt-BR" sz="2438" dirty="0"/>
              <a:t>decorrentes da incidência sobre operações com bens ou com serviços </a:t>
            </a:r>
            <a:r>
              <a:rPr lang="pt-BR" sz="2438" b="1" dirty="0">
                <a:solidFill>
                  <a:srgbClr val="C00000"/>
                </a:solidFill>
              </a:rPr>
              <a:t>serão extintos mediante as seguintes modalidades de pagamento</a:t>
            </a:r>
            <a:r>
              <a:rPr lang="pt-BR" sz="2438" dirty="0"/>
              <a:t>: </a:t>
            </a:r>
            <a:r>
              <a:rPr lang="pt-BR" sz="2438" dirty="0" err="1"/>
              <a:t>I</a:t>
            </a:r>
            <a:r>
              <a:rPr lang="pt-BR" sz="2438" dirty="0"/>
              <a:t> - compensação com créditos, respectivamente, de IBS e de CBS apropriados pelo contribuinte, nos termos dos </a:t>
            </a:r>
            <a:r>
              <a:rPr lang="pt-BR" sz="2438" dirty="0" err="1"/>
              <a:t>arts</a:t>
            </a:r>
            <a:r>
              <a:rPr lang="pt-BR" sz="2438" dirty="0"/>
              <a:t>. 28 a 38 e das demais disposições desta Lei Complementar; II - recolhimento pelo contribuinte; III - </a:t>
            </a:r>
            <a:r>
              <a:rPr lang="pt-BR" sz="2438" b="1" dirty="0">
                <a:solidFill>
                  <a:srgbClr val="C00000"/>
                </a:solidFill>
              </a:rPr>
              <a:t>recolhimento na liquidação financeira da operação (split </a:t>
            </a:r>
            <a:r>
              <a:rPr lang="pt-BR" sz="2438" b="1" dirty="0" err="1">
                <a:solidFill>
                  <a:srgbClr val="C00000"/>
                </a:solidFill>
              </a:rPr>
              <a:t>payment</a:t>
            </a:r>
            <a:r>
              <a:rPr lang="pt-BR" sz="2438" b="1" dirty="0">
                <a:solidFill>
                  <a:srgbClr val="C00000"/>
                </a:solidFill>
              </a:rPr>
              <a:t>), nos termos dos </a:t>
            </a:r>
            <a:r>
              <a:rPr lang="pt-BR" sz="2438" b="1" dirty="0" err="1">
                <a:solidFill>
                  <a:srgbClr val="C00000"/>
                </a:solidFill>
              </a:rPr>
              <a:t>arts</a:t>
            </a:r>
            <a:r>
              <a:rPr lang="pt-BR" sz="2438" b="1" dirty="0">
                <a:solidFill>
                  <a:srgbClr val="C00000"/>
                </a:solidFill>
              </a:rPr>
              <a:t>. 51 a 55 desta Lei Complementa</a:t>
            </a:r>
            <a:r>
              <a:rPr lang="pt-BR" sz="2438" dirty="0">
                <a:solidFill>
                  <a:srgbClr val="C00000"/>
                </a:solidFill>
              </a:rPr>
              <a:t>r</a:t>
            </a:r>
            <a:r>
              <a:rPr lang="pt-BR" sz="2438" dirty="0"/>
              <a:t>; IV - </a:t>
            </a:r>
            <a:r>
              <a:rPr lang="pt-BR" sz="2438" b="1" dirty="0">
                <a:solidFill>
                  <a:srgbClr val="C00000"/>
                </a:solidFill>
              </a:rPr>
              <a:t>recolhimento pelo adquirente,</a:t>
            </a:r>
            <a:r>
              <a:rPr lang="pt-BR" sz="2438" dirty="0"/>
              <a:t> nos termos do art. 56 desta Lei Complementar; ou V - recolhimento por aquele a quem esta Lei Complementar atribuir responsabilidade. </a:t>
            </a:r>
          </a:p>
        </p:txBody>
      </p:sp>
    </p:spTree>
    <p:extLst>
      <p:ext uri="{BB962C8B-B14F-4D97-AF65-F5344CB8AC3E}">
        <p14:creationId xmlns:p14="http://schemas.microsoft.com/office/powerpoint/2010/main" val="3847904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54E45D70-5BD5-4E47-C4CE-427CC1C16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25197"/>
              </p:ext>
            </p:extLst>
          </p:nvPr>
        </p:nvGraphicFramePr>
        <p:xfrm>
          <a:off x="1488030" y="2624434"/>
          <a:ext cx="9557743" cy="353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605E6558-269E-9B50-F84A-92403603C9F9}"/>
              </a:ext>
            </a:extLst>
          </p:cNvPr>
          <p:cNvSpPr txBox="1">
            <a:spLocks/>
          </p:cNvSpPr>
          <p:nvPr/>
        </p:nvSpPr>
        <p:spPr>
          <a:xfrm>
            <a:off x="772647" y="1307871"/>
            <a:ext cx="10671970" cy="10309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57" b="1" i="1" dirty="0">
                <a:latin typeface="+mn-lt"/>
              </a:rPr>
              <a:t>SPLIT PAYMENT</a:t>
            </a:r>
          </a:p>
        </p:txBody>
      </p:sp>
    </p:spTree>
    <p:extLst>
      <p:ext uri="{BB962C8B-B14F-4D97-AF65-F5344CB8AC3E}">
        <p14:creationId xmlns:p14="http://schemas.microsoft.com/office/powerpoint/2010/main" val="4064594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EE0B-8DED-16D3-6C91-ADFE4F786213}"/>
              </a:ext>
            </a:extLst>
          </p:cNvPr>
          <p:cNvSpPr txBox="1">
            <a:spLocks/>
          </p:cNvSpPr>
          <p:nvPr/>
        </p:nvSpPr>
        <p:spPr>
          <a:xfrm>
            <a:off x="772647" y="1307871"/>
            <a:ext cx="10671970" cy="10309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57" b="1" i="1" dirty="0">
                <a:latin typeface="+mn-lt"/>
              </a:rPr>
              <a:t>SPLIT PAYMENT e não cumulatividade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9E121-563D-3029-D1E6-3162C024D15A}"/>
              </a:ext>
            </a:extLst>
          </p:cNvPr>
          <p:cNvSpPr txBox="1">
            <a:spLocks/>
          </p:cNvSpPr>
          <p:nvPr/>
        </p:nvSpPr>
        <p:spPr>
          <a:xfrm>
            <a:off x="738095" y="2338844"/>
            <a:ext cx="10681258" cy="43189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 </a:t>
            </a:r>
            <a:r>
              <a:rPr lang="pt-BR" sz="2032" b="1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split </a:t>
            </a:r>
            <a:r>
              <a:rPr lang="pt-BR" sz="2032" b="1" i="1" dirty="0" err="1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payment</a:t>
            </a:r>
            <a:r>
              <a:rPr lang="pt-BR" sz="2032" b="1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pt-BR" sz="2032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não se adequa à não cumulatividade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pt-BR" sz="2032" b="1" dirty="0">
                <a:solidFill>
                  <a:srgbClr val="00B0F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podendo atingir o efeito inverso 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nos casos em que o adquirente exercer sua prerrogativa de utilizá-lo automaticamente.</a:t>
            </a:r>
          </a:p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 banco após consultar o Comitê Gestor informará se o contribuinte tem créditos a serem compensados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 caso positivo o valor será segregado, crédito e débito do imposto se compensarão até onde se equivalerem e </a:t>
            </a:r>
            <a:r>
              <a:rPr lang="pt-BR" sz="2032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nada haverá a ser pago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recebendo o fornecedor a integralidade do preço pela venda do bem ou do serviço.</a:t>
            </a:r>
          </a:p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 o </a:t>
            </a:r>
            <a:r>
              <a:rPr lang="pt-BR" sz="2032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split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pt-BR" sz="2032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payment</a:t>
            </a:r>
            <a:r>
              <a:rPr lang="pt-BR" sz="2032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 feito, em excesso a Administração Fazendária deverá ressarcir o contribuinte em dinheiro.</a:t>
            </a:r>
          </a:p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 </a:t>
            </a:r>
            <a:r>
              <a:rPr lang="pt-BR" sz="2032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split </a:t>
            </a:r>
            <a:r>
              <a:rPr lang="pt-BR" sz="2032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payment</a:t>
            </a:r>
            <a:r>
              <a:rPr lang="pt-BR" sz="2032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deveria ser utilizado, em tese, só para fornecedores que não têm créditos a serem compensados.</a:t>
            </a:r>
          </a:p>
          <a:p>
            <a:pPr marL="53216" algn="just">
              <a:spcBef>
                <a:spcPts val="0"/>
              </a:spcBef>
              <a:spcAft>
                <a:spcPts val="609"/>
              </a:spcAft>
            </a:pP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Para diminuir as possibilidades de infração ao referido princípio, seriam necessárias algumas alterações, como a restrição do </a:t>
            </a:r>
            <a:r>
              <a:rPr lang="pt-BR" sz="2032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split </a:t>
            </a:r>
            <a:r>
              <a:rPr lang="pt-BR" sz="2032" i="1" dirty="0" err="1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payment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aos inadimplentes contumazes, a eliminação do termo “pessoal” agregado à expressão uso e consumo e a </a:t>
            </a:r>
            <a:r>
              <a:rPr lang="pt-BR" sz="2032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eliminação da exigência de que o imposto tenha sido efetivamente recolhido para que se exercite o direito ao crédito</a:t>
            </a:r>
            <a:r>
              <a:rPr lang="pt-BR" sz="2032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(Betina Treiger Grupenmacher. Caderno de Pesquisas Tributária nº 5/2024. MP editora. No prelo</a:t>
            </a:r>
            <a:r>
              <a:rPr lang="pt-BR" sz="2032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pt-BR" sz="2032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19BE9-4722-3896-DEBC-791C91F7B03A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JUSTIÇA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7E4D40-E8CE-63B9-7E9A-923E2D59F3AC}"/>
              </a:ext>
            </a:extLst>
          </p:cNvPr>
          <p:cNvSpPr txBox="1">
            <a:spLocks/>
          </p:cNvSpPr>
          <p:nvPr/>
        </p:nvSpPr>
        <p:spPr>
          <a:xfrm>
            <a:off x="1336431" y="2660904"/>
            <a:ext cx="4642337" cy="35478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2200" b="1" dirty="0">
                <a:cs typeface="Calibri" panose="020F0502020204030204" pitchFamily="34" charset="0"/>
              </a:rPr>
              <a:t>CONCEITO FUNDAMENTAL PARA O DIREITO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200" b="1" dirty="0">
              <a:cs typeface="Calibri" panose="020F0502020204030204" pitchFamily="34" charset="0"/>
            </a:endParaRPr>
          </a:p>
          <a:p>
            <a:pPr lvl="2"/>
            <a:r>
              <a:rPr lang="pt-BR" sz="2200" b="1" dirty="0">
                <a:cs typeface="Calibri" panose="020F0502020204030204" pitchFamily="34" charset="0"/>
              </a:rPr>
              <a:t>ABSTRATO</a:t>
            </a:r>
          </a:p>
          <a:p>
            <a:pPr lvl="2"/>
            <a:r>
              <a:rPr lang="pt-BR" sz="2200" b="1" dirty="0">
                <a:cs typeface="Calibri" panose="020F0502020204030204" pitchFamily="34" charset="0"/>
              </a:rPr>
              <a:t>INDETERMINADO</a:t>
            </a:r>
          </a:p>
          <a:p>
            <a:pPr lvl="2"/>
            <a:r>
              <a:rPr lang="pt-BR" sz="2200" b="1" dirty="0">
                <a:cs typeface="Calibri" panose="020F0502020204030204" pitchFamily="34" charset="0"/>
              </a:rPr>
              <a:t>ALTA CARGA VALORATIVA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Pesos Desiguais com preenchimento sólido">
            <a:extLst>
              <a:ext uri="{FF2B5EF4-FFF2-40B4-BE49-F238E27FC236}">
                <a16:creationId xmlns:a16="http://schemas.microsoft.com/office/drawing/2014/main" id="{10E4EA72-F3BB-9FC5-BB14-714A2E915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02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1B0482E2-6AEF-C6FF-1E14-8461A1EB97E3}"/>
              </a:ext>
            </a:extLst>
          </p:cNvPr>
          <p:cNvGraphicFramePr>
            <a:graphicFrameLocks/>
          </p:cNvGraphicFramePr>
          <p:nvPr/>
        </p:nvGraphicFramePr>
        <p:xfrm>
          <a:off x="1488030" y="2624434"/>
          <a:ext cx="9557743" cy="353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ADD3CD02-085A-B956-91F4-11C7B02D5098}"/>
              </a:ext>
            </a:extLst>
          </p:cNvPr>
          <p:cNvSpPr txBox="1">
            <a:spLocks/>
          </p:cNvSpPr>
          <p:nvPr/>
        </p:nvSpPr>
        <p:spPr>
          <a:xfrm>
            <a:off x="949671" y="1789267"/>
            <a:ext cx="2732629" cy="48316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63" b="1" i="1" dirty="0">
                <a:latin typeface="+mn-lt"/>
              </a:rPr>
              <a:t>SPLIT PAYMENT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E215A7-EB99-5CAE-A975-0548109D5940}"/>
              </a:ext>
            </a:extLst>
          </p:cNvPr>
          <p:cNvSpPr txBox="1">
            <a:spLocks/>
          </p:cNvSpPr>
          <p:nvPr/>
        </p:nvSpPr>
        <p:spPr>
          <a:xfrm>
            <a:off x="3682301" y="1088444"/>
            <a:ext cx="7536770" cy="5532486"/>
          </a:xfrm>
          <a:prstGeom prst="rect">
            <a:avLst/>
          </a:prstGeom>
        </p:spPr>
        <p:txBody>
          <a:bodyPr vert="horz" lIns="92881" tIns="46440" rIns="92881" bIns="46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727" b="1" dirty="0">
              <a:latin typeface="Lato" panose="020F0502020204030203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3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 NEGATIVO NA ATIVIDADE EMPRESARIAL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38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3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 do fluxo de caixa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38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3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Renegociação</a:t>
            </a:r>
            <a:r>
              <a:rPr lang="pt-BR" sz="2438" b="1" dirty="0">
                <a:latin typeface="Calibri" panose="020F0502020204030204" pitchFamily="34" charset="0"/>
                <a:cs typeface="Calibri" panose="020F0502020204030204" pitchFamily="34" charset="0"/>
              </a:rPr>
              <a:t> de contratos em relação a prazo de pagamento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38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38" b="1" dirty="0">
                <a:latin typeface="Calibri" panose="020F0502020204030204" pitchFamily="34" charset="0"/>
                <a:cs typeface="Calibri" panose="020F0502020204030204" pitchFamily="34" charset="0"/>
              </a:rPr>
              <a:t>Aumento dos </a:t>
            </a:r>
            <a:r>
              <a:rPr lang="pt-BR" sz="243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custos operacionais</a:t>
            </a:r>
            <a:br>
              <a:rPr lang="pt-BR" sz="2438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3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22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96D3296F-DA82-7D81-5EF2-2F6E754783CC}"/>
              </a:ext>
            </a:extLst>
          </p:cNvPr>
          <p:cNvSpPr txBox="1">
            <a:spLocks/>
          </p:cNvSpPr>
          <p:nvPr/>
        </p:nvSpPr>
        <p:spPr>
          <a:xfrm>
            <a:off x="6479144" y="2413523"/>
            <a:ext cx="3213497" cy="19990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300" b="1" dirty="0">
                <a:latin typeface="Calibri" charset="0"/>
                <a:ea typeface="Calibri" charset="0"/>
                <a:cs typeface="Calibri" charset="0"/>
              </a:rPr>
              <a:t>“... Deus dá o ar ao    homem e ele o tributa!”  </a:t>
            </a:r>
          </a:p>
          <a:p>
            <a:pPr algn="r"/>
            <a:r>
              <a:rPr lang="pt-BR" sz="3300" b="1" dirty="0">
                <a:latin typeface="Calibri" charset="0"/>
                <a:ea typeface="Calibri" charset="0"/>
                <a:cs typeface="Calibri" charset="0"/>
              </a:rPr>
              <a:t>(Victor Hugo)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9142FB0-5087-0B80-695E-52BDF325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9" y="1418297"/>
            <a:ext cx="3286125" cy="4840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16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3D1245-3809-6644-004E-AAE444FFF2DB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b="1" dirty="0"/>
              <a:t>REGINA HELENA COSTA</a:t>
            </a:r>
          </a:p>
          <a:p>
            <a:pPr mar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b="1" dirty="0"/>
              <a:t>“ (…) A JUSTIÇA TRIBUTÁRIA IMPÕEM UMA TRIBUTAÇAO DE BOA QUALIDADE, EXERCIDA MEDIANTE UMA LEGISLAÇÃO CLARA E DE UM SISTEMA DE TRIBUTOS SIMPLES, EFICIENTES E QUE DIFICULTAM A SONEGAÇÃO. NÃO PARECE DEMASIADO PENSAR, COMO OBJETIVO ÚNICO, NA QUALIDADE DE VIDA DO CIDADÃO-CONTRIBUINTE IMPOSITIVA DO RESPEITO AOS SEUS DIREITOS"</a:t>
            </a:r>
          </a:p>
        </p:txBody>
      </p:sp>
      <p:pic>
        <p:nvPicPr>
          <p:cNvPr id="3" name="Picture 1" descr="Rosto de mulher sorrindo">
            <a:extLst>
              <a:ext uri="{FF2B5EF4-FFF2-40B4-BE49-F238E27FC236}">
                <a16:creationId xmlns:a16="http://schemas.microsoft.com/office/drawing/2014/main" id="{7F2AA77F-0A48-6CBC-C107-0313D24ED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294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32A0491-AC2C-E5F4-195E-F6AA83BC7BF1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91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 descr="E-mail estrutura de tópicos">
            <a:extLst>
              <a:ext uri="{FF2B5EF4-FFF2-40B4-BE49-F238E27FC236}">
                <a16:creationId xmlns:a16="http://schemas.microsoft.com/office/drawing/2014/main" id="{F1C9517A-12A1-D7F3-6FC1-E576DE59A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29069"/>
            <a:ext cx="699624" cy="699624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E0C6A031-0553-6099-E00A-C6EE37920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 flipH="1">
            <a:off x="677532" y="4010934"/>
            <a:ext cx="985385" cy="699624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A9ACC45D-7441-698D-DFD8-AD364C314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7452" y="3194137"/>
            <a:ext cx="651990" cy="651353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5F659794-F83E-2C72-3290-6D151E509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3646" y="4876002"/>
            <a:ext cx="774178" cy="77417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19AFFE4-3388-CE1A-0B13-CBEA2E5F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98" y="2584849"/>
            <a:ext cx="1981998" cy="19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A42AA9B-0A02-2363-824E-A4A27557B986}"/>
              </a:ext>
            </a:extLst>
          </p:cNvPr>
          <p:cNvSpPr txBox="1"/>
          <p:nvPr/>
        </p:nvSpPr>
        <p:spPr>
          <a:xfrm>
            <a:off x="1665962" y="2494215"/>
            <a:ext cx="33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betina@grupenmacher.com.br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8B5F42-73C8-0E12-9959-CCAC1B48C7D4}"/>
              </a:ext>
            </a:extLst>
          </p:cNvPr>
          <p:cNvSpPr txBox="1"/>
          <p:nvPr/>
        </p:nvSpPr>
        <p:spPr>
          <a:xfrm>
            <a:off x="1665962" y="3345021"/>
            <a:ext cx="33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@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betinatg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3E95E6-728C-A723-39E5-AD7ADA9BCF6F}"/>
              </a:ext>
            </a:extLst>
          </p:cNvPr>
          <p:cNvSpPr txBox="1"/>
          <p:nvPr/>
        </p:nvSpPr>
        <p:spPr>
          <a:xfrm>
            <a:off x="1665962" y="4197515"/>
            <a:ext cx="33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+5541999748906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450521-79EB-EB82-991F-3F94393AE67A}"/>
              </a:ext>
            </a:extLst>
          </p:cNvPr>
          <p:cNvSpPr txBox="1"/>
          <p:nvPr/>
        </p:nvSpPr>
        <p:spPr>
          <a:xfrm>
            <a:off x="1665961" y="5078425"/>
            <a:ext cx="682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www.linkedin.com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/in/betina-grupenmacher-b708a518/</a:t>
            </a:r>
          </a:p>
        </p:txBody>
      </p:sp>
    </p:spTree>
    <p:extLst>
      <p:ext uri="{BB962C8B-B14F-4D97-AF65-F5344CB8AC3E}">
        <p14:creationId xmlns:p14="http://schemas.microsoft.com/office/powerpoint/2010/main" val="86995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B9074-5A16-61C3-2AE6-D2530ECE93BF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ESTADO SOCIAL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17E86-8E5D-84B7-E1E5-DE6B2FD36263}"/>
              </a:ext>
            </a:extLst>
          </p:cNvPr>
          <p:cNvSpPr txBox="1">
            <a:spLocks/>
          </p:cNvSpPr>
          <p:nvPr/>
        </p:nvSpPr>
        <p:spPr>
          <a:xfrm>
            <a:off x="630935" y="2660904"/>
            <a:ext cx="5885611" cy="35478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Busca nas receitas tributárias suas fontes primárias de recurso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3350" lvl="2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Financiamento do Estado e das instituições democráticas</a:t>
            </a:r>
          </a:p>
          <a:p>
            <a:pPr marL="1403350" lvl="2" indent="-457200" algn="just">
              <a:buFont typeface="Arial" panose="020B0604020202020204" pitchFamily="34" charset="0"/>
              <a:buChar char="•"/>
            </a:pP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3350" lvl="2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Busca realização da JUSTIÇA SOCIAL (redistribuição de riquezas)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Apresentação com gráfico de pizza com preenchimento sólido">
            <a:extLst>
              <a:ext uri="{FF2B5EF4-FFF2-40B4-BE49-F238E27FC236}">
                <a16:creationId xmlns:a16="http://schemas.microsoft.com/office/drawing/2014/main" id="{513530B8-2E75-42BD-1829-AB2EE8EC1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142" y="2610610"/>
            <a:ext cx="3547873" cy="35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0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FEB6A-783B-2886-CB1C-8F00C2B9D73E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+mn-lt"/>
              </a:rPr>
              <a:t>Klaus </a:t>
            </a:r>
            <a:r>
              <a:rPr lang="pt-BR" sz="3600" b="1" dirty="0" err="1">
                <a:latin typeface="+mn-lt"/>
              </a:rPr>
              <a:t>Tipke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85136-5C30-272D-2C54-363B1BAE272B}"/>
              </a:ext>
            </a:extLst>
          </p:cNvPr>
          <p:cNvSpPr txBox="1">
            <a:spLocks/>
          </p:cNvSpPr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cs typeface="Calibri" panose="020F0502020204030204" pitchFamily="34" charset="0"/>
              </a:rPr>
              <a:t>Não existe um critério uniforme de justiça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200" b="1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cs typeface="Calibri" panose="020F0502020204030204" pitchFamily="34" charset="0"/>
              </a:rPr>
              <a:t>Cada ramo do direito elege o seu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200" b="1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cs typeface="Calibri" panose="020F0502020204030204" pitchFamily="34" charset="0"/>
              </a:rPr>
              <a:t>Direito Tributário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200" b="1" dirty="0">
              <a:cs typeface="Calibri" panose="020F0502020204030204" pitchFamily="34" charset="0"/>
            </a:endParaRPr>
          </a:p>
          <a:p>
            <a:pPr lvl="2"/>
            <a:r>
              <a:rPr lang="pt-BR" sz="2200" b="1" dirty="0">
                <a:cs typeface="Calibri" panose="020F0502020204030204" pitchFamily="34" charset="0"/>
              </a:rPr>
              <a:t>Capacidade contributiva </a:t>
            </a:r>
          </a:p>
          <a:p>
            <a:endParaRPr lang="pt-BR" sz="2200" dirty="0"/>
          </a:p>
        </p:txBody>
      </p:sp>
      <p:pic>
        <p:nvPicPr>
          <p:cNvPr id="4" name="Espaço Reservado para Conteúdo 3" descr="Uma imagem contendo homem, pessoa, parede, gravata&#10;&#10;Descrição gerada automaticamente">
            <a:extLst>
              <a:ext uri="{FF2B5EF4-FFF2-40B4-BE49-F238E27FC236}">
                <a16:creationId xmlns:a16="http://schemas.microsoft.com/office/drawing/2014/main" id="{B2599A2C-9225-0884-4D43-1723F4F01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r="-2" b="8036"/>
          <a:stretch/>
        </p:blipFill>
        <p:spPr>
          <a:xfrm>
            <a:off x="6099048" y="1840652"/>
            <a:ext cx="5458968" cy="31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3BB8831-D769-06EC-6F86-AC71AAEC9313}"/>
              </a:ext>
            </a:extLst>
          </p:cNvPr>
          <p:cNvSpPr txBox="1">
            <a:spLocks/>
          </p:cNvSpPr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E918A1F-A8F1-E335-7E10-0F477F595638}"/>
              </a:ext>
            </a:extLst>
          </p:cNvPr>
          <p:cNvSpPr txBox="1">
            <a:spLocks/>
          </p:cNvSpPr>
          <p:nvPr/>
        </p:nvSpPr>
        <p:spPr>
          <a:xfrm>
            <a:off x="1759743" y="253778"/>
            <a:ext cx="867251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FRANCESCO MOSCHETTI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55F819E-3809-5189-1B14-0D31963DF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998680"/>
              </p:ext>
            </p:extLst>
          </p:nvPr>
        </p:nvGraphicFramePr>
        <p:xfrm>
          <a:off x="1093300" y="1570384"/>
          <a:ext cx="8313103" cy="520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87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E3FE3-6747-5DD7-C3F8-D78A9939465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  <a:cs typeface="Calibri" panose="020F0502020204030204" pitchFamily="34" charset="0"/>
              </a:rPr>
              <a:t>MÍNIMO EXISTEN</a:t>
            </a:r>
            <a:r>
              <a:rPr lang="pt-BR" sz="4000" b="1" dirty="0">
                <a:latin typeface="+mn-lt"/>
              </a:rPr>
              <a:t>CIAL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CA538483-FE8C-3B45-91CC-A008DC029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897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FE5BEFB-0EED-5B08-45DA-85C0DFFBE6A9}"/>
              </a:ext>
            </a:extLst>
          </p:cNvPr>
          <p:cNvSpPr txBox="1"/>
          <p:nvPr/>
        </p:nvSpPr>
        <p:spPr>
          <a:xfrm>
            <a:off x="838200" y="6123543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</a:t>
            </a:r>
            <a:r>
              <a:rPr lang="pt-BR" dirty="0" err="1"/>
              <a:t>www.dieese.org.br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826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a4c69-4fca-4ab8-922f-bd8c4174edc4">
      <Terms xmlns="http://schemas.microsoft.com/office/infopath/2007/PartnerControls"/>
    </lcf76f155ced4ddcb4097134ff3c332f>
    <TaxCatchAll xmlns="6a532eac-4d2c-4d34-9484-74fb1b01cc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E65D135462994CA04086BBBA51DB2A" ma:contentTypeVersion="15" ma:contentTypeDescription="Crie um novo documento." ma:contentTypeScope="" ma:versionID="a0bd3cf385b343864c55811072a5488c">
  <xsd:schema xmlns:xsd="http://www.w3.org/2001/XMLSchema" xmlns:xs="http://www.w3.org/2001/XMLSchema" xmlns:p="http://schemas.microsoft.com/office/2006/metadata/properties" xmlns:ns2="259a4c69-4fca-4ab8-922f-bd8c4174edc4" xmlns:ns3="6a532eac-4d2c-4d34-9484-74fb1b01cc53" targetNamespace="http://schemas.microsoft.com/office/2006/metadata/properties" ma:root="true" ma:fieldsID="de33169775f8750d874ea2b4ae34d40a" ns2:_="" ns3:_="">
    <xsd:import namespace="259a4c69-4fca-4ab8-922f-bd8c4174edc4"/>
    <xsd:import namespace="6a532eac-4d2c-4d34-9484-74fb1b01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a4c69-4fca-4ab8-922f-bd8c4174e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936996-ac5c-4084-a90a-2c9b666f9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32eac-4d2c-4d34-9484-74fb1b01cc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5ebd75-9ff1-4c2c-8520-f67f286a3a56}" ma:internalName="TaxCatchAll" ma:showField="CatchAllData" ma:web="6a532eac-4d2c-4d34-9484-74fb1b01c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96E59-629B-4901-AF1A-1428870E65E3}">
  <ds:schemaRefs>
    <ds:schemaRef ds:uri="http://schemas.microsoft.com/office/2006/metadata/properties"/>
    <ds:schemaRef ds:uri="http://schemas.microsoft.com/office/infopath/2007/PartnerControls"/>
    <ds:schemaRef ds:uri="882807c7-2b43-4581-94ad-b15874b88496"/>
    <ds:schemaRef ds:uri="bf0f1a1e-3fea-4711-8002-94da8964f288"/>
    <ds:schemaRef ds:uri="259a4c69-4fca-4ab8-922f-bd8c4174edc4"/>
    <ds:schemaRef ds:uri="6a532eac-4d2c-4d34-9484-74fb1b01cc53"/>
  </ds:schemaRefs>
</ds:datastoreItem>
</file>

<file path=customXml/itemProps2.xml><?xml version="1.0" encoding="utf-8"?>
<ds:datastoreItem xmlns:ds="http://schemas.openxmlformats.org/officeDocument/2006/customXml" ds:itemID="{5B22365E-BFE6-432E-9907-047820922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a4c69-4fca-4ab8-922f-bd8c4174edc4"/>
    <ds:schemaRef ds:uri="6a532eac-4d2c-4d34-9484-74fb1b01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DFFAA-1562-43F8-93FA-A22D4049B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3940</Words>
  <Application>Microsoft Macintosh PowerPoint</Application>
  <PresentationFormat>Widescreen</PresentationFormat>
  <Paragraphs>273</Paragraphs>
  <Slides>53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ＭＳ Ｐゴシック</vt:lpstr>
      <vt:lpstr>Aptos</vt:lpstr>
      <vt:lpstr>Arial</vt:lpstr>
      <vt:lpstr>Calibri</vt:lpstr>
      <vt:lpstr>Courier New</vt:lpstr>
      <vt:lpstr>Inter</vt:lpstr>
      <vt:lpstr>Lato</vt:lpstr>
      <vt:lpstr>Times New Roman</vt:lpstr>
      <vt:lpstr>Wingdings</vt:lpstr>
      <vt:lpstr>Tema do Office</vt:lpstr>
      <vt:lpstr>Apresentação do PowerPoint</vt:lpstr>
      <vt:lpstr>O REGIME TRIBUTÁRIO DAS COOPERATIVAS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 68</vt:lpstr>
      <vt:lpstr>Apresentação do PowerPoint</vt:lpstr>
      <vt:lpstr>Apresentação do PowerPoint</vt:lpstr>
      <vt:lpstr>Apresentação do PowerPoint</vt:lpstr>
      <vt:lpstr>PL 68</vt:lpstr>
      <vt:lpstr>Apresentação do PowerPoint</vt:lpstr>
      <vt:lpstr>Apresentação do PowerPoint</vt:lpstr>
      <vt:lpstr>Planos de Saúde</vt:lpstr>
      <vt:lpstr>COOPERATIVAS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Nilo Carvalho</dc:creator>
  <cp:lastModifiedBy>Betina Grupenmacher</cp:lastModifiedBy>
  <cp:revision>11</cp:revision>
  <dcterms:created xsi:type="dcterms:W3CDTF">2023-03-20T14:54:37Z</dcterms:created>
  <dcterms:modified xsi:type="dcterms:W3CDTF">2024-10-09T16:20:36Z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0x0101000829ED75252D30459F501BA42D96069E</vt:lpwstr>
  </property>
  <property fmtid="{D5CDD505-2E9C-101B-9397-08002B2CF9AE}" pid="3" name="MediaServiceImageTags">
    <vt:lpwstr/>
  </property>
</Properties>
</file>