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636" r:id="rId6"/>
    <p:sldId id="401" r:id="rId7"/>
    <p:sldId id="540" r:id="rId8"/>
    <p:sldId id="270" r:id="rId9"/>
    <p:sldId id="488" r:id="rId10"/>
    <p:sldId id="489" r:id="rId11"/>
    <p:sldId id="490" r:id="rId12"/>
    <p:sldId id="481" r:id="rId13"/>
    <p:sldId id="610" r:id="rId14"/>
    <p:sldId id="603" r:id="rId15"/>
    <p:sldId id="364" r:id="rId16"/>
    <p:sldId id="539" r:id="rId17"/>
    <p:sldId id="609" r:id="rId18"/>
    <p:sldId id="608" r:id="rId19"/>
    <p:sldId id="612" r:id="rId20"/>
    <p:sldId id="604" r:id="rId21"/>
    <p:sldId id="273" r:id="rId22"/>
    <p:sldId id="275" r:id="rId23"/>
    <p:sldId id="589" r:id="rId24"/>
    <p:sldId id="276" r:id="rId25"/>
    <p:sldId id="635" r:id="rId26"/>
    <p:sldId id="590" r:id="rId27"/>
    <p:sldId id="634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D78643-721A-409A-96B3-265E3962D8A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A0098406-F7B2-4C8B-8AA2-28BA44F3163D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pt-BR" dirty="0"/>
            <a:t>Dissolução</a:t>
          </a:r>
        </a:p>
      </dgm:t>
    </dgm:pt>
    <dgm:pt modelId="{0DB5D224-7795-480C-9EA5-E5FB411FB707}" type="parTrans" cxnId="{AC8D8E5F-FE92-49EF-92BA-C35569B76392}">
      <dgm:prSet/>
      <dgm:spPr/>
      <dgm:t>
        <a:bodyPr/>
        <a:lstStyle/>
        <a:p>
          <a:endParaRPr lang="pt-BR"/>
        </a:p>
      </dgm:t>
    </dgm:pt>
    <dgm:pt modelId="{A57E1B67-1B38-4040-AD08-23547AB625AF}" type="sibTrans" cxnId="{AC8D8E5F-FE92-49EF-92BA-C35569B76392}">
      <dgm:prSet/>
      <dgm:spPr/>
      <dgm:t>
        <a:bodyPr/>
        <a:lstStyle/>
        <a:p>
          <a:endParaRPr lang="pt-BR"/>
        </a:p>
      </dgm:t>
    </dgm:pt>
    <dgm:pt modelId="{B626E916-4A33-4243-873B-25E2F9873334}">
      <dgm:prSet phldrT="[Texto]"/>
      <dgm:spPr>
        <a:solidFill>
          <a:srgbClr val="7030A0"/>
        </a:solidFill>
      </dgm:spPr>
      <dgm:t>
        <a:bodyPr/>
        <a:lstStyle/>
        <a:p>
          <a:r>
            <a:rPr lang="pt-BR" dirty="0"/>
            <a:t>Liquidação</a:t>
          </a:r>
        </a:p>
      </dgm:t>
    </dgm:pt>
    <dgm:pt modelId="{620864CE-724F-4521-9A85-DECF3EEC23CB}" type="parTrans" cxnId="{033BE1E3-8AC6-4816-A793-5AEBED22959D}">
      <dgm:prSet/>
      <dgm:spPr/>
      <dgm:t>
        <a:bodyPr/>
        <a:lstStyle/>
        <a:p>
          <a:endParaRPr lang="pt-BR"/>
        </a:p>
      </dgm:t>
    </dgm:pt>
    <dgm:pt modelId="{70364BEE-4A07-4FE5-94DB-FBBB1A5378C1}" type="sibTrans" cxnId="{033BE1E3-8AC6-4816-A793-5AEBED22959D}">
      <dgm:prSet/>
      <dgm:spPr/>
      <dgm:t>
        <a:bodyPr/>
        <a:lstStyle/>
        <a:p>
          <a:endParaRPr lang="pt-BR"/>
        </a:p>
      </dgm:t>
    </dgm:pt>
    <dgm:pt modelId="{C5756D58-5C04-4B0B-AA56-2A4458D2F76B}">
      <dgm:prSet phldrT="[Texto]"/>
      <dgm:spPr>
        <a:solidFill>
          <a:schemeClr val="accent5"/>
        </a:solidFill>
      </dgm:spPr>
      <dgm:t>
        <a:bodyPr/>
        <a:lstStyle/>
        <a:p>
          <a:r>
            <a:rPr lang="pt-BR" dirty="0"/>
            <a:t>Extinção</a:t>
          </a:r>
        </a:p>
      </dgm:t>
    </dgm:pt>
    <dgm:pt modelId="{ECAE7BEF-73B8-4271-B835-06BAC70D3F98}" type="parTrans" cxnId="{54314046-08AA-4356-AC8D-A8BCE7B95F40}">
      <dgm:prSet/>
      <dgm:spPr/>
      <dgm:t>
        <a:bodyPr/>
        <a:lstStyle/>
        <a:p>
          <a:endParaRPr lang="pt-BR"/>
        </a:p>
      </dgm:t>
    </dgm:pt>
    <dgm:pt modelId="{08405710-A815-45DB-98B5-DADBE4B394B4}" type="sibTrans" cxnId="{54314046-08AA-4356-AC8D-A8BCE7B95F40}">
      <dgm:prSet/>
      <dgm:spPr/>
      <dgm:t>
        <a:bodyPr/>
        <a:lstStyle/>
        <a:p>
          <a:endParaRPr lang="pt-BR"/>
        </a:p>
      </dgm:t>
    </dgm:pt>
    <dgm:pt modelId="{F9343EB5-F575-43E2-AAE8-9ABC4C419D3D}" type="pres">
      <dgm:prSet presAssocID="{02D78643-721A-409A-96B3-265E3962D8AF}" presName="CompostProcess" presStyleCnt="0">
        <dgm:presLayoutVars>
          <dgm:dir/>
          <dgm:resizeHandles val="exact"/>
        </dgm:presLayoutVars>
      </dgm:prSet>
      <dgm:spPr/>
    </dgm:pt>
    <dgm:pt modelId="{5CC8BD81-2E3D-4D77-8FE4-785F163A0E88}" type="pres">
      <dgm:prSet presAssocID="{02D78643-721A-409A-96B3-265E3962D8AF}" presName="arrow" presStyleLbl="bgShp" presStyleIdx="0" presStyleCnt="1"/>
      <dgm:spPr/>
    </dgm:pt>
    <dgm:pt modelId="{859D658E-BD6C-477A-A59F-1810D6FE53FF}" type="pres">
      <dgm:prSet presAssocID="{02D78643-721A-409A-96B3-265E3962D8AF}" presName="linearProcess" presStyleCnt="0"/>
      <dgm:spPr/>
    </dgm:pt>
    <dgm:pt modelId="{9CE9740D-DF50-4F91-BFEF-AA9414896A76}" type="pres">
      <dgm:prSet presAssocID="{A0098406-F7B2-4C8B-8AA2-28BA44F3163D}" presName="textNode" presStyleLbl="node1" presStyleIdx="0" presStyleCnt="3">
        <dgm:presLayoutVars>
          <dgm:bulletEnabled val="1"/>
        </dgm:presLayoutVars>
      </dgm:prSet>
      <dgm:spPr/>
    </dgm:pt>
    <dgm:pt modelId="{761C606B-155B-4C85-9092-EBF54A01D043}" type="pres">
      <dgm:prSet presAssocID="{A57E1B67-1B38-4040-AD08-23547AB625AF}" presName="sibTrans" presStyleCnt="0"/>
      <dgm:spPr/>
    </dgm:pt>
    <dgm:pt modelId="{EF843908-1AC5-45A1-9407-9F36A0BD8904}" type="pres">
      <dgm:prSet presAssocID="{B626E916-4A33-4243-873B-25E2F9873334}" presName="textNode" presStyleLbl="node1" presStyleIdx="1" presStyleCnt="3">
        <dgm:presLayoutVars>
          <dgm:bulletEnabled val="1"/>
        </dgm:presLayoutVars>
      </dgm:prSet>
      <dgm:spPr/>
    </dgm:pt>
    <dgm:pt modelId="{59F37AA9-6105-4193-8276-15A0513F57A9}" type="pres">
      <dgm:prSet presAssocID="{70364BEE-4A07-4FE5-94DB-FBBB1A5378C1}" presName="sibTrans" presStyleCnt="0"/>
      <dgm:spPr/>
    </dgm:pt>
    <dgm:pt modelId="{6038E714-191C-4764-982E-DDF187E55FF4}" type="pres">
      <dgm:prSet presAssocID="{C5756D58-5C04-4B0B-AA56-2A4458D2F76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1F229004-F74B-48E5-A69C-BEFFE0AA489F}" type="presOf" srcId="{C5756D58-5C04-4B0B-AA56-2A4458D2F76B}" destId="{6038E714-191C-4764-982E-DDF187E55FF4}" srcOrd="0" destOrd="0" presId="urn:microsoft.com/office/officeart/2005/8/layout/hProcess9"/>
    <dgm:cxn modelId="{C69B8B22-93E3-4983-A10E-87274C6DE210}" type="presOf" srcId="{A0098406-F7B2-4C8B-8AA2-28BA44F3163D}" destId="{9CE9740D-DF50-4F91-BFEF-AA9414896A76}" srcOrd="0" destOrd="0" presId="urn:microsoft.com/office/officeart/2005/8/layout/hProcess9"/>
    <dgm:cxn modelId="{AC8D8E5F-FE92-49EF-92BA-C35569B76392}" srcId="{02D78643-721A-409A-96B3-265E3962D8AF}" destId="{A0098406-F7B2-4C8B-8AA2-28BA44F3163D}" srcOrd="0" destOrd="0" parTransId="{0DB5D224-7795-480C-9EA5-E5FB411FB707}" sibTransId="{A57E1B67-1B38-4040-AD08-23547AB625AF}"/>
    <dgm:cxn modelId="{54314046-08AA-4356-AC8D-A8BCE7B95F40}" srcId="{02D78643-721A-409A-96B3-265E3962D8AF}" destId="{C5756D58-5C04-4B0B-AA56-2A4458D2F76B}" srcOrd="2" destOrd="0" parTransId="{ECAE7BEF-73B8-4271-B835-06BAC70D3F98}" sibTransId="{08405710-A815-45DB-98B5-DADBE4B394B4}"/>
    <dgm:cxn modelId="{E4BB1A7C-9EBB-4D31-9ABC-DC8205BBB80B}" type="presOf" srcId="{B626E916-4A33-4243-873B-25E2F9873334}" destId="{EF843908-1AC5-45A1-9407-9F36A0BD8904}" srcOrd="0" destOrd="0" presId="urn:microsoft.com/office/officeart/2005/8/layout/hProcess9"/>
    <dgm:cxn modelId="{A4D385D5-0474-4096-B4AD-DC51EE1379D5}" type="presOf" srcId="{02D78643-721A-409A-96B3-265E3962D8AF}" destId="{F9343EB5-F575-43E2-AAE8-9ABC4C419D3D}" srcOrd="0" destOrd="0" presId="urn:microsoft.com/office/officeart/2005/8/layout/hProcess9"/>
    <dgm:cxn modelId="{033BE1E3-8AC6-4816-A793-5AEBED22959D}" srcId="{02D78643-721A-409A-96B3-265E3962D8AF}" destId="{B626E916-4A33-4243-873B-25E2F9873334}" srcOrd="1" destOrd="0" parTransId="{620864CE-724F-4521-9A85-DECF3EEC23CB}" sibTransId="{70364BEE-4A07-4FE5-94DB-FBBB1A5378C1}"/>
    <dgm:cxn modelId="{3EA25CB1-0A31-47E6-A21C-4A2ABEEF9823}" type="presParOf" srcId="{F9343EB5-F575-43E2-AAE8-9ABC4C419D3D}" destId="{5CC8BD81-2E3D-4D77-8FE4-785F163A0E88}" srcOrd="0" destOrd="0" presId="urn:microsoft.com/office/officeart/2005/8/layout/hProcess9"/>
    <dgm:cxn modelId="{2CD0CCC6-6B4F-43B0-A151-4754E1550D4A}" type="presParOf" srcId="{F9343EB5-F575-43E2-AAE8-9ABC4C419D3D}" destId="{859D658E-BD6C-477A-A59F-1810D6FE53FF}" srcOrd="1" destOrd="0" presId="urn:microsoft.com/office/officeart/2005/8/layout/hProcess9"/>
    <dgm:cxn modelId="{EF05C560-D170-49D9-8476-E2575495C2B9}" type="presParOf" srcId="{859D658E-BD6C-477A-A59F-1810D6FE53FF}" destId="{9CE9740D-DF50-4F91-BFEF-AA9414896A76}" srcOrd="0" destOrd="0" presId="urn:microsoft.com/office/officeart/2005/8/layout/hProcess9"/>
    <dgm:cxn modelId="{180EDFC0-B93E-4D43-A742-00B41E50087A}" type="presParOf" srcId="{859D658E-BD6C-477A-A59F-1810D6FE53FF}" destId="{761C606B-155B-4C85-9092-EBF54A01D043}" srcOrd="1" destOrd="0" presId="urn:microsoft.com/office/officeart/2005/8/layout/hProcess9"/>
    <dgm:cxn modelId="{EE7273BE-E830-41AD-B6BC-A78FB0EEE97D}" type="presParOf" srcId="{859D658E-BD6C-477A-A59F-1810D6FE53FF}" destId="{EF843908-1AC5-45A1-9407-9F36A0BD8904}" srcOrd="2" destOrd="0" presId="urn:microsoft.com/office/officeart/2005/8/layout/hProcess9"/>
    <dgm:cxn modelId="{4A73C2C9-CF93-43AF-925B-021747A126B0}" type="presParOf" srcId="{859D658E-BD6C-477A-A59F-1810D6FE53FF}" destId="{59F37AA9-6105-4193-8276-15A0513F57A9}" srcOrd="3" destOrd="0" presId="urn:microsoft.com/office/officeart/2005/8/layout/hProcess9"/>
    <dgm:cxn modelId="{9DCF2962-2206-4029-B196-76E056D3A003}" type="presParOf" srcId="{859D658E-BD6C-477A-A59F-1810D6FE53FF}" destId="{6038E714-191C-4764-982E-DDF187E55FF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B2070-13DB-4C13-A241-38A0BF55850B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F5F44A32-4E3E-48A1-A8E3-3BA4E2967E2D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pt-BR" dirty="0"/>
            <a:t>186 CTN</a:t>
          </a:r>
        </a:p>
      </dgm:t>
    </dgm:pt>
    <dgm:pt modelId="{F2771442-A70B-46C7-9824-BF809B9EA331}" type="parTrans" cxnId="{A9088CB7-7573-45BD-99B6-74FB1F694C6F}">
      <dgm:prSet/>
      <dgm:spPr/>
      <dgm:t>
        <a:bodyPr/>
        <a:lstStyle/>
        <a:p>
          <a:endParaRPr lang="pt-BR"/>
        </a:p>
      </dgm:t>
    </dgm:pt>
    <dgm:pt modelId="{3DE9B16F-5981-4643-88D7-22CAD3A11195}" type="sibTrans" cxnId="{A9088CB7-7573-45BD-99B6-74FB1F694C6F}">
      <dgm:prSet/>
      <dgm:spPr/>
      <dgm:t>
        <a:bodyPr/>
        <a:lstStyle/>
        <a:p>
          <a:endParaRPr lang="pt-BR"/>
        </a:p>
      </dgm:t>
    </dgm:pt>
    <dgm:pt modelId="{CD054AEC-6DDF-4663-A15B-46D52BD8782E}">
      <dgm:prSet phldrT="[Texto]"/>
      <dgm:spPr/>
      <dgm:t>
        <a:bodyPr/>
        <a:lstStyle/>
        <a:p>
          <a:r>
            <a:rPr lang="pt-BR" dirty="0"/>
            <a:t>Trabalhista e Tributário</a:t>
          </a:r>
        </a:p>
      </dgm:t>
    </dgm:pt>
    <dgm:pt modelId="{5B92D8CB-DF1B-4CB1-B4C0-904E22B15FAA}" type="parTrans" cxnId="{D7E4CD3D-8BFF-4F70-B8A2-62F8F14B0E7B}">
      <dgm:prSet/>
      <dgm:spPr/>
      <dgm:t>
        <a:bodyPr/>
        <a:lstStyle/>
        <a:p>
          <a:endParaRPr lang="pt-BR"/>
        </a:p>
      </dgm:t>
    </dgm:pt>
    <dgm:pt modelId="{4F4A112B-02B0-42B8-A47D-8FA126EDE8CF}" type="sibTrans" cxnId="{D7E4CD3D-8BFF-4F70-B8A2-62F8F14B0E7B}">
      <dgm:prSet/>
      <dgm:spPr/>
      <dgm:t>
        <a:bodyPr/>
        <a:lstStyle/>
        <a:p>
          <a:endParaRPr lang="pt-BR"/>
        </a:p>
      </dgm:t>
    </dgm:pt>
    <dgm:pt modelId="{D22F0016-3C49-4F6B-9217-CF9F721D4411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pt-BR" dirty="0"/>
            <a:t>961 CC</a:t>
          </a:r>
        </a:p>
      </dgm:t>
    </dgm:pt>
    <dgm:pt modelId="{78DB1F09-A0F5-4C41-B12A-CBB0BFA41880}" type="parTrans" cxnId="{A521CC1B-5B19-46DF-A6F5-DB25BA4069C8}">
      <dgm:prSet/>
      <dgm:spPr/>
      <dgm:t>
        <a:bodyPr/>
        <a:lstStyle/>
        <a:p>
          <a:endParaRPr lang="pt-BR"/>
        </a:p>
      </dgm:t>
    </dgm:pt>
    <dgm:pt modelId="{FC91B211-596E-4B09-A38D-717ED836E08A}" type="sibTrans" cxnId="{A521CC1B-5B19-46DF-A6F5-DB25BA4069C8}">
      <dgm:prSet/>
      <dgm:spPr/>
      <dgm:t>
        <a:bodyPr/>
        <a:lstStyle/>
        <a:p>
          <a:endParaRPr lang="pt-BR"/>
        </a:p>
      </dgm:t>
    </dgm:pt>
    <dgm:pt modelId="{B762433C-4396-489E-9045-E959F6A774C3}">
      <dgm:prSet phldrT="[Texto]"/>
      <dgm:spPr/>
      <dgm:t>
        <a:bodyPr/>
        <a:lstStyle/>
        <a:p>
          <a:r>
            <a:rPr lang="pt-BR" dirty="0"/>
            <a:t>Reais e privilégios</a:t>
          </a:r>
        </a:p>
      </dgm:t>
    </dgm:pt>
    <dgm:pt modelId="{312FAD92-A755-45E7-BFAB-54DBAC800135}" type="parTrans" cxnId="{FE8C6D21-7B1C-4A58-BAF7-72EBAC9CAAF5}">
      <dgm:prSet/>
      <dgm:spPr/>
      <dgm:t>
        <a:bodyPr/>
        <a:lstStyle/>
        <a:p>
          <a:endParaRPr lang="pt-BR"/>
        </a:p>
      </dgm:t>
    </dgm:pt>
    <dgm:pt modelId="{CE872E2F-22B1-4270-B082-490C9402A162}" type="sibTrans" cxnId="{FE8C6D21-7B1C-4A58-BAF7-72EBAC9CAAF5}">
      <dgm:prSet/>
      <dgm:spPr/>
      <dgm:t>
        <a:bodyPr/>
        <a:lstStyle/>
        <a:p>
          <a:endParaRPr lang="pt-BR"/>
        </a:p>
      </dgm:t>
    </dgm:pt>
    <dgm:pt modelId="{C6AE5F37-214A-4424-BC40-81F3CB8E79B0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908 e 1052 CPC </a:t>
          </a:r>
        </a:p>
      </dgm:t>
    </dgm:pt>
    <dgm:pt modelId="{16E0D279-A3AF-4BFF-9CCD-A09EFA767B24}" type="parTrans" cxnId="{54962193-9772-448D-A709-80676FEBCEF3}">
      <dgm:prSet/>
      <dgm:spPr/>
      <dgm:t>
        <a:bodyPr/>
        <a:lstStyle/>
        <a:p>
          <a:endParaRPr lang="pt-BR"/>
        </a:p>
      </dgm:t>
    </dgm:pt>
    <dgm:pt modelId="{FC7AD472-B116-4267-A5E2-14E51472EA09}" type="sibTrans" cxnId="{54962193-9772-448D-A709-80676FEBCEF3}">
      <dgm:prSet/>
      <dgm:spPr/>
      <dgm:t>
        <a:bodyPr/>
        <a:lstStyle/>
        <a:p>
          <a:endParaRPr lang="pt-BR"/>
        </a:p>
      </dgm:t>
    </dgm:pt>
    <dgm:pt modelId="{7A18597B-26FF-4A5D-A3DC-80250196AD9D}">
      <dgm:prSet phldrT="[Texto]"/>
      <dgm:spPr/>
      <dgm:t>
        <a:bodyPr/>
        <a:lstStyle/>
        <a:p>
          <a:r>
            <a:rPr lang="pt-BR" dirty="0"/>
            <a:t>Concurso e insolvência civil (748 CPC/73)</a:t>
          </a:r>
        </a:p>
      </dgm:t>
    </dgm:pt>
    <dgm:pt modelId="{247A6748-EFBF-4792-927E-538C40C15101}" type="parTrans" cxnId="{3A35288B-1FDA-4DA3-AD1F-D4C6F3C164D4}">
      <dgm:prSet/>
      <dgm:spPr/>
      <dgm:t>
        <a:bodyPr/>
        <a:lstStyle/>
        <a:p>
          <a:endParaRPr lang="pt-BR"/>
        </a:p>
      </dgm:t>
    </dgm:pt>
    <dgm:pt modelId="{AD1728C2-7FEC-4997-937D-8CA766AD66B1}" type="sibTrans" cxnId="{3A35288B-1FDA-4DA3-AD1F-D4C6F3C164D4}">
      <dgm:prSet/>
      <dgm:spPr/>
      <dgm:t>
        <a:bodyPr/>
        <a:lstStyle/>
        <a:p>
          <a:endParaRPr lang="pt-BR"/>
        </a:p>
      </dgm:t>
    </dgm:pt>
    <dgm:pt modelId="{DD13AA27-FF12-46AF-B433-7E63E6E6C36A}" type="pres">
      <dgm:prSet presAssocID="{EB1B2070-13DB-4C13-A241-38A0BF55850B}" presName="rootnode" presStyleCnt="0">
        <dgm:presLayoutVars>
          <dgm:chMax/>
          <dgm:chPref/>
          <dgm:dir/>
          <dgm:animLvl val="lvl"/>
        </dgm:presLayoutVars>
      </dgm:prSet>
      <dgm:spPr/>
    </dgm:pt>
    <dgm:pt modelId="{E09CFC2C-2BAD-4AEC-BF58-21FBABFE6808}" type="pres">
      <dgm:prSet presAssocID="{F5F44A32-4E3E-48A1-A8E3-3BA4E2967E2D}" presName="composite" presStyleCnt="0"/>
      <dgm:spPr/>
    </dgm:pt>
    <dgm:pt modelId="{C7B0EC8C-06D3-4F1B-AAAC-6B7437A60558}" type="pres">
      <dgm:prSet presAssocID="{F5F44A32-4E3E-48A1-A8E3-3BA4E2967E2D}" presName="bentUpArrow1" presStyleLbl="alignImgPlace1" presStyleIdx="0" presStyleCnt="2"/>
      <dgm:spPr/>
    </dgm:pt>
    <dgm:pt modelId="{711F2ADC-F7AB-4D70-969D-0165F546DA81}" type="pres">
      <dgm:prSet presAssocID="{F5F44A32-4E3E-48A1-A8E3-3BA4E2967E2D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57B20AF-6348-4F2A-A0F3-9D8EAFAD9BC1}" type="pres">
      <dgm:prSet presAssocID="{F5F44A32-4E3E-48A1-A8E3-3BA4E2967E2D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F36A7C9D-D46C-420E-B055-047BA41DDE82}" type="pres">
      <dgm:prSet presAssocID="{3DE9B16F-5981-4643-88D7-22CAD3A11195}" presName="sibTrans" presStyleCnt="0"/>
      <dgm:spPr/>
    </dgm:pt>
    <dgm:pt modelId="{6A805557-850E-485E-93FC-9655D5C16E2D}" type="pres">
      <dgm:prSet presAssocID="{D22F0016-3C49-4F6B-9217-CF9F721D4411}" presName="composite" presStyleCnt="0"/>
      <dgm:spPr/>
    </dgm:pt>
    <dgm:pt modelId="{019B564D-8432-4B25-9640-63B5739BF214}" type="pres">
      <dgm:prSet presAssocID="{D22F0016-3C49-4F6B-9217-CF9F721D4411}" presName="bentUpArrow1" presStyleLbl="alignImgPlace1" presStyleIdx="1" presStyleCnt="2"/>
      <dgm:spPr/>
    </dgm:pt>
    <dgm:pt modelId="{4A380B6E-E8FE-4DF3-949A-76AAA827B860}" type="pres">
      <dgm:prSet presAssocID="{D22F0016-3C49-4F6B-9217-CF9F721D441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361C2715-6737-4F9A-A2BC-CBD2DA0CE1DC}" type="pres">
      <dgm:prSet presAssocID="{D22F0016-3C49-4F6B-9217-CF9F721D4411}" presName="ChildText" presStyleLbl="revTx" presStyleIdx="1" presStyleCnt="3" custScaleX="103351">
        <dgm:presLayoutVars>
          <dgm:chMax val="0"/>
          <dgm:chPref val="0"/>
          <dgm:bulletEnabled val="1"/>
        </dgm:presLayoutVars>
      </dgm:prSet>
      <dgm:spPr/>
    </dgm:pt>
    <dgm:pt modelId="{23544E16-3867-4EFA-9DB7-F57C8F2F46B5}" type="pres">
      <dgm:prSet presAssocID="{FC91B211-596E-4B09-A38D-717ED836E08A}" presName="sibTrans" presStyleCnt="0"/>
      <dgm:spPr/>
    </dgm:pt>
    <dgm:pt modelId="{654EC6F1-8E5D-46C4-9EBE-863694B4E7EB}" type="pres">
      <dgm:prSet presAssocID="{C6AE5F37-214A-4424-BC40-81F3CB8E79B0}" presName="composite" presStyleCnt="0"/>
      <dgm:spPr/>
    </dgm:pt>
    <dgm:pt modelId="{ABEAE044-BB45-42BF-8CD2-BEB24EA8002F}" type="pres">
      <dgm:prSet presAssocID="{C6AE5F37-214A-4424-BC40-81F3CB8E79B0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6BC9C6E0-AAD4-4A2E-8E0E-878F249226A5}" type="pres">
      <dgm:prSet presAssocID="{C6AE5F37-214A-4424-BC40-81F3CB8E79B0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A521CC1B-5B19-46DF-A6F5-DB25BA4069C8}" srcId="{EB1B2070-13DB-4C13-A241-38A0BF55850B}" destId="{D22F0016-3C49-4F6B-9217-CF9F721D4411}" srcOrd="1" destOrd="0" parTransId="{78DB1F09-A0F5-4C41-B12A-CBB0BFA41880}" sibTransId="{FC91B211-596E-4B09-A38D-717ED836E08A}"/>
    <dgm:cxn modelId="{FE8C6D21-7B1C-4A58-BAF7-72EBAC9CAAF5}" srcId="{D22F0016-3C49-4F6B-9217-CF9F721D4411}" destId="{B762433C-4396-489E-9045-E959F6A774C3}" srcOrd="0" destOrd="0" parTransId="{312FAD92-A755-45E7-BFAB-54DBAC800135}" sibTransId="{CE872E2F-22B1-4270-B082-490C9402A162}"/>
    <dgm:cxn modelId="{D7E4CD3D-8BFF-4F70-B8A2-62F8F14B0E7B}" srcId="{F5F44A32-4E3E-48A1-A8E3-3BA4E2967E2D}" destId="{CD054AEC-6DDF-4663-A15B-46D52BD8782E}" srcOrd="0" destOrd="0" parTransId="{5B92D8CB-DF1B-4CB1-B4C0-904E22B15FAA}" sibTransId="{4F4A112B-02B0-42B8-A47D-8FA126EDE8CF}"/>
    <dgm:cxn modelId="{BFB6AE69-721E-445F-9A11-222BAD1BC84F}" type="presOf" srcId="{C6AE5F37-214A-4424-BC40-81F3CB8E79B0}" destId="{ABEAE044-BB45-42BF-8CD2-BEB24EA8002F}" srcOrd="0" destOrd="0" presId="urn:microsoft.com/office/officeart/2005/8/layout/StepDownProcess"/>
    <dgm:cxn modelId="{3A35288B-1FDA-4DA3-AD1F-D4C6F3C164D4}" srcId="{C6AE5F37-214A-4424-BC40-81F3CB8E79B0}" destId="{7A18597B-26FF-4A5D-A3DC-80250196AD9D}" srcOrd="0" destOrd="0" parTransId="{247A6748-EFBF-4792-927E-538C40C15101}" sibTransId="{AD1728C2-7FEC-4997-937D-8CA766AD66B1}"/>
    <dgm:cxn modelId="{54962193-9772-448D-A709-80676FEBCEF3}" srcId="{EB1B2070-13DB-4C13-A241-38A0BF55850B}" destId="{C6AE5F37-214A-4424-BC40-81F3CB8E79B0}" srcOrd="2" destOrd="0" parTransId="{16E0D279-A3AF-4BFF-9CCD-A09EFA767B24}" sibTransId="{FC7AD472-B116-4267-A5E2-14E51472EA09}"/>
    <dgm:cxn modelId="{11955099-3619-4F80-A1C1-D9277EA32C10}" type="presOf" srcId="{EB1B2070-13DB-4C13-A241-38A0BF55850B}" destId="{DD13AA27-FF12-46AF-B433-7E63E6E6C36A}" srcOrd="0" destOrd="0" presId="urn:microsoft.com/office/officeart/2005/8/layout/StepDownProcess"/>
    <dgm:cxn modelId="{58983AA4-D70E-4105-AA29-859888604D74}" type="presOf" srcId="{D22F0016-3C49-4F6B-9217-CF9F721D4411}" destId="{4A380B6E-E8FE-4DF3-949A-76AAA827B860}" srcOrd="0" destOrd="0" presId="urn:microsoft.com/office/officeart/2005/8/layout/StepDownProcess"/>
    <dgm:cxn modelId="{36338CAC-E181-4120-AF7C-140F92C954C6}" type="presOf" srcId="{B762433C-4396-489E-9045-E959F6A774C3}" destId="{361C2715-6737-4F9A-A2BC-CBD2DA0CE1DC}" srcOrd="0" destOrd="0" presId="urn:microsoft.com/office/officeart/2005/8/layout/StepDownProcess"/>
    <dgm:cxn modelId="{A9088CB7-7573-45BD-99B6-74FB1F694C6F}" srcId="{EB1B2070-13DB-4C13-A241-38A0BF55850B}" destId="{F5F44A32-4E3E-48A1-A8E3-3BA4E2967E2D}" srcOrd="0" destOrd="0" parTransId="{F2771442-A70B-46C7-9824-BF809B9EA331}" sibTransId="{3DE9B16F-5981-4643-88D7-22CAD3A11195}"/>
    <dgm:cxn modelId="{AB8D31CC-4997-45D8-94B6-D785B09D114A}" type="presOf" srcId="{7A18597B-26FF-4A5D-A3DC-80250196AD9D}" destId="{6BC9C6E0-AAD4-4A2E-8E0E-878F249226A5}" srcOrd="0" destOrd="0" presId="urn:microsoft.com/office/officeart/2005/8/layout/StepDownProcess"/>
    <dgm:cxn modelId="{EB5F3ACC-6E0E-4CA3-A673-A0C79FBC0FBC}" type="presOf" srcId="{CD054AEC-6DDF-4663-A15B-46D52BD8782E}" destId="{557B20AF-6348-4F2A-A0F3-9D8EAFAD9BC1}" srcOrd="0" destOrd="0" presId="urn:microsoft.com/office/officeart/2005/8/layout/StepDownProcess"/>
    <dgm:cxn modelId="{0FDCDCDB-C416-4590-884E-EFF9BF9091C1}" type="presOf" srcId="{F5F44A32-4E3E-48A1-A8E3-3BA4E2967E2D}" destId="{711F2ADC-F7AB-4D70-969D-0165F546DA81}" srcOrd="0" destOrd="0" presId="urn:microsoft.com/office/officeart/2005/8/layout/StepDownProcess"/>
    <dgm:cxn modelId="{351AE0D1-C59C-43D6-A817-B975CD509232}" type="presParOf" srcId="{DD13AA27-FF12-46AF-B433-7E63E6E6C36A}" destId="{E09CFC2C-2BAD-4AEC-BF58-21FBABFE6808}" srcOrd="0" destOrd="0" presId="urn:microsoft.com/office/officeart/2005/8/layout/StepDownProcess"/>
    <dgm:cxn modelId="{FF98182E-46C6-407C-9089-8C7E51D380A4}" type="presParOf" srcId="{E09CFC2C-2BAD-4AEC-BF58-21FBABFE6808}" destId="{C7B0EC8C-06D3-4F1B-AAAC-6B7437A60558}" srcOrd="0" destOrd="0" presId="urn:microsoft.com/office/officeart/2005/8/layout/StepDownProcess"/>
    <dgm:cxn modelId="{109B068C-8000-405F-8562-15D940C198CE}" type="presParOf" srcId="{E09CFC2C-2BAD-4AEC-BF58-21FBABFE6808}" destId="{711F2ADC-F7AB-4D70-969D-0165F546DA81}" srcOrd="1" destOrd="0" presId="urn:microsoft.com/office/officeart/2005/8/layout/StepDownProcess"/>
    <dgm:cxn modelId="{6E20D539-B2B8-4FD9-A77C-47C6154F8E23}" type="presParOf" srcId="{E09CFC2C-2BAD-4AEC-BF58-21FBABFE6808}" destId="{557B20AF-6348-4F2A-A0F3-9D8EAFAD9BC1}" srcOrd="2" destOrd="0" presId="urn:microsoft.com/office/officeart/2005/8/layout/StepDownProcess"/>
    <dgm:cxn modelId="{533CD357-5604-43FE-934B-30BDDD45D173}" type="presParOf" srcId="{DD13AA27-FF12-46AF-B433-7E63E6E6C36A}" destId="{F36A7C9D-D46C-420E-B055-047BA41DDE82}" srcOrd="1" destOrd="0" presId="urn:microsoft.com/office/officeart/2005/8/layout/StepDownProcess"/>
    <dgm:cxn modelId="{CAD94D53-DF98-4932-88D6-B241D946AE45}" type="presParOf" srcId="{DD13AA27-FF12-46AF-B433-7E63E6E6C36A}" destId="{6A805557-850E-485E-93FC-9655D5C16E2D}" srcOrd="2" destOrd="0" presId="urn:microsoft.com/office/officeart/2005/8/layout/StepDownProcess"/>
    <dgm:cxn modelId="{6A5E1089-A233-4C1A-80C6-5F9852FE1AB1}" type="presParOf" srcId="{6A805557-850E-485E-93FC-9655D5C16E2D}" destId="{019B564D-8432-4B25-9640-63B5739BF214}" srcOrd="0" destOrd="0" presId="urn:microsoft.com/office/officeart/2005/8/layout/StepDownProcess"/>
    <dgm:cxn modelId="{61FC1914-6F76-4F82-B8AF-E75D6E1EE0CC}" type="presParOf" srcId="{6A805557-850E-485E-93FC-9655D5C16E2D}" destId="{4A380B6E-E8FE-4DF3-949A-76AAA827B860}" srcOrd="1" destOrd="0" presId="urn:microsoft.com/office/officeart/2005/8/layout/StepDownProcess"/>
    <dgm:cxn modelId="{4E63B1D2-BE44-421A-B962-8BC49E06DEC0}" type="presParOf" srcId="{6A805557-850E-485E-93FC-9655D5C16E2D}" destId="{361C2715-6737-4F9A-A2BC-CBD2DA0CE1DC}" srcOrd="2" destOrd="0" presId="urn:microsoft.com/office/officeart/2005/8/layout/StepDownProcess"/>
    <dgm:cxn modelId="{18323288-120D-4474-87F5-09E5A24576E0}" type="presParOf" srcId="{DD13AA27-FF12-46AF-B433-7E63E6E6C36A}" destId="{23544E16-3867-4EFA-9DB7-F57C8F2F46B5}" srcOrd="3" destOrd="0" presId="urn:microsoft.com/office/officeart/2005/8/layout/StepDownProcess"/>
    <dgm:cxn modelId="{6A5FCACC-9D19-4B72-9A99-B0F1BBD161AF}" type="presParOf" srcId="{DD13AA27-FF12-46AF-B433-7E63E6E6C36A}" destId="{654EC6F1-8E5D-46C4-9EBE-863694B4E7EB}" srcOrd="4" destOrd="0" presId="urn:microsoft.com/office/officeart/2005/8/layout/StepDownProcess"/>
    <dgm:cxn modelId="{FF26988A-C1BF-4B6F-8F30-70251A30EDA8}" type="presParOf" srcId="{654EC6F1-8E5D-46C4-9EBE-863694B4E7EB}" destId="{ABEAE044-BB45-42BF-8CD2-BEB24EA8002F}" srcOrd="0" destOrd="0" presId="urn:microsoft.com/office/officeart/2005/8/layout/StepDownProcess"/>
    <dgm:cxn modelId="{75D3AC0B-4B08-4BEB-899D-284BFFDAAD49}" type="presParOf" srcId="{654EC6F1-8E5D-46C4-9EBE-863694B4E7EB}" destId="{6BC9C6E0-AAD4-4A2E-8E0E-878F249226A5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8B226-31BA-4790-BD18-F805BF31F9A7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70CB11D0-8A2A-4505-B0AC-CF6A65A50EC0}">
      <dgm:prSet phldrT="[Texto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pt-BR" dirty="0"/>
            <a:t>Publicação do Plano</a:t>
          </a:r>
        </a:p>
      </dgm:t>
    </dgm:pt>
    <dgm:pt modelId="{E8B01F77-A680-4088-8689-C90240D78B64}" type="parTrans" cxnId="{4A46999E-4AF9-455C-B7CA-52CAA8947CCF}">
      <dgm:prSet/>
      <dgm:spPr/>
      <dgm:t>
        <a:bodyPr/>
        <a:lstStyle/>
        <a:p>
          <a:endParaRPr lang="pt-BR"/>
        </a:p>
      </dgm:t>
    </dgm:pt>
    <dgm:pt modelId="{28D60C74-4F14-4897-9468-D1DA299328DC}" type="sibTrans" cxnId="{4A46999E-4AF9-455C-B7CA-52CAA8947CCF}">
      <dgm:prSet/>
      <dgm:spPr/>
      <dgm:t>
        <a:bodyPr/>
        <a:lstStyle/>
        <a:p>
          <a:endParaRPr lang="pt-BR"/>
        </a:p>
      </dgm:t>
    </dgm:pt>
    <dgm:pt modelId="{23FD85F7-3BAE-4628-9193-6C1482AF0068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/>
            <a:t>Prazo para adesão (fechamento com 50%)</a:t>
          </a:r>
        </a:p>
      </dgm:t>
    </dgm:pt>
    <dgm:pt modelId="{7C70E56A-C447-4627-8123-BAA579DDB50D}" type="parTrans" cxnId="{12A733A9-A14A-46B3-902F-A0FFC246CC4A}">
      <dgm:prSet/>
      <dgm:spPr/>
      <dgm:t>
        <a:bodyPr/>
        <a:lstStyle/>
        <a:p>
          <a:endParaRPr lang="pt-BR"/>
        </a:p>
      </dgm:t>
    </dgm:pt>
    <dgm:pt modelId="{2A9F4D86-11F8-4201-AC73-D4155ECBD709}" type="sibTrans" cxnId="{12A733A9-A14A-46B3-902F-A0FFC246CC4A}">
      <dgm:prSet/>
      <dgm:spPr/>
      <dgm:t>
        <a:bodyPr/>
        <a:lstStyle/>
        <a:p>
          <a:endParaRPr lang="pt-BR"/>
        </a:p>
      </dgm:t>
    </dgm:pt>
    <dgm:pt modelId="{EE00D3CE-B9C2-4842-BE0B-A2F58B841470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pt-BR" dirty="0"/>
            <a:t>Homologação</a:t>
          </a:r>
        </a:p>
      </dgm:t>
    </dgm:pt>
    <dgm:pt modelId="{DA53A866-3EA1-42E6-9FAF-7996F93B3AF8}" type="parTrans" cxnId="{DA772288-A890-4760-8C5F-4B0445363CFE}">
      <dgm:prSet/>
      <dgm:spPr/>
      <dgm:t>
        <a:bodyPr/>
        <a:lstStyle/>
        <a:p>
          <a:endParaRPr lang="pt-BR"/>
        </a:p>
      </dgm:t>
    </dgm:pt>
    <dgm:pt modelId="{4213DFA9-A943-4BA5-8F3F-4B8304C4C522}" type="sibTrans" cxnId="{DA772288-A890-4760-8C5F-4B0445363CFE}">
      <dgm:prSet/>
      <dgm:spPr/>
      <dgm:t>
        <a:bodyPr/>
        <a:lstStyle/>
        <a:p>
          <a:endParaRPr lang="pt-BR"/>
        </a:p>
      </dgm:t>
    </dgm:pt>
    <dgm:pt modelId="{5F4B7E4B-B21A-4101-85DD-C6B4411A5125}" type="pres">
      <dgm:prSet presAssocID="{7458B226-31BA-4790-BD18-F805BF31F9A7}" presName="Name0" presStyleCnt="0">
        <dgm:presLayoutVars>
          <dgm:dir/>
          <dgm:animLvl val="lvl"/>
          <dgm:resizeHandles val="exact"/>
        </dgm:presLayoutVars>
      </dgm:prSet>
      <dgm:spPr/>
    </dgm:pt>
    <dgm:pt modelId="{4E848595-7298-4EC0-8A13-89D5A10504A0}" type="pres">
      <dgm:prSet presAssocID="{70CB11D0-8A2A-4505-B0AC-CF6A65A50EC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8B242B6-112C-4514-89C3-2CC0C3D05311}" type="pres">
      <dgm:prSet presAssocID="{28D60C74-4F14-4897-9468-D1DA299328DC}" presName="parTxOnlySpace" presStyleCnt="0"/>
      <dgm:spPr/>
    </dgm:pt>
    <dgm:pt modelId="{A5982533-3732-4D77-9774-3EA3710578C6}" type="pres">
      <dgm:prSet presAssocID="{23FD85F7-3BAE-4628-9193-6C1482AF006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7B2BA0C-1A30-4DAA-BDB9-32CF73D5169B}" type="pres">
      <dgm:prSet presAssocID="{2A9F4D86-11F8-4201-AC73-D4155ECBD709}" presName="parTxOnlySpace" presStyleCnt="0"/>
      <dgm:spPr/>
    </dgm:pt>
    <dgm:pt modelId="{9A432701-66CB-41DD-A757-92EF08C4E0C5}" type="pres">
      <dgm:prSet presAssocID="{EE00D3CE-B9C2-4842-BE0B-A2F58B841470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46FD8F21-A1B6-4B51-A7CC-FD5C6BDBECE9}" type="presOf" srcId="{70CB11D0-8A2A-4505-B0AC-CF6A65A50EC0}" destId="{4E848595-7298-4EC0-8A13-89D5A10504A0}" srcOrd="0" destOrd="0" presId="urn:microsoft.com/office/officeart/2005/8/layout/chevron1"/>
    <dgm:cxn modelId="{E915EA49-C8CC-4E01-8354-458CA4C091D6}" type="presOf" srcId="{7458B226-31BA-4790-BD18-F805BF31F9A7}" destId="{5F4B7E4B-B21A-4101-85DD-C6B4411A5125}" srcOrd="0" destOrd="0" presId="urn:microsoft.com/office/officeart/2005/8/layout/chevron1"/>
    <dgm:cxn modelId="{9C1B394D-C6EA-46C0-921A-E9F5E4DAA5F4}" type="presOf" srcId="{23FD85F7-3BAE-4628-9193-6C1482AF0068}" destId="{A5982533-3732-4D77-9774-3EA3710578C6}" srcOrd="0" destOrd="0" presId="urn:microsoft.com/office/officeart/2005/8/layout/chevron1"/>
    <dgm:cxn modelId="{DA772288-A890-4760-8C5F-4B0445363CFE}" srcId="{7458B226-31BA-4790-BD18-F805BF31F9A7}" destId="{EE00D3CE-B9C2-4842-BE0B-A2F58B841470}" srcOrd="2" destOrd="0" parTransId="{DA53A866-3EA1-42E6-9FAF-7996F93B3AF8}" sibTransId="{4213DFA9-A943-4BA5-8F3F-4B8304C4C522}"/>
    <dgm:cxn modelId="{14117689-5835-4674-88A7-287654836672}" type="presOf" srcId="{EE00D3CE-B9C2-4842-BE0B-A2F58B841470}" destId="{9A432701-66CB-41DD-A757-92EF08C4E0C5}" srcOrd="0" destOrd="0" presId="urn:microsoft.com/office/officeart/2005/8/layout/chevron1"/>
    <dgm:cxn modelId="{4A46999E-4AF9-455C-B7CA-52CAA8947CCF}" srcId="{7458B226-31BA-4790-BD18-F805BF31F9A7}" destId="{70CB11D0-8A2A-4505-B0AC-CF6A65A50EC0}" srcOrd="0" destOrd="0" parTransId="{E8B01F77-A680-4088-8689-C90240D78B64}" sibTransId="{28D60C74-4F14-4897-9468-D1DA299328DC}"/>
    <dgm:cxn modelId="{12A733A9-A14A-46B3-902F-A0FFC246CC4A}" srcId="{7458B226-31BA-4790-BD18-F805BF31F9A7}" destId="{23FD85F7-3BAE-4628-9193-6C1482AF0068}" srcOrd="1" destOrd="0" parTransId="{7C70E56A-C447-4627-8123-BAA579DDB50D}" sibTransId="{2A9F4D86-11F8-4201-AC73-D4155ECBD709}"/>
    <dgm:cxn modelId="{3CBE7A33-D65E-480A-BC86-E9E7A80EB944}" type="presParOf" srcId="{5F4B7E4B-B21A-4101-85DD-C6B4411A5125}" destId="{4E848595-7298-4EC0-8A13-89D5A10504A0}" srcOrd="0" destOrd="0" presId="urn:microsoft.com/office/officeart/2005/8/layout/chevron1"/>
    <dgm:cxn modelId="{92E7AE1D-BF32-4F84-A590-849A4B5EF90D}" type="presParOf" srcId="{5F4B7E4B-B21A-4101-85DD-C6B4411A5125}" destId="{88B242B6-112C-4514-89C3-2CC0C3D05311}" srcOrd="1" destOrd="0" presId="urn:microsoft.com/office/officeart/2005/8/layout/chevron1"/>
    <dgm:cxn modelId="{54C93AF4-D7E9-44A9-B131-DDC188A8EA4E}" type="presParOf" srcId="{5F4B7E4B-B21A-4101-85DD-C6B4411A5125}" destId="{A5982533-3732-4D77-9774-3EA3710578C6}" srcOrd="2" destOrd="0" presId="urn:microsoft.com/office/officeart/2005/8/layout/chevron1"/>
    <dgm:cxn modelId="{DC42A2AD-BEB1-4E3D-86F7-879609811B43}" type="presParOf" srcId="{5F4B7E4B-B21A-4101-85DD-C6B4411A5125}" destId="{47B2BA0C-1A30-4DAA-BDB9-32CF73D5169B}" srcOrd="3" destOrd="0" presId="urn:microsoft.com/office/officeart/2005/8/layout/chevron1"/>
    <dgm:cxn modelId="{2B69DFD1-5117-4CBC-B7EC-ECD130C3EBB5}" type="presParOf" srcId="{5F4B7E4B-B21A-4101-85DD-C6B4411A5125}" destId="{9A432701-66CB-41DD-A757-92EF08C4E0C5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87AE5DE-E433-40A6-9EA3-AFC881738B07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pt-BR"/>
        </a:p>
      </dgm:t>
    </dgm:pt>
    <dgm:pt modelId="{C8F3F9E9-0635-4612-A4B5-1E9AA70A63D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pt-BR" sz="1600" b="1" dirty="0">
              <a:solidFill>
                <a:schemeClr val="accent1">
                  <a:lumMod val="50000"/>
                </a:schemeClr>
              </a:solidFill>
              <a:latin typeface="Inter"/>
            </a:rPr>
            <a:t>Pedido Inicial e </a:t>
          </a:r>
        </a:p>
        <a:p>
          <a:pPr>
            <a:spcAft>
              <a:spcPct val="35000"/>
            </a:spcAft>
          </a:pPr>
          <a:r>
            <a:rPr lang="pt-BR" sz="1600" b="1" dirty="0">
              <a:solidFill>
                <a:schemeClr val="accent1">
                  <a:lumMod val="50000"/>
                </a:schemeClr>
              </a:solidFill>
              <a:latin typeface="Inter"/>
            </a:rPr>
            <a:t>Proposta de Plano</a:t>
          </a:r>
        </a:p>
      </dgm:t>
    </dgm:pt>
    <dgm:pt modelId="{215FAB38-A51F-4039-8DAA-EE9EFA12CEFD}" type="parTrans" cxnId="{C8E9DF34-4F96-4E86-B9CB-6C70DC8BAD1D}">
      <dgm:prSet/>
      <dgm:spPr/>
      <dgm:t>
        <a:bodyPr/>
        <a:lstStyle/>
        <a:p>
          <a:endParaRPr lang="pt-BR"/>
        </a:p>
      </dgm:t>
    </dgm:pt>
    <dgm:pt modelId="{6FD38965-4E7C-43FD-BB1C-3995871DE8EE}" type="sibTrans" cxnId="{C8E9DF34-4F96-4E86-B9CB-6C70DC8BAD1D}">
      <dgm:prSet/>
      <dgm:spPr/>
      <dgm:t>
        <a:bodyPr/>
        <a:lstStyle/>
        <a:p>
          <a:endParaRPr lang="pt-BR"/>
        </a:p>
      </dgm:t>
    </dgm:pt>
    <dgm:pt modelId="{63CE46AC-5B27-41AB-B4BF-B4379A7807CE}">
      <dgm:prSet phldrT="[Texto]" custT="1"/>
      <dgm:spPr/>
      <dgm:t>
        <a:bodyPr/>
        <a:lstStyle/>
        <a:p>
          <a:r>
            <a:rPr lang="pt-BR" sz="1600" b="1" baseline="0" dirty="0">
              <a:solidFill>
                <a:schemeClr val="accent1">
                  <a:lumMod val="50000"/>
                </a:schemeClr>
              </a:solidFill>
              <a:latin typeface="Inter"/>
            </a:rPr>
            <a:t>Processamento e Administrador </a:t>
          </a:r>
        </a:p>
      </dgm:t>
    </dgm:pt>
    <dgm:pt modelId="{53A5A531-0C17-4A7B-8C33-B681362BEEC2}" type="parTrans" cxnId="{4DB10F28-8D7F-4A13-AAA6-257A3EE28198}">
      <dgm:prSet/>
      <dgm:spPr/>
      <dgm:t>
        <a:bodyPr/>
        <a:lstStyle/>
        <a:p>
          <a:endParaRPr lang="pt-BR"/>
        </a:p>
      </dgm:t>
    </dgm:pt>
    <dgm:pt modelId="{09025CA4-A221-4E4C-91CE-D126C2F9B044}" type="sibTrans" cxnId="{4DB10F28-8D7F-4A13-AAA6-257A3EE28198}">
      <dgm:prSet/>
      <dgm:spPr/>
      <dgm:t>
        <a:bodyPr/>
        <a:lstStyle/>
        <a:p>
          <a:endParaRPr lang="pt-BR"/>
        </a:p>
      </dgm:t>
    </dgm:pt>
    <dgm:pt modelId="{5A9CDD6C-4C3A-4039-A3DD-B8CC52D94450}">
      <dgm:prSet phldrT="[Texto]" custT="1"/>
      <dgm:spPr/>
      <dgm:t>
        <a:bodyPr/>
        <a:lstStyle/>
        <a:p>
          <a:r>
            <a:rPr lang="pt-BR" sz="1400" b="1" dirty="0">
              <a:solidFill>
                <a:schemeClr val="accent1">
                  <a:lumMod val="50000"/>
                </a:schemeClr>
              </a:solidFill>
              <a:latin typeface="Inter"/>
            </a:rPr>
            <a:t>Suspensão, Habilitações e Manifestação sobre o Plano  </a:t>
          </a:r>
        </a:p>
      </dgm:t>
    </dgm:pt>
    <dgm:pt modelId="{0D4C0A17-F2C4-4C14-9303-A0E83825A42F}" type="parTrans" cxnId="{F37F1B1F-7AF6-451C-B34C-E3001C6CDA5F}">
      <dgm:prSet/>
      <dgm:spPr/>
      <dgm:t>
        <a:bodyPr/>
        <a:lstStyle/>
        <a:p>
          <a:endParaRPr lang="pt-BR"/>
        </a:p>
      </dgm:t>
    </dgm:pt>
    <dgm:pt modelId="{440567DE-9D86-411E-8C39-70B8D91AC274}" type="sibTrans" cxnId="{F37F1B1F-7AF6-451C-B34C-E3001C6CDA5F}">
      <dgm:prSet/>
      <dgm:spPr/>
      <dgm:t>
        <a:bodyPr/>
        <a:lstStyle/>
        <a:p>
          <a:endParaRPr lang="pt-BR"/>
        </a:p>
      </dgm:t>
    </dgm:pt>
    <dgm:pt modelId="{212CA4EB-2712-42AA-B057-88B697811421}">
      <dgm:prSet phldrT="[Texto]" custT="1"/>
      <dgm:spPr/>
      <dgm:t>
        <a:bodyPr/>
        <a:lstStyle/>
        <a:p>
          <a:r>
            <a:rPr lang="pt-BR" sz="1600" b="1" dirty="0">
              <a:solidFill>
                <a:schemeClr val="accent1">
                  <a:lumMod val="50000"/>
                </a:schemeClr>
              </a:solidFill>
              <a:latin typeface="Inter"/>
            </a:rPr>
            <a:t>Assembleia de Credores</a:t>
          </a:r>
        </a:p>
      </dgm:t>
    </dgm:pt>
    <dgm:pt modelId="{44010BCD-50B2-4A58-ADF4-9FDDA5D7C9BF}" type="parTrans" cxnId="{345E99FD-C06E-4B05-A2C4-74B314F47B08}">
      <dgm:prSet/>
      <dgm:spPr/>
      <dgm:t>
        <a:bodyPr/>
        <a:lstStyle/>
        <a:p>
          <a:endParaRPr lang="pt-BR"/>
        </a:p>
      </dgm:t>
    </dgm:pt>
    <dgm:pt modelId="{5D3F3E7B-708E-44B6-9F98-C1D29CF0259B}" type="sibTrans" cxnId="{345E99FD-C06E-4B05-A2C4-74B314F47B08}">
      <dgm:prSet/>
      <dgm:spPr/>
      <dgm:t>
        <a:bodyPr/>
        <a:lstStyle/>
        <a:p>
          <a:endParaRPr lang="pt-BR"/>
        </a:p>
      </dgm:t>
    </dgm:pt>
    <dgm:pt modelId="{75A2E561-EA9E-427E-BD09-D550CD56729D}">
      <dgm:prSet phldrT="[Texto]" custT="1"/>
      <dgm:spPr/>
      <dgm:t>
        <a:bodyPr/>
        <a:lstStyle/>
        <a:p>
          <a:r>
            <a:rPr lang="pt-BR" sz="1600" b="1" dirty="0">
              <a:solidFill>
                <a:schemeClr val="accent1">
                  <a:lumMod val="50000"/>
                </a:schemeClr>
              </a:solidFill>
              <a:latin typeface="Inter"/>
            </a:rPr>
            <a:t>Aprovação ou Rejeição e suas Consequências</a:t>
          </a:r>
        </a:p>
      </dgm:t>
    </dgm:pt>
    <dgm:pt modelId="{C24B8D09-6D5E-49CC-88F2-F520E8B11725}" type="parTrans" cxnId="{79E8DFBB-970E-4FA9-8283-31F78F1A7D9C}">
      <dgm:prSet/>
      <dgm:spPr/>
      <dgm:t>
        <a:bodyPr/>
        <a:lstStyle/>
        <a:p>
          <a:endParaRPr lang="pt-BR"/>
        </a:p>
      </dgm:t>
    </dgm:pt>
    <dgm:pt modelId="{B2ABCD6B-B806-49F8-A6DD-A183655D617E}" type="sibTrans" cxnId="{79E8DFBB-970E-4FA9-8283-31F78F1A7D9C}">
      <dgm:prSet/>
      <dgm:spPr/>
      <dgm:t>
        <a:bodyPr/>
        <a:lstStyle/>
        <a:p>
          <a:endParaRPr lang="pt-BR"/>
        </a:p>
      </dgm:t>
    </dgm:pt>
    <dgm:pt modelId="{848A8BD4-550A-4FFA-850E-3F5DEE850A06}" type="pres">
      <dgm:prSet presAssocID="{C87AE5DE-E433-40A6-9EA3-AFC881738B07}" presName="Name0" presStyleCnt="0">
        <dgm:presLayoutVars>
          <dgm:chMax val="7"/>
          <dgm:chPref val="5"/>
        </dgm:presLayoutVars>
      </dgm:prSet>
      <dgm:spPr/>
    </dgm:pt>
    <dgm:pt modelId="{0FC547B2-4370-4896-B766-EF7FED497F2B}" type="pres">
      <dgm:prSet presAssocID="{C87AE5DE-E433-40A6-9EA3-AFC881738B07}" presName="arrowNode" presStyleLbl="node1" presStyleIdx="0" presStyleCnt="1"/>
      <dgm:spPr/>
    </dgm:pt>
    <dgm:pt modelId="{661E1CCF-51BA-4C99-8DA1-4BC5E671754E}" type="pres">
      <dgm:prSet presAssocID="{C8F3F9E9-0635-4612-A4B5-1E9AA70A63DC}" presName="txNode1" presStyleLbl="revTx" presStyleIdx="0" presStyleCnt="5" custScaleX="159962">
        <dgm:presLayoutVars>
          <dgm:bulletEnabled val="1"/>
        </dgm:presLayoutVars>
      </dgm:prSet>
      <dgm:spPr/>
    </dgm:pt>
    <dgm:pt modelId="{16DAD38D-79CF-41C0-9766-3F267BA54C41}" type="pres">
      <dgm:prSet presAssocID="{63CE46AC-5B27-41AB-B4BF-B4379A7807CE}" presName="txNode2" presStyleLbl="revTx" presStyleIdx="1" presStyleCnt="5">
        <dgm:presLayoutVars>
          <dgm:bulletEnabled val="1"/>
        </dgm:presLayoutVars>
      </dgm:prSet>
      <dgm:spPr/>
    </dgm:pt>
    <dgm:pt modelId="{B976E51E-32FA-4FAC-A2DE-AF8CD11A0B6E}" type="pres">
      <dgm:prSet presAssocID="{09025CA4-A221-4E4C-91CE-D126C2F9B044}" presName="dotNode2" presStyleCnt="0"/>
      <dgm:spPr/>
    </dgm:pt>
    <dgm:pt modelId="{0A33527C-A445-495C-ADD4-5262148BCDD5}" type="pres">
      <dgm:prSet presAssocID="{09025CA4-A221-4E4C-91CE-D126C2F9B044}" presName="dotRepeatNode" presStyleLbl="fgShp" presStyleIdx="0" presStyleCnt="3"/>
      <dgm:spPr/>
    </dgm:pt>
    <dgm:pt modelId="{D13ABD9E-73E3-427C-A8C8-5299CDA3D84B}" type="pres">
      <dgm:prSet presAssocID="{5A9CDD6C-4C3A-4039-A3DD-B8CC52D94450}" presName="txNode3" presStyleLbl="revTx" presStyleIdx="2" presStyleCnt="5" custScaleX="118347" custScaleY="147877" custLinFactNeighborX="-10748" custLinFactNeighborY="46479">
        <dgm:presLayoutVars>
          <dgm:bulletEnabled val="1"/>
        </dgm:presLayoutVars>
      </dgm:prSet>
      <dgm:spPr/>
    </dgm:pt>
    <dgm:pt modelId="{BC74DA67-9B2A-4F3E-B1F0-7BF49F6A529F}" type="pres">
      <dgm:prSet presAssocID="{440567DE-9D86-411E-8C39-70B8D91AC274}" presName="dotNode3" presStyleCnt="0"/>
      <dgm:spPr/>
    </dgm:pt>
    <dgm:pt modelId="{FCA8D9EB-6539-428B-990F-55A68090AD57}" type="pres">
      <dgm:prSet presAssocID="{440567DE-9D86-411E-8C39-70B8D91AC274}" presName="dotRepeatNode" presStyleLbl="fgShp" presStyleIdx="1" presStyleCnt="3"/>
      <dgm:spPr/>
    </dgm:pt>
    <dgm:pt modelId="{D7124B28-0BAF-4B79-B217-450038918C9D}" type="pres">
      <dgm:prSet presAssocID="{212CA4EB-2712-42AA-B057-88B697811421}" presName="txNode4" presStyleLbl="revTx" presStyleIdx="3" presStyleCnt="5">
        <dgm:presLayoutVars>
          <dgm:bulletEnabled val="1"/>
        </dgm:presLayoutVars>
      </dgm:prSet>
      <dgm:spPr/>
    </dgm:pt>
    <dgm:pt modelId="{59DD3E41-A6DB-4EC2-A8BD-8EC34374F24E}" type="pres">
      <dgm:prSet presAssocID="{5D3F3E7B-708E-44B6-9F98-C1D29CF0259B}" presName="dotNode4" presStyleCnt="0"/>
      <dgm:spPr/>
    </dgm:pt>
    <dgm:pt modelId="{1A2E3EDB-D9DD-434D-A838-1B092A015552}" type="pres">
      <dgm:prSet presAssocID="{5D3F3E7B-708E-44B6-9F98-C1D29CF0259B}" presName="dotRepeatNode" presStyleLbl="fgShp" presStyleIdx="2" presStyleCnt="3"/>
      <dgm:spPr/>
    </dgm:pt>
    <dgm:pt modelId="{A2E9268A-F832-4640-89A8-E67DD958695E}" type="pres">
      <dgm:prSet presAssocID="{75A2E561-EA9E-427E-BD09-D550CD56729D}" presName="txNode5" presStyleLbl="revTx" presStyleIdx="4" presStyleCnt="5">
        <dgm:presLayoutVars>
          <dgm:bulletEnabled val="1"/>
        </dgm:presLayoutVars>
      </dgm:prSet>
      <dgm:spPr/>
    </dgm:pt>
  </dgm:ptLst>
  <dgm:cxnLst>
    <dgm:cxn modelId="{F37F1B1F-7AF6-451C-B34C-E3001C6CDA5F}" srcId="{C87AE5DE-E433-40A6-9EA3-AFC881738B07}" destId="{5A9CDD6C-4C3A-4039-A3DD-B8CC52D94450}" srcOrd="2" destOrd="0" parTransId="{0D4C0A17-F2C4-4C14-9303-A0E83825A42F}" sibTransId="{440567DE-9D86-411E-8C39-70B8D91AC274}"/>
    <dgm:cxn modelId="{4DB10F28-8D7F-4A13-AAA6-257A3EE28198}" srcId="{C87AE5DE-E433-40A6-9EA3-AFC881738B07}" destId="{63CE46AC-5B27-41AB-B4BF-B4379A7807CE}" srcOrd="1" destOrd="0" parTransId="{53A5A531-0C17-4A7B-8C33-B681362BEEC2}" sibTransId="{09025CA4-A221-4E4C-91CE-D126C2F9B044}"/>
    <dgm:cxn modelId="{C8E9DF34-4F96-4E86-B9CB-6C70DC8BAD1D}" srcId="{C87AE5DE-E433-40A6-9EA3-AFC881738B07}" destId="{C8F3F9E9-0635-4612-A4B5-1E9AA70A63DC}" srcOrd="0" destOrd="0" parTransId="{215FAB38-A51F-4039-8DAA-EE9EFA12CEFD}" sibTransId="{6FD38965-4E7C-43FD-BB1C-3995871DE8EE}"/>
    <dgm:cxn modelId="{5D83F236-D6D6-4362-9649-7B95568B1E90}" type="presOf" srcId="{75A2E561-EA9E-427E-BD09-D550CD56729D}" destId="{A2E9268A-F832-4640-89A8-E67DD958695E}" srcOrd="0" destOrd="0" presId="urn:microsoft.com/office/officeart/2009/3/layout/DescendingProcess"/>
    <dgm:cxn modelId="{3ECD2A64-DB6D-44E9-AD58-536787D7FEAC}" type="presOf" srcId="{63CE46AC-5B27-41AB-B4BF-B4379A7807CE}" destId="{16DAD38D-79CF-41C0-9766-3F267BA54C41}" srcOrd="0" destOrd="0" presId="urn:microsoft.com/office/officeart/2009/3/layout/DescendingProcess"/>
    <dgm:cxn modelId="{656BBD50-7994-4166-BCC1-4821C1292270}" type="presOf" srcId="{5A9CDD6C-4C3A-4039-A3DD-B8CC52D94450}" destId="{D13ABD9E-73E3-427C-A8C8-5299CDA3D84B}" srcOrd="0" destOrd="0" presId="urn:microsoft.com/office/officeart/2009/3/layout/DescendingProcess"/>
    <dgm:cxn modelId="{B28C9D7F-0A49-4A72-9C76-8E53974876B6}" type="presOf" srcId="{440567DE-9D86-411E-8C39-70B8D91AC274}" destId="{FCA8D9EB-6539-428B-990F-55A68090AD57}" srcOrd="0" destOrd="0" presId="urn:microsoft.com/office/officeart/2009/3/layout/DescendingProcess"/>
    <dgm:cxn modelId="{3064CA8C-6C99-47EA-964D-ADA1A3C8693C}" type="presOf" srcId="{C8F3F9E9-0635-4612-A4B5-1E9AA70A63DC}" destId="{661E1CCF-51BA-4C99-8DA1-4BC5E671754E}" srcOrd="0" destOrd="0" presId="urn:microsoft.com/office/officeart/2009/3/layout/DescendingProcess"/>
    <dgm:cxn modelId="{DD65DCA2-893D-4366-B842-891EBDF0F2C6}" type="presOf" srcId="{5D3F3E7B-708E-44B6-9F98-C1D29CF0259B}" destId="{1A2E3EDB-D9DD-434D-A838-1B092A015552}" srcOrd="0" destOrd="0" presId="urn:microsoft.com/office/officeart/2009/3/layout/DescendingProcess"/>
    <dgm:cxn modelId="{79E8DFBB-970E-4FA9-8283-31F78F1A7D9C}" srcId="{C87AE5DE-E433-40A6-9EA3-AFC881738B07}" destId="{75A2E561-EA9E-427E-BD09-D550CD56729D}" srcOrd="4" destOrd="0" parTransId="{C24B8D09-6D5E-49CC-88F2-F520E8B11725}" sibTransId="{B2ABCD6B-B806-49F8-A6DD-A183655D617E}"/>
    <dgm:cxn modelId="{24F141DA-FC42-4C73-ABC4-C8FA914A4A7C}" type="presOf" srcId="{212CA4EB-2712-42AA-B057-88B697811421}" destId="{D7124B28-0BAF-4B79-B217-450038918C9D}" srcOrd="0" destOrd="0" presId="urn:microsoft.com/office/officeart/2009/3/layout/DescendingProcess"/>
    <dgm:cxn modelId="{79C962F3-7773-4B65-B57E-5635ACC7DB0E}" type="presOf" srcId="{C87AE5DE-E433-40A6-9EA3-AFC881738B07}" destId="{848A8BD4-550A-4FFA-850E-3F5DEE850A06}" srcOrd="0" destOrd="0" presId="urn:microsoft.com/office/officeart/2009/3/layout/DescendingProcess"/>
    <dgm:cxn modelId="{CF3D1EFB-200B-4718-860C-9D9D23D4E227}" type="presOf" srcId="{09025CA4-A221-4E4C-91CE-D126C2F9B044}" destId="{0A33527C-A445-495C-ADD4-5262148BCDD5}" srcOrd="0" destOrd="0" presId="urn:microsoft.com/office/officeart/2009/3/layout/DescendingProcess"/>
    <dgm:cxn modelId="{345E99FD-C06E-4B05-A2C4-74B314F47B08}" srcId="{C87AE5DE-E433-40A6-9EA3-AFC881738B07}" destId="{212CA4EB-2712-42AA-B057-88B697811421}" srcOrd="3" destOrd="0" parTransId="{44010BCD-50B2-4A58-ADF4-9FDDA5D7C9BF}" sibTransId="{5D3F3E7B-708E-44B6-9F98-C1D29CF0259B}"/>
    <dgm:cxn modelId="{AA237EEC-F62B-4C76-B6AC-A8B96D10BCCA}" type="presParOf" srcId="{848A8BD4-550A-4FFA-850E-3F5DEE850A06}" destId="{0FC547B2-4370-4896-B766-EF7FED497F2B}" srcOrd="0" destOrd="0" presId="urn:microsoft.com/office/officeart/2009/3/layout/DescendingProcess"/>
    <dgm:cxn modelId="{1696482B-3B88-43EB-A0FB-AC4F4FE65FA3}" type="presParOf" srcId="{848A8BD4-550A-4FFA-850E-3F5DEE850A06}" destId="{661E1CCF-51BA-4C99-8DA1-4BC5E671754E}" srcOrd="1" destOrd="0" presId="urn:microsoft.com/office/officeart/2009/3/layout/DescendingProcess"/>
    <dgm:cxn modelId="{11B5A688-A64E-401B-A7C3-349219236CEF}" type="presParOf" srcId="{848A8BD4-550A-4FFA-850E-3F5DEE850A06}" destId="{16DAD38D-79CF-41C0-9766-3F267BA54C41}" srcOrd="2" destOrd="0" presId="urn:microsoft.com/office/officeart/2009/3/layout/DescendingProcess"/>
    <dgm:cxn modelId="{74B7F21A-60FD-4953-8749-C2830206282D}" type="presParOf" srcId="{848A8BD4-550A-4FFA-850E-3F5DEE850A06}" destId="{B976E51E-32FA-4FAC-A2DE-AF8CD11A0B6E}" srcOrd="3" destOrd="0" presId="urn:microsoft.com/office/officeart/2009/3/layout/DescendingProcess"/>
    <dgm:cxn modelId="{74A91996-2AE9-4253-949F-947C74EF9C88}" type="presParOf" srcId="{B976E51E-32FA-4FAC-A2DE-AF8CD11A0B6E}" destId="{0A33527C-A445-495C-ADD4-5262148BCDD5}" srcOrd="0" destOrd="0" presId="urn:microsoft.com/office/officeart/2009/3/layout/DescendingProcess"/>
    <dgm:cxn modelId="{18076C07-01AA-40A5-AD0C-A1AF34793B87}" type="presParOf" srcId="{848A8BD4-550A-4FFA-850E-3F5DEE850A06}" destId="{D13ABD9E-73E3-427C-A8C8-5299CDA3D84B}" srcOrd="4" destOrd="0" presId="urn:microsoft.com/office/officeart/2009/3/layout/DescendingProcess"/>
    <dgm:cxn modelId="{2E338FDA-1E53-43BA-829B-59F84E027899}" type="presParOf" srcId="{848A8BD4-550A-4FFA-850E-3F5DEE850A06}" destId="{BC74DA67-9B2A-4F3E-B1F0-7BF49F6A529F}" srcOrd="5" destOrd="0" presId="urn:microsoft.com/office/officeart/2009/3/layout/DescendingProcess"/>
    <dgm:cxn modelId="{941B562C-DA15-45A1-9420-EAF665D4FABB}" type="presParOf" srcId="{BC74DA67-9B2A-4F3E-B1F0-7BF49F6A529F}" destId="{FCA8D9EB-6539-428B-990F-55A68090AD57}" srcOrd="0" destOrd="0" presId="urn:microsoft.com/office/officeart/2009/3/layout/DescendingProcess"/>
    <dgm:cxn modelId="{9B1B8808-52FC-460D-B0F6-676C87CD08CA}" type="presParOf" srcId="{848A8BD4-550A-4FFA-850E-3F5DEE850A06}" destId="{D7124B28-0BAF-4B79-B217-450038918C9D}" srcOrd="6" destOrd="0" presId="urn:microsoft.com/office/officeart/2009/3/layout/DescendingProcess"/>
    <dgm:cxn modelId="{3A16D9C9-26B0-4519-A693-F5CD20CD5975}" type="presParOf" srcId="{848A8BD4-550A-4FFA-850E-3F5DEE850A06}" destId="{59DD3E41-A6DB-4EC2-A8BD-8EC34374F24E}" srcOrd="7" destOrd="0" presId="urn:microsoft.com/office/officeart/2009/3/layout/DescendingProcess"/>
    <dgm:cxn modelId="{953C4706-832F-4A6D-8AE8-EB669399F108}" type="presParOf" srcId="{59DD3E41-A6DB-4EC2-A8BD-8EC34374F24E}" destId="{1A2E3EDB-D9DD-434D-A838-1B092A015552}" srcOrd="0" destOrd="0" presId="urn:microsoft.com/office/officeart/2009/3/layout/DescendingProcess"/>
    <dgm:cxn modelId="{A183E036-EEEB-45B5-94AB-566A99CBB660}" type="presParOf" srcId="{848A8BD4-550A-4FFA-850E-3F5DEE850A06}" destId="{A2E9268A-F832-4640-89A8-E67DD958695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C8BD81-2E3D-4D77-8FE4-785F163A0E88}">
      <dsp:nvSpPr>
        <dsp:cNvPr id="0" name=""/>
        <dsp:cNvSpPr/>
      </dsp:nvSpPr>
      <dsp:spPr>
        <a:xfrm>
          <a:off x="788669" y="0"/>
          <a:ext cx="8938260" cy="330358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E9740D-DF50-4F91-BFEF-AA9414896A76}">
      <dsp:nvSpPr>
        <dsp:cNvPr id="0" name=""/>
        <dsp:cNvSpPr/>
      </dsp:nvSpPr>
      <dsp:spPr>
        <a:xfrm>
          <a:off x="80" y="991076"/>
          <a:ext cx="3241229" cy="1321435"/>
        </a:xfrm>
        <a:prstGeom prst="roundRect">
          <a:avLst/>
        </a:prstGeom>
        <a:solidFill>
          <a:schemeClr val="bg2">
            <a:lumMod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Dissolução</a:t>
          </a:r>
        </a:p>
      </dsp:txBody>
      <dsp:txXfrm>
        <a:off x="64587" y="1055583"/>
        <a:ext cx="3112215" cy="1192421"/>
      </dsp:txXfrm>
    </dsp:sp>
    <dsp:sp modelId="{EF843908-1AC5-45A1-9407-9F36A0BD8904}">
      <dsp:nvSpPr>
        <dsp:cNvPr id="0" name=""/>
        <dsp:cNvSpPr/>
      </dsp:nvSpPr>
      <dsp:spPr>
        <a:xfrm>
          <a:off x="3637185" y="991076"/>
          <a:ext cx="3241229" cy="1321435"/>
        </a:xfrm>
        <a:prstGeom prst="roundRect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Liquidação</a:t>
          </a:r>
        </a:p>
      </dsp:txBody>
      <dsp:txXfrm>
        <a:off x="3701692" y="1055583"/>
        <a:ext cx="3112215" cy="1192421"/>
      </dsp:txXfrm>
    </dsp:sp>
    <dsp:sp modelId="{6038E714-191C-4764-982E-DDF187E55FF4}">
      <dsp:nvSpPr>
        <dsp:cNvPr id="0" name=""/>
        <dsp:cNvSpPr/>
      </dsp:nvSpPr>
      <dsp:spPr>
        <a:xfrm>
          <a:off x="7274290" y="991076"/>
          <a:ext cx="3241229" cy="1321435"/>
        </a:xfrm>
        <a:prstGeom prst="roundRect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4900" kern="1200" dirty="0"/>
            <a:t>Extinção</a:t>
          </a:r>
        </a:p>
      </dsp:txBody>
      <dsp:txXfrm>
        <a:off x="7338797" y="1055583"/>
        <a:ext cx="3112215" cy="119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B0EC8C-06D3-4F1B-AAAC-6B7437A60558}">
      <dsp:nvSpPr>
        <dsp:cNvPr id="0" name=""/>
        <dsp:cNvSpPr/>
      </dsp:nvSpPr>
      <dsp:spPr>
        <a:xfrm rot="5400000">
          <a:off x="2363028" y="1143776"/>
          <a:ext cx="1011571" cy="11516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F2ADC-F7AB-4D70-969D-0165F546DA81}">
      <dsp:nvSpPr>
        <dsp:cNvPr id="0" name=""/>
        <dsp:cNvSpPr/>
      </dsp:nvSpPr>
      <dsp:spPr>
        <a:xfrm>
          <a:off x="2095023" y="22428"/>
          <a:ext cx="1702891" cy="1191968"/>
        </a:xfrm>
        <a:prstGeom prst="roundRect">
          <a:avLst>
            <a:gd name="adj" fmla="val 1667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186 CTN</a:t>
          </a:r>
        </a:p>
      </dsp:txBody>
      <dsp:txXfrm>
        <a:off x="2153221" y="80626"/>
        <a:ext cx="1586495" cy="1075572"/>
      </dsp:txXfrm>
    </dsp:sp>
    <dsp:sp modelId="{557B20AF-6348-4F2A-A0F3-9D8EAFAD9BC1}">
      <dsp:nvSpPr>
        <dsp:cNvPr id="0" name=""/>
        <dsp:cNvSpPr/>
      </dsp:nvSpPr>
      <dsp:spPr>
        <a:xfrm>
          <a:off x="3797914" y="136110"/>
          <a:ext cx="1238520" cy="9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Trabalhista e Tributário</a:t>
          </a:r>
        </a:p>
      </dsp:txBody>
      <dsp:txXfrm>
        <a:off x="3797914" y="136110"/>
        <a:ext cx="1238520" cy="963401"/>
      </dsp:txXfrm>
    </dsp:sp>
    <dsp:sp modelId="{019B564D-8432-4B25-9640-63B5739BF214}">
      <dsp:nvSpPr>
        <dsp:cNvPr id="0" name=""/>
        <dsp:cNvSpPr/>
      </dsp:nvSpPr>
      <dsp:spPr>
        <a:xfrm rot="5400000">
          <a:off x="3774905" y="2482750"/>
          <a:ext cx="1011571" cy="115163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72337"/>
            <a:satOff val="-2780"/>
            <a:lumOff val="977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380B6E-E8FE-4DF3-949A-76AAA827B860}">
      <dsp:nvSpPr>
        <dsp:cNvPr id="0" name=""/>
        <dsp:cNvSpPr/>
      </dsp:nvSpPr>
      <dsp:spPr>
        <a:xfrm>
          <a:off x="3506900" y="1361403"/>
          <a:ext cx="1702891" cy="1191968"/>
        </a:xfrm>
        <a:prstGeom prst="roundRect">
          <a:avLst>
            <a:gd name="adj" fmla="val 1667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961 CC</a:t>
          </a:r>
        </a:p>
      </dsp:txBody>
      <dsp:txXfrm>
        <a:off x="3565098" y="1419601"/>
        <a:ext cx="1586495" cy="1075572"/>
      </dsp:txXfrm>
    </dsp:sp>
    <dsp:sp modelId="{361C2715-6737-4F9A-A2BC-CBD2DA0CE1DC}">
      <dsp:nvSpPr>
        <dsp:cNvPr id="0" name=""/>
        <dsp:cNvSpPr/>
      </dsp:nvSpPr>
      <dsp:spPr>
        <a:xfrm>
          <a:off x="5189040" y="1475084"/>
          <a:ext cx="1280023" cy="9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Reais e privilégios</a:t>
          </a:r>
        </a:p>
      </dsp:txBody>
      <dsp:txXfrm>
        <a:off x="5189040" y="1475084"/>
        <a:ext cx="1280023" cy="963401"/>
      </dsp:txXfrm>
    </dsp:sp>
    <dsp:sp modelId="{ABEAE044-BB45-42BF-8CD2-BEB24EA8002F}">
      <dsp:nvSpPr>
        <dsp:cNvPr id="0" name=""/>
        <dsp:cNvSpPr/>
      </dsp:nvSpPr>
      <dsp:spPr>
        <a:xfrm>
          <a:off x="4918778" y="2700377"/>
          <a:ext cx="1702891" cy="1191968"/>
        </a:xfrm>
        <a:prstGeom prst="roundRect">
          <a:avLst>
            <a:gd name="adj" fmla="val 1667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908 e 1052 CPC </a:t>
          </a:r>
        </a:p>
      </dsp:txBody>
      <dsp:txXfrm>
        <a:off x="4976976" y="2758575"/>
        <a:ext cx="1586495" cy="1075572"/>
      </dsp:txXfrm>
    </dsp:sp>
    <dsp:sp modelId="{6BC9C6E0-AAD4-4A2E-8E0E-878F249226A5}">
      <dsp:nvSpPr>
        <dsp:cNvPr id="0" name=""/>
        <dsp:cNvSpPr/>
      </dsp:nvSpPr>
      <dsp:spPr>
        <a:xfrm>
          <a:off x="6621670" y="2814058"/>
          <a:ext cx="1238520" cy="9634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kern="1200" dirty="0"/>
            <a:t>Concurso e insolvência civil (748 CPC/73)</a:t>
          </a:r>
        </a:p>
      </dsp:txBody>
      <dsp:txXfrm>
        <a:off x="6621670" y="2814058"/>
        <a:ext cx="1238520" cy="9634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48595-7298-4EC0-8A13-89D5A10504A0}">
      <dsp:nvSpPr>
        <dsp:cNvPr id="0" name=""/>
        <dsp:cNvSpPr/>
      </dsp:nvSpPr>
      <dsp:spPr>
        <a:xfrm>
          <a:off x="3080" y="1424994"/>
          <a:ext cx="3753370" cy="150134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Publicação do Plano</a:t>
          </a:r>
        </a:p>
      </dsp:txBody>
      <dsp:txXfrm>
        <a:off x="753754" y="1424994"/>
        <a:ext cx="2252022" cy="1501348"/>
      </dsp:txXfrm>
    </dsp:sp>
    <dsp:sp modelId="{A5982533-3732-4D77-9774-3EA3710578C6}">
      <dsp:nvSpPr>
        <dsp:cNvPr id="0" name=""/>
        <dsp:cNvSpPr/>
      </dsp:nvSpPr>
      <dsp:spPr>
        <a:xfrm>
          <a:off x="3381114" y="1424994"/>
          <a:ext cx="3753370" cy="1501348"/>
        </a:xfrm>
        <a:prstGeom prst="chevron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Prazo para adesão (fechamento com 50%)</a:t>
          </a:r>
        </a:p>
      </dsp:txBody>
      <dsp:txXfrm>
        <a:off x="4131788" y="1424994"/>
        <a:ext cx="2252022" cy="1501348"/>
      </dsp:txXfrm>
    </dsp:sp>
    <dsp:sp modelId="{9A432701-66CB-41DD-A757-92EF08C4E0C5}">
      <dsp:nvSpPr>
        <dsp:cNvPr id="0" name=""/>
        <dsp:cNvSpPr/>
      </dsp:nvSpPr>
      <dsp:spPr>
        <a:xfrm>
          <a:off x="6759148" y="1424994"/>
          <a:ext cx="3753370" cy="1501348"/>
        </a:xfrm>
        <a:prstGeom prst="chevron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kern="1200" dirty="0"/>
            <a:t>Homologação</a:t>
          </a:r>
        </a:p>
      </dsp:txBody>
      <dsp:txXfrm>
        <a:off x="7509822" y="1424994"/>
        <a:ext cx="2252022" cy="150134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C547B2-4370-4896-B766-EF7FED497F2B}">
      <dsp:nvSpPr>
        <dsp:cNvPr id="0" name=""/>
        <dsp:cNvSpPr/>
      </dsp:nvSpPr>
      <dsp:spPr>
        <a:xfrm rot="4396374">
          <a:off x="3381858" y="865882"/>
          <a:ext cx="3756332" cy="2619573"/>
        </a:xfrm>
        <a:prstGeom prst="swooshArrow">
          <a:avLst>
            <a:gd name="adj1" fmla="val 16310"/>
            <a:gd name="adj2" fmla="val 313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33527C-A445-495C-ADD4-5262148BCDD5}">
      <dsp:nvSpPr>
        <dsp:cNvPr id="0" name=""/>
        <dsp:cNvSpPr/>
      </dsp:nvSpPr>
      <dsp:spPr>
        <a:xfrm>
          <a:off x="4788992" y="1207931"/>
          <a:ext cx="94859" cy="94859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8D9EB-6539-428B-990F-55A68090AD57}">
      <dsp:nvSpPr>
        <dsp:cNvPr id="0" name=""/>
        <dsp:cNvSpPr/>
      </dsp:nvSpPr>
      <dsp:spPr>
        <a:xfrm>
          <a:off x="5438516" y="1731832"/>
          <a:ext cx="94859" cy="94859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2E3EDB-D9DD-434D-A838-1B092A015552}">
      <dsp:nvSpPr>
        <dsp:cNvPr id="0" name=""/>
        <dsp:cNvSpPr/>
      </dsp:nvSpPr>
      <dsp:spPr>
        <a:xfrm>
          <a:off x="5925301" y="2344500"/>
          <a:ext cx="94859" cy="94859"/>
        </a:xfrm>
        <a:prstGeom prst="ellipse">
          <a:avLst/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1E1CCF-51BA-4C99-8DA1-4BC5E671754E}">
      <dsp:nvSpPr>
        <dsp:cNvPr id="0" name=""/>
        <dsp:cNvSpPr/>
      </dsp:nvSpPr>
      <dsp:spPr>
        <a:xfrm>
          <a:off x="2599083" y="0"/>
          <a:ext cx="2832918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1600" b="1" kern="1200" dirty="0">
              <a:solidFill>
                <a:schemeClr val="accent1">
                  <a:lumMod val="50000"/>
                </a:schemeClr>
              </a:solidFill>
              <a:latin typeface="Inter"/>
            </a:rPr>
            <a:t>Pedido Inicial e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accent1">
                  <a:lumMod val="50000"/>
                </a:schemeClr>
              </a:solidFill>
              <a:latin typeface="Inter"/>
            </a:rPr>
            <a:t>Proposta de Plano</a:t>
          </a:r>
        </a:p>
      </dsp:txBody>
      <dsp:txXfrm>
        <a:off x="2599083" y="0"/>
        <a:ext cx="2832918" cy="696214"/>
      </dsp:txXfrm>
    </dsp:sp>
    <dsp:sp modelId="{16DAD38D-79CF-41C0-9766-3F267BA54C41}">
      <dsp:nvSpPr>
        <dsp:cNvPr id="0" name=""/>
        <dsp:cNvSpPr/>
      </dsp:nvSpPr>
      <dsp:spPr>
        <a:xfrm>
          <a:off x="5331822" y="907253"/>
          <a:ext cx="2584694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baseline="0" dirty="0">
              <a:solidFill>
                <a:schemeClr val="accent1">
                  <a:lumMod val="50000"/>
                </a:schemeClr>
              </a:solidFill>
              <a:latin typeface="Inter"/>
            </a:rPr>
            <a:t>Processamento e Administrador </a:t>
          </a:r>
        </a:p>
      </dsp:txBody>
      <dsp:txXfrm>
        <a:off x="5331822" y="907253"/>
        <a:ext cx="2584694" cy="696214"/>
      </dsp:txXfrm>
    </dsp:sp>
    <dsp:sp modelId="{D13ABD9E-73E3-427C-A8C8-5299CDA3D84B}">
      <dsp:nvSpPr>
        <dsp:cNvPr id="0" name=""/>
        <dsp:cNvSpPr/>
      </dsp:nvSpPr>
      <dsp:spPr>
        <a:xfrm>
          <a:off x="2720024" y="1588085"/>
          <a:ext cx="2435797" cy="10295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kern="1200" dirty="0">
              <a:solidFill>
                <a:schemeClr val="accent1">
                  <a:lumMod val="50000"/>
                </a:schemeClr>
              </a:solidFill>
              <a:latin typeface="Inter"/>
            </a:rPr>
            <a:t>Suspensão, Habilitações e Manifestação sobre o Plano  </a:t>
          </a:r>
        </a:p>
      </dsp:txBody>
      <dsp:txXfrm>
        <a:off x="2720024" y="1588085"/>
        <a:ext cx="2435797" cy="1029540"/>
      </dsp:txXfrm>
    </dsp:sp>
    <dsp:sp modelId="{D7124B28-0BAF-4B79-B217-450038918C9D}">
      <dsp:nvSpPr>
        <dsp:cNvPr id="0" name=""/>
        <dsp:cNvSpPr/>
      </dsp:nvSpPr>
      <dsp:spPr>
        <a:xfrm>
          <a:off x="6336981" y="2043823"/>
          <a:ext cx="1579535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accent1">
                  <a:lumMod val="50000"/>
                </a:schemeClr>
              </a:solidFill>
              <a:latin typeface="Inter"/>
            </a:rPr>
            <a:t>Assembleia de Credores</a:t>
          </a:r>
        </a:p>
      </dsp:txBody>
      <dsp:txXfrm>
        <a:off x="6336981" y="2043823"/>
        <a:ext cx="1579535" cy="696214"/>
      </dsp:txXfrm>
    </dsp:sp>
    <dsp:sp modelId="{A2E9268A-F832-4640-89A8-E67DD958695E}">
      <dsp:nvSpPr>
        <dsp:cNvPr id="0" name=""/>
        <dsp:cNvSpPr/>
      </dsp:nvSpPr>
      <dsp:spPr>
        <a:xfrm>
          <a:off x="5523280" y="3655123"/>
          <a:ext cx="2393235" cy="696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accent1">
                  <a:lumMod val="50000"/>
                </a:schemeClr>
              </a:solidFill>
              <a:latin typeface="Inter"/>
            </a:rPr>
            <a:t>Aprovação ou Rejeição e suas Consequências</a:t>
          </a:r>
        </a:p>
      </dsp:txBody>
      <dsp:txXfrm>
        <a:off x="5523280" y="3655123"/>
        <a:ext cx="2393235" cy="696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0700E-5FA5-4E9A-8CBC-2B7DDBF2AA49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B481E-88FE-43B2-B81C-ED0329B9F6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60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ED9E5C-D7BC-4958-3E26-951A791877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DF1D18-949A-DFAC-AD61-F779C5F76D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876B55-D124-96D3-00B0-CA7A2C8624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CE7154-ECC1-BD25-BF81-479FCA888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7EE332-2C20-2486-6684-4A2753A54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475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F9F2C7-1E0D-47CE-429A-5E80D2BE4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4E9FB42-664C-B6B6-52C7-F99CC21865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97AD92-1A49-5480-009C-9C919A0F3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EA87DB-85F6-5E51-89DD-96025BF6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6F4A112-335E-9E94-B3FA-200140816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387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A700F6F-3BC3-CCB6-1748-95BBE98EFB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C35D795-6A9C-7CCE-48A3-F9E5E523A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A4B651-C530-E690-D228-50AC8251F0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925518-9835-8872-2715-974EFD3BC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2BE89B-009C-1515-522F-4241F5299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5539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545725-2604-2E4E-D662-A59EE19B2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007FADD-FEAC-12DB-6781-E974BF2C82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EE1F92-D55B-56C9-EA6E-9B2A706370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E21B7C-1AB9-121F-7351-D42F779B1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20B978-11CD-6EDA-0D7A-1E87BDC72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4881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2FE7-E21D-14B2-FF48-3CBD5B36F5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E02277-58C7-461A-FB75-0AA7BEB15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70BA1D-569E-5503-B68E-DEBFB556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2742732-02DC-F21B-EE6B-C798C7BFA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152EA-D963-5673-5E95-12E3D1AFA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225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51975-D212-24F7-9DC3-99E146FDB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7CEF07-178B-10E0-F08F-5EF6485F4D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7DAFB4E-18F0-1326-2A9C-06E0E4970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9A9F865-C0F4-00AC-95CF-67077617A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4344753-3ECB-1317-56A6-C26088629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935F1B-66D9-7CAF-0B5B-64B8A77F4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276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C183C9-0B96-36DD-BCA7-5F76066D1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E410239-B8EA-0959-F3AD-DCCF806A7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D101BE3E-41F4-5FDF-C713-11EB4D103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0397DDF-8B80-387C-1014-E4DDF834DA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F4AFF2F-E19B-FA35-7E2E-B2AB349F65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EF45C26C-D72E-A16C-8DBF-6166E145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0D7A5F-5800-0532-A138-A0C57F288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B238741-4A1B-BA56-B9C0-DB9B20375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2838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0D292-6199-4B2C-2126-9459AEA86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2BDA823-56DB-4753-CA20-C22B742BA6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2EDB583-8319-89BB-C7F4-EABD65876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7617953-DC33-A452-8606-AC6BD2860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7267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51CC200D-281E-49CB-F4B6-11279E64A0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30A79B5-5BC3-70D5-5802-CEB5B234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942AD6-3ED0-D047-E311-8ADC1F832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46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BF4384-1F48-30B2-36DA-A0BB8E998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0BE07D-7992-85FF-884B-A08C5F982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8CC744-945E-3FC0-90EF-0F1464180A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7FA023A-4BB6-1207-56E5-E37DC8E1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DF994F8-F53B-E7E9-22E2-7C8CBF8ED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93C326-AFA9-6D9E-FDB6-1506D42F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99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B6C3C0-364E-9323-2A90-AB6583E0A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4F7D96-520C-81F3-1B4E-5E917C73C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37C8CB3-AEC1-5605-F524-9C8C1401EF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9F38035-2021-DC5C-1F8D-D40B2F3973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F16F3A7-9A20-413C-84DE-733E8281C02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DAA3D2-06C1-41A6-C67F-9480DF9E5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C6A93C4-2A9C-631A-B40A-34DD863DC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F1494DE-652D-4A2A-AB49-DE351474F8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6621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4450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2628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C22A25-8EF0-4381-BE30-B2CC2AF9A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Walmor </a:t>
            </a:r>
            <a:r>
              <a:rPr lang="pt-BR" b="1" cap="small" dirty="0" err="1"/>
              <a:t>Franke</a:t>
            </a:r>
            <a:endParaRPr lang="pt-BR" b="1" cap="smal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290709-4020-4545-A379-E6FD415B74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pt-BR" i="1" cap="small" dirty="0"/>
              <a:t>S</a:t>
            </a:r>
            <a:r>
              <a:rPr lang="pt-BR" i="1" dirty="0"/>
              <a:t>ubtração das cooperativas ao regime falimentar foi uma forma de proteção do sistema cooperativista, pois o modelo de falência trazia dano material e moral sobre a população cooperativada. 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pt-BR" i="1" dirty="0"/>
              <a:t>Regime de liquidação voluntária é oportunidade ao poder público de viabilizar economicamente as cooperativas.</a:t>
            </a:r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endParaRPr lang="pt-BR" sz="2400" dirty="0"/>
          </a:p>
          <a:p>
            <a:pPr marL="137160" indent="0" algn="just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"/>
              <a:buNone/>
              <a:defRPr/>
            </a:pPr>
            <a:r>
              <a:rPr lang="pt-BR" sz="2400" dirty="0"/>
              <a:t>(FRANKE, Walmor. </a:t>
            </a:r>
            <a:r>
              <a:rPr lang="pt-BR" sz="2400" b="1" dirty="0"/>
              <a:t>Direito das sociedades cooperativas – direito cooperativo.</a:t>
            </a:r>
            <a:r>
              <a:rPr lang="pt-BR" sz="2400" dirty="0"/>
              <a:t> São Paulo: Saraiva, 1973. p. 148-149).</a:t>
            </a:r>
            <a:endParaRPr lang="en-US" sz="24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2738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4400" b="1" cap="small" dirty="0"/>
              <a:t>Uso Anômalo da </a:t>
            </a:r>
          </a:p>
          <a:p>
            <a:pPr marL="0" indent="0" algn="ctr">
              <a:buNone/>
            </a:pPr>
            <a:r>
              <a:rPr lang="pt-BR" sz="4400" b="1" cap="small" dirty="0"/>
              <a:t>Dissolução e Liquidação de Cooperativas</a:t>
            </a:r>
          </a:p>
          <a:p>
            <a:pPr marL="0" indent="0" algn="ctr">
              <a:buNone/>
            </a:pPr>
            <a:r>
              <a:rPr lang="pt-BR" sz="3200" cap="small" dirty="0"/>
              <a:t>(</a:t>
            </a:r>
            <a:r>
              <a:rPr lang="pt-BR" sz="3200" cap="small" dirty="0" err="1"/>
              <a:t>arts</a:t>
            </a:r>
            <a:r>
              <a:rPr lang="pt-BR" sz="3200" cap="small" dirty="0"/>
              <a:t>. 63 a 78 </a:t>
            </a:r>
            <a:r>
              <a:rPr lang="pt-BR" sz="3200" cap="small" dirty="0" err="1"/>
              <a:t>LCoop</a:t>
            </a:r>
            <a:r>
              <a:rPr lang="pt-BR" sz="3200" cap="small" dirty="0"/>
              <a:t>)</a:t>
            </a:r>
            <a:endParaRPr lang="pt-BR" sz="4000" cap="small" dirty="0"/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endParaRPr lang="pt-BR" sz="4400" b="1" cap="small" dirty="0"/>
          </a:p>
        </p:txBody>
      </p:sp>
      <p:pic>
        <p:nvPicPr>
          <p:cNvPr id="2052" name="Picture 4" descr="As Sociedades Cooperativas e o Regime Jurídico Concursal - a recuperação de  empresas e falências, in - Almedina Brasil">
            <a:extLst>
              <a:ext uri="{FF2B5EF4-FFF2-40B4-BE49-F238E27FC236}">
                <a16:creationId xmlns:a16="http://schemas.microsoft.com/office/drawing/2014/main" id="{52EC434B-3F44-43DF-8C64-CB5086FD8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50" y="4071938"/>
            <a:ext cx="2314575" cy="278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65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altLang="pt-BR" b="1" cap="small" dirty="0"/>
            </a:br>
            <a:r>
              <a:rPr lang="pt-BR" altLang="pt-BR" b="1" cap="small" dirty="0"/>
              <a:t>Dissolução Regular</a:t>
            </a:r>
            <a:endParaRPr lang="pt-BR" dirty="0"/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2185373"/>
              </p:ext>
            </p:extLst>
          </p:nvPr>
        </p:nvGraphicFramePr>
        <p:xfrm>
          <a:off x="838200" y="1825626"/>
          <a:ext cx="10515600" cy="3303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3453D2A8-661A-4945-A864-F2B38F67F2AF}"/>
              </a:ext>
            </a:extLst>
          </p:cNvPr>
          <p:cNvSpPr txBox="1"/>
          <p:nvPr/>
        </p:nvSpPr>
        <p:spPr>
          <a:xfrm>
            <a:off x="1400175" y="4797226"/>
            <a:ext cx="1857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Causas: </a:t>
            </a:r>
          </a:p>
          <a:p>
            <a:r>
              <a:rPr lang="pt-BR" sz="2000" dirty="0" err="1"/>
              <a:t>arts</a:t>
            </a:r>
            <a:r>
              <a:rPr lang="pt-BR" sz="2000" dirty="0"/>
              <a:t>. 63 e 64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55E2FDA-7A40-4A43-9904-15A303D8BCA2}"/>
              </a:ext>
            </a:extLst>
          </p:cNvPr>
          <p:cNvSpPr txBox="1"/>
          <p:nvPr/>
        </p:nvSpPr>
        <p:spPr>
          <a:xfrm>
            <a:off x="4229100" y="4649906"/>
            <a:ext cx="35004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Nomeação de liquidante (64 e 75)</a:t>
            </a:r>
          </a:p>
          <a:p>
            <a:r>
              <a:rPr lang="pt-BR" dirty="0"/>
              <a:t>Poderes de administrador societário (67), menos oneração (70)</a:t>
            </a:r>
          </a:p>
          <a:p>
            <a:r>
              <a:rPr lang="pt-BR" dirty="0"/>
              <a:t>Obrigações (68): arrecadação e pagamento com preferências (71)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788C209-9090-406D-BD8D-C35C5D2986B1}"/>
              </a:ext>
            </a:extLst>
          </p:cNvPr>
          <p:cNvSpPr txBox="1"/>
          <p:nvPr/>
        </p:nvSpPr>
        <p:spPr>
          <a:xfrm>
            <a:off x="8772525" y="5486400"/>
            <a:ext cx="2828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Prestação de contas (73)</a:t>
            </a:r>
          </a:p>
          <a:p>
            <a:r>
              <a:rPr lang="pt-BR" dirty="0"/>
              <a:t>Aprovação e extinção (74)</a:t>
            </a:r>
          </a:p>
          <a:p>
            <a:r>
              <a:rPr lang="pt-BR" dirty="0"/>
              <a:t>Problema do FATES (28,II)</a:t>
            </a:r>
          </a:p>
        </p:txBody>
      </p:sp>
      <p:sp>
        <p:nvSpPr>
          <p:cNvPr id="7" name="Seta: para Baixo 6">
            <a:extLst>
              <a:ext uri="{FF2B5EF4-FFF2-40B4-BE49-F238E27FC236}">
                <a16:creationId xmlns:a16="http://schemas.microsoft.com/office/drawing/2014/main" id="{5508A85C-CFB3-4E15-9CE9-64961719712B}"/>
              </a:ext>
            </a:extLst>
          </p:cNvPr>
          <p:cNvSpPr/>
          <p:nvPr/>
        </p:nvSpPr>
        <p:spPr>
          <a:xfrm>
            <a:off x="1600200" y="3986213"/>
            <a:ext cx="728663" cy="798631"/>
          </a:xfrm>
          <a:prstGeom prst="downArrow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Seta: para Baixo 7">
            <a:extLst>
              <a:ext uri="{FF2B5EF4-FFF2-40B4-BE49-F238E27FC236}">
                <a16:creationId xmlns:a16="http://schemas.microsoft.com/office/drawing/2014/main" id="{78C6039D-4A35-450C-9F2C-16F079312E50}"/>
              </a:ext>
            </a:extLst>
          </p:cNvPr>
          <p:cNvSpPr/>
          <p:nvPr/>
        </p:nvSpPr>
        <p:spPr>
          <a:xfrm>
            <a:off x="5543550" y="3986213"/>
            <a:ext cx="728663" cy="79863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Baixo 8">
            <a:extLst>
              <a:ext uri="{FF2B5EF4-FFF2-40B4-BE49-F238E27FC236}">
                <a16:creationId xmlns:a16="http://schemas.microsoft.com/office/drawing/2014/main" id="{AB7D2082-6C0D-416E-9187-1B87456CB833}"/>
              </a:ext>
            </a:extLst>
          </p:cNvPr>
          <p:cNvSpPr/>
          <p:nvPr/>
        </p:nvSpPr>
        <p:spPr>
          <a:xfrm>
            <a:off x="10144125" y="3986213"/>
            <a:ext cx="728663" cy="798631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613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b="1" cap="small" dirty="0"/>
            </a:br>
            <a:r>
              <a:rPr lang="pt-BR" b="1" cap="small" dirty="0"/>
              <a:t>Proteção do Procedimento de Liquidação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Art. 76. A publicação no "Diário Oficial", da ata da assembleia geral da sociedade, que deliberou sua liquidação, ou da decisão do órgão executivo federal quando a medida for de sua iniciativa, </a:t>
            </a:r>
            <a:r>
              <a:rPr lang="pt-BR" b="1" dirty="0">
                <a:solidFill>
                  <a:srgbClr val="FF0000"/>
                </a:solidFill>
              </a:rPr>
              <a:t>implicará a sustação de qualquer ação judicial contra a cooperativa, pelo prazo de 1 (um) ano</a:t>
            </a:r>
            <a:r>
              <a:rPr lang="pt-BR" dirty="0"/>
              <a:t>, sem prejuízo, entretanto, da fluência dos juros legais ou pactuados e seus acessórios.</a:t>
            </a:r>
          </a:p>
          <a:p>
            <a:pPr marL="0" indent="0" algn="just">
              <a:buNone/>
            </a:pPr>
            <a:r>
              <a:rPr lang="pt-BR" dirty="0"/>
              <a:t>Parágrafo único. Decorrido o prazo previsto neste artigo, sem que, por motivo relevante, esteja encerrada a liquidação, </a:t>
            </a:r>
            <a:r>
              <a:rPr lang="pt-BR" b="1" dirty="0">
                <a:solidFill>
                  <a:srgbClr val="FF0000"/>
                </a:solidFill>
              </a:rPr>
              <a:t>poderá ser o mesmo prorrogado, no máximo por mais 1 (um) ano</a:t>
            </a:r>
            <a:r>
              <a:rPr lang="pt-BR" dirty="0"/>
              <a:t>, mediante decisão do órgão citado no artigo, publicada, com os mesmos efeitos, no "Diário Oficial".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01895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pt-BR" b="1" cap="small" dirty="0"/>
            </a:br>
            <a:r>
              <a:rPr lang="pt-BR" b="1" cap="small" dirty="0"/>
              <a:t>Preferências Creditícias na Liquidação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Clr>
                <a:schemeClr val="accent1"/>
              </a:buClr>
              <a:buNone/>
              <a:defRPr/>
            </a:pPr>
            <a:r>
              <a:rPr lang="pt-BR" sz="2400" dirty="0"/>
              <a:t>Art. 71. </a:t>
            </a:r>
            <a:r>
              <a:rPr lang="pt-BR" sz="2400" dirty="0">
                <a:solidFill>
                  <a:srgbClr val="FF0000"/>
                </a:solidFill>
              </a:rPr>
              <a:t>Respeitados os direitos dos credores preferenciais</a:t>
            </a:r>
            <a:r>
              <a:rPr lang="pt-BR" sz="2400" dirty="0"/>
              <a:t>, pagará o liquidante as dívidas sociais proporcionalmente e sem distinção entre vencidas ou não. </a:t>
            </a:r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pPr algn="just"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endParaRPr lang="pt-BR" dirty="0"/>
          </a:p>
          <a:p>
            <a:endParaRPr lang="pt-BR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122B24D-738B-48EC-9CC5-11D3A8E223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5904895"/>
              </p:ext>
            </p:extLst>
          </p:nvPr>
        </p:nvGraphicFramePr>
        <p:xfrm>
          <a:off x="1146174" y="2786063"/>
          <a:ext cx="9955214" cy="391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Sociedades Cooperativas | Amazon.com.br">
            <a:extLst>
              <a:ext uri="{FF2B5EF4-FFF2-40B4-BE49-F238E27FC236}">
                <a16:creationId xmlns:a16="http://schemas.microsoft.com/office/drawing/2014/main" id="{1028D027-C0E4-457B-A011-B9B984C76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05300"/>
            <a:ext cx="17907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93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Indícios de Uso da Analogia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“Assim como ocorre na falência, é cabível o pedido de restituição de adiantamento de contrato de câmbio formulado por instituição financeira contra sociedade cooperativa em regime de liquidação judicial. A presença, nos dois institutos, </a:t>
            </a:r>
            <a:r>
              <a:rPr lang="pt-BR" dirty="0">
                <a:solidFill>
                  <a:srgbClr val="FF0000"/>
                </a:solidFill>
              </a:rPr>
              <a:t>da mesma identidade estrutural e teleológica, aliada às características da operação de crédito contratada, torna possível o uso da analogia </a:t>
            </a:r>
            <a:r>
              <a:rPr lang="pt-BR" dirty="0"/>
              <a:t>para o deslinde da controvérsia” (STJ – 3ª T. – </a:t>
            </a:r>
            <a:r>
              <a:rPr lang="pt-BR" dirty="0" err="1"/>
              <a:t>REsp</a:t>
            </a:r>
            <a:r>
              <a:rPr lang="pt-BR" dirty="0"/>
              <a:t> nº 1.317.749/SP – Rel. Min. Nancy </a:t>
            </a:r>
            <a:r>
              <a:rPr lang="pt-BR" dirty="0" err="1"/>
              <a:t>Andrighi</a:t>
            </a:r>
            <a:r>
              <a:rPr lang="pt-BR" dirty="0"/>
              <a:t> – </a:t>
            </a:r>
            <a:r>
              <a:rPr lang="pt-BR" dirty="0" err="1"/>
              <a:t>DJe</a:t>
            </a:r>
            <a:r>
              <a:rPr lang="pt-BR" dirty="0"/>
              <a:t> 28/11/2013).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Art. 77 da </a:t>
            </a:r>
            <a:r>
              <a:rPr lang="pt-BR" dirty="0" err="1"/>
              <a:t>LCoop</a:t>
            </a:r>
            <a:r>
              <a:rPr lang="pt-BR" dirty="0"/>
              <a:t> (regras da falência para a realização do ativo – 142 LREF)</a:t>
            </a:r>
          </a:p>
        </p:txBody>
      </p:sp>
    </p:spTree>
    <p:extLst>
      <p:ext uri="{BB962C8B-B14F-4D97-AF65-F5344CB8AC3E}">
        <p14:creationId xmlns:p14="http://schemas.microsoft.com/office/powerpoint/2010/main" val="20786890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i="1" cap="small" dirty="0"/>
            </a:br>
            <a:r>
              <a:rPr lang="pt-BR" b="1" cap="small" dirty="0"/>
              <a:t>Cooperativas de Crédito e Falência... STJ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(...)4. </a:t>
            </a:r>
            <a:r>
              <a:rPr lang="pt-BR" sz="3600" dirty="0">
                <a:solidFill>
                  <a:srgbClr val="FF0000"/>
                </a:solidFill>
              </a:rPr>
              <a:t>Exegese da Lei 11.101/2005, em conjugação com a Lei 6.024/1974, de modo a se admitir a decretação da falência da cooperativa de crédito </a:t>
            </a:r>
            <a:r>
              <a:rPr lang="pt-BR" sz="3600" dirty="0"/>
              <a:t>na hipótese prevista na lei especial. Doutrina sobre o tema (...) (STJ – 3ª T. – </a:t>
            </a:r>
            <a:r>
              <a:rPr lang="pt-BR" sz="3600" dirty="0" err="1"/>
              <a:t>REsp</a:t>
            </a:r>
            <a:r>
              <a:rPr lang="pt-BR" sz="3600" dirty="0"/>
              <a:t> nº 1.878.653/RS – Rel. Min. Paulo de Tarso </a:t>
            </a:r>
            <a:r>
              <a:rPr lang="pt-BR" sz="3600" dirty="0" err="1"/>
              <a:t>Sanseverino</a:t>
            </a:r>
            <a:r>
              <a:rPr lang="pt-BR" sz="3600" dirty="0"/>
              <a:t> – j. 14/12/2021).</a:t>
            </a:r>
          </a:p>
          <a:p>
            <a:pPr marL="0" indent="0" algn="just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7141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4000" b="1" cap="small" dirty="0"/>
              <a:t>PL nº 815/2022 e a Reorganização Cooperativa</a:t>
            </a:r>
            <a:endParaRPr lang="pt-BR" sz="4400" b="1" cap="small" dirty="0"/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endParaRPr lang="pt-BR" sz="4400" b="1" cap="small" dirty="0"/>
          </a:p>
        </p:txBody>
      </p:sp>
      <p:pic>
        <p:nvPicPr>
          <p:cNvPr id="1026" name="Picture 2" descr="Editora Thoth - Direito das Cooperativas: Fundamentos da Identidade e da  Organização">
            <a:extLst>
              <a:ext uri="{FF2B5EF4-FFF2-40B4-BE49-F238E27FC236}">
                <a16:creationId xmlns:a16="http://schemas.microsoft.com/office/drawing/2014/main" id="{8E0BE1D3-3411-4AD3-8060-5C907846F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3929291"/>
            <a:ext cx="2062162" cy="292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212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A89D-0C16-436E-B774-71026DC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Disposições Comuns da </a:t>
            </a:r>
            <a:r>
              <a:rPr lang="pt-BR" b="1" cap="small" dirty="0" err="1"/>
              <a:t>ReorgCoop</a:t>
            </a:r>
            <a:endParaRPr lang="pt-BR" b="1" cap="smal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FC8B2-9D05-49CE-9E8E-693127CF5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b="1" dirty="0"/>
              <a:t>1. Extrajudicial e Judicial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b="1" dirty="0"/>
              <a:t>2. Proteção da reorganização: </a:t>
            </a:r>
          </a:p>
          <a:p>
            <a:pPr algn="just"/>
            <a:r>
              <a:rPr lang="pt-BR" dirty="0"/>
              <a:t>(a) suspensão de ações e execuções pelo prazo convencionado pelas partes ou assinalado pelo juiz após 180 dias (art. 5º); </a:t>
            </a:r>
          </a:p>
          <a:p>
            <a:pPr algn="just"/>
            <a:r>
              <a:rPr lang="pt-BR" dirty="0"/>
              <a:t>(b) </a:t>
            </a:r>
            <a:r>
              <a:rPr lang="pt-BR" dirty="0">
                <a:sym typeface="Wingdings" panose="05000000000000000000" pitchFamily="2" charset="2"/>
              </a:rPr>
              <a:t>proteção dos ativos para a negociação por meio de tutela de urgência cautelar (art. 5º, §6º)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r>
              <a:rPr lang="pt-BR" b="1" dirty="0"/>
              <a:t>3. Preservação das características</a:t>
            </a:r>
            <a:r>
              <a:rPr lang="pt-BR" dirty="0"/>
              <a:t> da cooperativa e estímulo de aporte de dinheiro novo, com créditos extraconcursais privilegiados (art. 7º)</a:t>
            </a:r>
          </a:p>
        </p:txBody>
      </p:sp>
    </p:spTree>
    <p:extLst>
      <p:ext uri="{BB962C8B-B14F-4D97-AF65-F5344CB8AC3E}">
        <p14:creationId xmlns:p14="http://schemas.microsoft.com/office/powerpoint/2010/main" val="395948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A89D-0C16-436E-B774-71026DC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Reorganização Extrajudicial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FC8B2-9D05-49CE-9E8E-693127CF5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1. Inclusão de </a:t>
            </a:r>
            <a:r>
              <a:rPr lang="pt-BR" dirty="0">
                <a:effectLst/>
                <a:ea typeface="Calibri" panose="020F0502020204030204" pitchFamily="34" charset="0"/>
              </a:rPr>
              <a:t>trabalhistas, acidentárias, garantias reais, quirografárias</a:t>
            </a:r>
            <a:r>
              <a:rPr lang="pt-BR" dirty="0"/>
              <a:t> e exclusão de créditos sensíveis aos cooperativismo (art. 12)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2. Redução do quórum a 50%, com todos os créditos somados (art. 13), com vinculação de todos.</a:t>
            </a:r>
          </a:p>
          <a:p>
            <a:pPr algn="just"/>
            <a:endParaRPr lang="pt-BR" dirty="0"/>
          </a:p>
          <a:p>
            <a:pPr marL="0" indent="0" algn="just">
              <a:buNone/>
            </a:pPr>
            <a:r>
              <a:rPr lang="pt-BR" dirty="0"/>
              <a:t>3. Transparência: publicação prévia do Plano para adesão</a:t>
            </a:r>
          </a:p>
        </p:txBody>
      </p:sp>
    </p:spTree>
    <p:extLst>
      <p:ext uri="{BB962C8B-B14F-4D97-AF65-F5344CB8AC3E}">
        <p14:creationId xmlns:p14="http://schemas.microsoft.com/office/powerpoint/2010/main" val="639664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02B6A-8606-4865-95B6-451B204C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6550"/>
          </a:xfrm>
        </p:spPr>
        <p:txBody>
          <a:bodyPr/>
          <a:lstStyle/>
          <a:p>
            <a:pPr algn="ctr"/>
            <a:br>
              <a:rPr lang="pt-BR" b="1" cap="small" dirty="0"/>
            </a:br>
            <a:endParaRPr lang="pt-BR" b="1" cap="small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FE5380-C816-4C83-8820-4C42EB5FA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4000" b="1" cap="small" dirty="0"/>
          </a:p>
          <a:p>
            <a:pPr marL="0" indent="0" algn="ctr">
              <a:buNone/>
            </a:pPr>
            <a:r>
              <a:rPr lang="pt-BR" sz="4000" b="1" cap="small" dirty="0"/>
              <a:t>Recuperação Judicial de Cooperativas</a:t>
            </a:r>
          </a:p>
          <a:p>
            <a:pPr marL="0" indent="0" algn="ctr">
              <a:buNone/>
            </a:pPr>
            <a:endParaRPr lang="pt-BR" cap="small" dirty="0"/>
          </a:p>
          <a:p>
            <a:pPr marL="0" indent="0" algn="ctr">
              <a:buNone/>
            </a:pPr>
            <a:endParaRPr lang="pt-BR" cap="small" dirty="0"/>
          </a:p>
          <a:p>
            <a:pPr marL="0" indent="0" algn="ctr">
              <a:buNone/>
            </a:pPr>
            <a:r>
              <a:rPr lang="pt-BR" cap="small" dirty="0"/>
              <a:t>Gustavo Saad Diniz</a:t>
            </a:r>
          </a:p>
          <a:p>
            <a:pPr marL="0" indent="0" algn="ctr">
              <a:buNone/>
            </a:pPr>
            <a:r>
              <a:rPr lang="pt-BR" sz="2000" cap="small" dirty="0"/>
              <a:t>FDRP/USP</a:t>
            </a:r>
          </a:p>
          <a:p>
            <a:pPr marL="0" indent="0" algn="ctr">
              <a:buNone/>
            </a:pPr>
            <a:r>
              <a:rPr lang="pt-BR" sz="2000" dirty="0"/>
              <a:t>gsd@usp.br</a:t>
            </a:r>
          </a:p>
        </p:txBody>
      </p:sp>
    </p:spTree>
    <p:extLst>
      <p:ext uri="{BB962C8B-B14F-4D97-AF65-F5344CB8AC3E}">
        <p14:creationId xmlns:p14="http://schemas.microsoft.com/office/powerpoint/2010/main" val="1401891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A89D-0C16-436E-B774-71026DC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Reorganização Extrajudicial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3918B3D-D673-495D-8826-77114C1C8C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500468"/>
              </p:ext>
            </p:extLst>
          </p:nvPr>
        </p:nvGraphicFramePr>
        <p:xfrm>
          <a:off x="838200" y="18542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4946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A89D-0C16-436E-B774-71026DC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Reorganização Judicial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FC8B2-9D05-49CE-9E8E-693127CF5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1. Classes (art. 15)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2. </a:t>
            </a:r>
            <a:r>
              <a:rPr lang="pt-BR" dirty="0" err="1"/>
              <a:t>Extraconcursalidades</a:t>
            </a:r>
            <a:r>
              <a:rPr lang="pt-BR" dirty="0"/>
              <a:t> (art. 16), evitando-se retirada de bens de capital essenciais (art. 16, §3º)</a:t>
            </a:r>
          </a:p>
          <a:p>
            <a:endParaRPr lang="pt-BR" dirty="0"/>
          </a:p>
          <a:p>
            <a:pPr marL="0" indent="0" algn="just">
              <a:buNone/>
            </a:pPr>
            <a:r>
              <a:rPr lang="pt-BR" dirty="0"/>
              <a:t>3. Preservação do ato cooperativo e estímulos aos aportes, em razão das preferências em liquidação  </a:t>
            </a:r>
          </a:p>
        </p:txBody>
      </p:sp>
    </p:spTree>
    <p:extLst>
      <p:ext uri="{BB962C8B-B14F-4D97-AF65-F5344CB8AC3E}">
        <p14:creationId xmlns:p14="http://schemas.microsoft.com/office/powerpoint/2010/main" val="228372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A89D-0C16-436E-B774-71026DC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Reorganização Judicial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E7C2336C-BED1-4F93-883D-2B977432E2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379553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67317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6A89D-0C16-436E-B774-71026DC4B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Estímulos ao Plano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D5FC8B2-9D05-49CE-9E8E-693127CF5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1. Ato cooperativo com reinvestimento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2. Liberação de fundos de reserva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3. Liberação condicionada de 50% do FATES, com retenção de sobras para recomposição do fundo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4. Inibição de sucessão na venda de estabelecimento (art. 27) (STF – ADI nº 3934-2 e caso Varig no TST)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4. Compensações tributárias</a:t>
            </a:r>
          </a:p>
        </p:txBody>
      </p:sp>
      <p:pic>
        <p:nvPicPr>
          <p:cNvPr id="6146" name="Picture 2" descr="Cooperativas &amp; Fundos - FR (Fundo de Reserva) - FATES (Fundo de Assistência  Técnica, Educacional e Social) - Outros Fundos - Inclui Modelo de ...">
            <a:extLst>
              <a:ext uri="{FF2B5EF4-FFF2-40B4-BE49-F238E27FC236}">
                <a16:creationId xmlns:a16="http://schemas.microsoft.com/office/drawing/2014/main" id="{2FC5A170-E7CC-4A4D-A6AE-0E2BE6703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0" y="870299"/>
            <a:ext cx="1905000" cy="235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081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r>
              <a:rPr lang="pt-BR" sz="4000" b="1" cap="small" dirty="0"/>
              <a:t>Muito Obrigado!</a:t>
            </a:r>
          </a:p>
          <a:p>
            <a:pPr marL="0" indent="0" algn="ctr">
              <a:buNone/>
            </a:pPr>
            <a:endParaRPr lang="pt-BR" sz="4000" b="1" cap="small" dirty="0"/>
          </a:p>
          <a:p>
            <a:pPr marL="0" indent="0" algn="ctr">
              <a:buNone/>
            </a:pPr>
            <a:r>
              <a:rPr lang="pt-BR" cap="small" dirty="0"/>
              <a:t>Gustavo Saad Diniz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cap="small" dirty="0"/>
              <a:t>FDRP/USP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t-BR" sz="1800" dirty="0"/>
              <a:t>gsd@usp.br</a:t>
            </a:r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endParaRPr lang="pt-BR" sz="4400" b="1" cap="small" dirty="0"/>
          </a:p>
        </p:txBody>
      </p:sp>
    </p:spTree>
    <p:extLst>
      <p:ext uri="{BB962C8B-B14F-4D97-AF65-F5344CB8AC3E}">
        <p14:creationId xmlns:p14="http://schemas.microsoft.com/office/powerpoint/2010/main" val="3540182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F02B6A-8606-4865-95B6-451B204C2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6550"/>
          </a:xfrm>
        </p:spPr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Estrutura</a:t>
            </a:r>
            <a:r>
              <a:rPr lang="pt-BR" b="1" dirty="0"/>
              <a:t> </a:t>
            </a:r>
            <a:r>
              <a:rPr lang="pt-BR" b="1" cap="small" dirty="0"/>
              <a:t>da 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FE5380-C816-4C83-8820-4C42EB5FA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cap="small" dirty="0"/>
              <a:t>1 – Estado do Debate e a Experiência da “RJ de Cooperativas”</a:t>
            </a:r>
          </a:p>
          <a:p>
            <a:pPr algn="ctr"/>
            <a:endParaRPr lang="pt-BR" cap="small" dirty="0"/>
          </a:p>
          <a:p>
            <a:pPr algn="ctr"/>
            <a:endParaRPr lang="pt-BR" cap="small" dirty="0"/>
          </a:p>
          <a:p>
            <a:pPr marL="0" indent="0" algn="ctr">
              <a:buNone/>
            </a:pPr>
            <a:r>
              <a:rPr lang="pt-BR" cap="small" dirty="0"/>
              <a:t>2 – Uso Anômalo da Dissolução e Liquidação</a:t>
            </a:r>
          </a:p>
          <a:p>
            <a:pPr algn="ctr"/>
            <a:endParaRPr lang="pt-BR" cap="small" dirty="0"/>
          </a:p>
          <a:p>
            <a:pPr algn="ctr"/>
            <a:endParaRPr lang="pt-BR" cap="small" dirty="0"/>
          </a:p>
          <a:p>
            <a:pPr marL="0" indent="0" algn="ctr">
              <a:buNone/>
            </a:pPr>
            <a:r>
              <a:rPr lang="pt-BR" cap="small" dirty="0"/>
              <a:t>3 – De Lege Ferenda: o PL nº 815/2022 e a Reorganização Cooperativa</a:t>
            </a:r>
          </a:p>
        </p:txBody>
      </p:sp>
    </p:spTree>
    <p:extLst>
      <p:ext uri="{BB962C8B-B14F-4D97-AF65-F5344CB8AC3E}">
        <p14:creationId xmlns:p14="http://schemas.microsoft.com/office/powerpoint/2010/main" val="115354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r>
              <a:rPr lang="pt-BR" sz="4400" b="1" cap="small" dirty="0"/>
              <a:t>Estado do Debate com a RJ de Cooperativas</a:t>
            </a:r>
          </a:p>
          <a:p>
            <a:pPr marL="0" indent="0" algn="ctr">
              <a:buNone/>
            </a:pPr>
            <a:endParaRPr lang="pt-BR" sz="4400" b="1" cap="small" dirty="0"/>
          </a:p>
          <a:p>
            <a:pPr marL="0" indent="0" algn="ctr">
              <a:buNone/>
            </a:pPr>
            <a:endParaRPr lang="pt-BR" sz="4400" b="1" cap="small" dirty="0"/>
          </a:p>
        </p:txBody>
      </p:sp>
      <p:pic>
        <p:nvPicPr>
          <p:cNvPr id="4098" name="Picture 2" descr="Elementos de Direito Cooperativo 2ª edição | Livraria RT">
            <a:extLst>
              <a:ext uri="{FF2B5EF4-FFF2-40B4-BE49-F238E27FC236}">
                <a16:creationId xmlns:a16="http://schemas.microsoft.com/office/drawing/2014/main" id="{D7C30A21-5C6B-4533-BC17-D6AC72FF0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9187" y="4219575"/>
            <a:ext cx="1733550" cy="263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90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E66848-E138-403C-A2A9-230A5D84B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sz="4800" b="1" cap="small" dirty="0"/>
            </a:br>
            <a:r>
              <a:rPr lang="pt-BR" sz="4800" b="1" cap="small" dirty="0"/>
              <a:t>Sujeitos (Sistema Dual)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CAF9A22-74E7-4380-9B69-9292B11325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sz="4000" dirty="0"/>
              <a:t>1. RJ para empresário e sociedade empresária</a:t>
            </a:r>
          </a:p>
          <a:p>
            <a:pPr algn="just"/>
            <a:endParaRPr lang="pt-BR" sz="4000" dirty="0"/>
          </a:p>
          <a:p>
            <a:pPr marL="0" indent="0" algn="just">
              <a:buNone/>
            </a:pPr>
            <a:r>
              <a:rPr lang="pt-BR" sz="4000" dirty="0"/>
              <a:t>2. Pedidos de RJ por associações e fundações</a:t>
            </a:r>
          </a:p>
          <a:p>
            <a:pPr marL="0" indent="0" algn="just">
              <a:buNone/>
            </a:pPr>
            <a:r>
              <a:rPr lang="pt-BR" dirty="0"/>
              <a:t>Universidade Cândido Mendes (TJRJ – Ap. nº 0031515-53.2020.8.19.0000), Universidade Metodista (TJRS - </a:t>
            </a:r>
            <a:r>
              <a:rPr lang="pt-BR" i="0" dirty="0">
                <a:effectLst/>
              </a:rPr>
              <a:t>5035686-71.2021.8.21.0001</a:t>
            </a:r>
            <a:r>
              <a:rPr lang="pt-BR" dirty="0"/>
              <a:t>), Hospital Evangélico da Bahia (TJBA – Feito nº 8074034-88.2020.8.05.0001), Figueirense Futebol Clube (TJSC – 502422-97.2021.8.24.0023); Chapecoense (TJSC - </a:t>
            </a:r>
            <a:r>
              <a:rPr lang="pt-BR" b="0" i="0" dirty="0">
                <a:effectLst/>
              </a:rPr>
              <a:t>5001625-18.2022.8.24.0018); Fundação Comunitária Tricordiana de Educação (TJMG – 5008213-59.2022.8.13.0693; STJ – </a:t>
            </a:r>
            <a:r>
              <a:rPr lang="pt-BR" b="0" i="0" dirty="0" err="1">
                <a:effectLst/>
              </a:rPr>
              <a:t>REsp</a:t>
            </a:r>
            <a:r>
              <a:rPr lang="pt-BR" b="0" i="0" dirty="0">
                <a:effectLst/>
              </a:rPr>
              <a:t> 2.155.284 e 2.038.048).</a:t>
            </a:r>
            <a:endParaRPr lang="pt-BR" dirty="0"/>
          </a:p>
          <a:p>
            <a:pPr marL="0" indent="0" algn="just">
              <a:buNone/>
            </a:pPr>
            <a:endParaRPr lang="pt-BR" dirty="0">
              <a:solidFill>
                <a:schemeClr val="accent3"/>
              </a:solidFill>
            </a:endParaRPr>
          </a:p>
          <a:p>
            <a:pPr marL="0" indent="0" algn="just">
              <a:buNone/>
            </a:pPr>
            <a:endParaRPr lang="pt-BR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299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cap="small" dirty="0"/>
            </a:br>
            <a:r>
              <a:rPr lang="pt-BR" b="1" cap="small" dirty="0"/>
              <a:t>Pedidos de RJ por Cooperativas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3. Antes da reforma da LREF: </a:t>
            </a:r>
          </a:p>
          <a:p>
            <a:pPr marL="0" indent="0">
              <a:buNone/>
            </a:pPr>
            <a:r>
              <a:rPr lang="pt-BR" dirty="0"/>
              <a:t>Unimed Manaus (TJAM – Feito nº 0762451-34.2020.8.04.0001). Relatório de administração: </a:t>
            </a:r>
            <a:r>
              <a:rPr lang="pt-BR" sz="2000" dirty="0">
                <a:solidFill>
                  <a:srgbClr val="00B050"/>
                </a:solidFill>
              </a:rPr>
              <a:t>https://www.unimedmanaus.com.br/novo/admin/view/pgs/postagens/uploads/bc9bfabc3c415492e9748a03b8a74ed9.pdf</a:t>
            </a:r>
            <a:endParaRPr lang="pt-BR" dirty="0">
              <a:solidFill>
                <a:srgbClr val="00B050"/>
              </a:solidFill>
            </a:endParaRPr>
          </a:p>
          <a:p>
            <a:pPr marL="0" indent="0" algn="just">
              <a:buNone/>
            </a:pPr>
            <a:endParaRPr lang="pt-BR" sz="3600" dirty="0"/>
          </a:p>
          <a:p>
            <a:pPr marL="0" indent="0" algn="just">
              <a:buNone/>
            </a:pPr>
            <a:r>
              <a:rPr lang="pt-BR" sz="3600" dirty="0"/>
              <a:t>4. Depois da reforma: cooperativa médica operadora de plano de saúde (art. 6º, §13, da LREF)</a:t>
            </a:r>
          </a:p>
          <a:p>
            <a:pPr marL="0" indent="0" algn="just">
              <a:buNone/>
            </a:pPr>
            <a:r>
              <a:rPr lang="pt-BR" dirty="0">
                <a:solidFill>
                  <a:srgbClr val="00B050"/>
                </a:solidFill>
              </a:rPr>
              <a:t>Unimed Norte Nordeste (TJPB – Feito nº 0812924-95.2021.8.15.2001)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55158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i="1" cap="small" dirty="0"/>
            </a:br>
            <a:r>
              <a:rPr lang="pt-BR" b="1" cap="small" dirty="0"/>
              <a:t>Decisões Negativas...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TJRJ – Unimed Petrópolis (4ª Vara de Petrópolis - 0022156-21.2018.8.19.0042). Agravo de Instrumento 0063277-58.2018.8.19.0000 atribui efeito suspensivo</a:t>
            </a:r>
          </a:p>
          <a:p>
            <a:pPr algn="just"/>
            <a:r>
              <a:rPr lang="pt-BR" dirty="0"/>
              <a:t>TJRS – Cooperativa Central Agroindustrial Noroeste (3ª Vara de Cruz Alta - 0507920-12.2010.8.21.7000) - Reformada</a:t>
            </a:r>
          </a:p>
          <a:p>
            <a:pPr algn="just"/>
            <a:r>
              <a:rPr lang="pt-BR" dirty="0"/>
              <a:t>TJMG – 2ª Câm. Cível – AI 0319705-88.2011.8.13.0000 – Caso Cooperativa Ruralista de Alpinópolis (reforma de sentença de primeira instância)</a:t>
            </a:r>
          </a:p>
          <a:p>
            <a:pPr algn="just"/>
            <a:r>
              <a:rPr lang="pt-BR" dirty="0"/>
              <a:t>TJRS - 6ª Câm. Cível – AI 70039202056/RS, rel. Des. Artur </a:t>
            </a:r>
            <a:r>
              <a:rPr lang="pt-BR" dirty="0" err="1"/>
              <a:t>Amildo</a:t>
            </a:r>
            <a:r>
              <a:rPr lang="pt-BR" dirty="0"/>
              <a:t> Ludwig. (Coop. Nordeste)</a:t>
            </a:r>
          </a:p>
          <a:p>
            <a:pPr algn="just"/>
            <a:r>
              <a:rPr lang="pt-BR" dirty="0"/>
              <a:t>TJSP – Câmara Reservada à Falência e Recuperação – Ap. 9162268-38.2006.8.26.0000, rel. Des. Pereira Calças</a:t>
            </a:r>
          </a:p>
          <a:p>
            <a:endParaRPr lang="pt-BR" dirty="0">
              <a:solidFill>
                <a:schemeClr val="accent3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48446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pt-BR" b="1" i="1" cap="small" dirty="0"/>
            </a:br>
            <a:r>
              <a:rPr lang="pt-BR" b="1" i="1" cap="small" dirty="0"/>
              <a:t>Ainda as negativas... no STJ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Cooperativas são sociedades simples – nos termos do art. 982, parágrafo único, do Código Civil – que, por definição, não exercem atividade empresarial (art. 1.093 do mesmo diploma legal). Por essa razão, </a:t>
            </a:r>
            <a:r>
              <a:rPr lang="pt-BR" dirty="0">
                <a:solidFill>
                  <a:srgbClr val="FF0000"/>
                </a:solidFill>
              </a:rPr>
              <a:t>não se sujeitam à legislação falimentar, mas sim ao procedimento de liquidação</a:t>
            </a:r>
            <a:r>
              <a:rPr lang="pt-BR" dirty="0"/>
              <a:t> previsto pelos </a:t>
            </a:r>
            <a:r>
              <a:rPr lang="pt-BR" dirty="0" err="1"/>
              <a:t>arts</a:t>
            </a:r>
            <a:r>
              <a:rPr lang="pt-BR" dirty="0"/>
              <a:t>. 63 a 78 da Lei 5.764/1971, que não contempla o benefício de exclusão das multas e dos juros moratórios. Precedentes do STJ (STJ – 2ª T. – </a:t>
            </a:r>
            <a:r>
              <a:rPr lang="pt-BR" dirty="0" err="1"/>
              <a:t>REsp</a:t>
            </a:r>
            <a:r>
              <a:rPr lang="pt-BR" dirty="0"/>
              <a:t> nº 1.202.225/SP – rel. Min. Mauro Campbell Marques – j. 10/03/2009). </a:t>
            </a:r>
          </a:p>
          <a:p>
            <a:pPr marL="0" indent="0" algn="just">
              <a:buNone/>
            </a:pPr>
            <a:r>
              <a:rPr lang="pt-BR" dirty="0"/>
              <a:t>No mesmo sentido: STJ – 1ª T. – </a:t>
            </a:r>
            <a:r>
              <a:rPr lang="pt-BR" dirty="0" err="1"/>
              <a:t>AgRg</a:t>
            </a:r>
            <a:r>
              <a:rPr lang="pt-BR" dirty="0"/>
              <a:t> no </a:t>
            </a:r>
            <a:r>
              <a:rPr lang="pt-BR" dirty="0" err="1"/>
              <a:t>REsp</a:t>
            </a:r>
            <a:r>
              <a:rPr lang="pt-BR" dirty="0"/>
              <a:t> 999.134/PR – Rel. Min. Luiz Fux – j. 18/08/2009.</a:t>
            </a:r>
          </a:p>
        </p:txBody>
      </p:sp>
    </p:spTree>
    <p:extLst>
      <p:ext uri="{BB962C8B-B14F-4D97-AF65-F5344CB8AC3E}">
        <p14:creationId xmlns:p14="http://schemas.microsoft.com/office/powerpoint/2010/main" val="817825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09E1AD-B7D2-43AF-B3BB-622005015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pt-BR" b="1" cap="small" dirty="0"/>
            </a:br>
            <a:r>
              <a:rPr lang="pt-BR" b="1" cap="small" dirty="0" err="1"/>
              <a:t>Concursalidade</a:t>
            </a:r>
            <a:r>
              <a:rPr lang="pt-BR" b="1" cap="small" dirty="0"/>
              <a:t> da RJ aplicada à Cooperativa</a:t>
            </a:r>
            <a:br>
              <a:rPr lang="pt-BR" b="1" dirty="0"/>
            </a:b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A14F629-DE66-4E40-B093-2ED7CD6E3C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5"/>
            <a:endParaRPr lang="pt-BR" sz="2400" b="1" dirty="0"/>
          </a:p>
          <a:p>
            <a:pPr marL="2286000" lvl="5" indent="0" algn="just">
              <a:buNone/>
            </a:pPr>
            <a:r>
              <a:rPr lang="pt-BR" sz="2800" b="1" dirty="0">
                <a:solidFill>
                  <a:srgbClr val="FF0000"/>
                </a:solidFill>
              </a:rPr>
              <a:t>TEMPORAL</a:t>
            </a:r>
            <a:r>
              <a:rPr lang="pt-BR" sz="2800" dirty="0"/>
              <a:t>: existentes na data do pedido de recuperação, ainda que não vencidos (mas gerados antes do pedido) – STJ – </a:t>
            </a:r>
            <a:r>
              <a:rPr lang="pt-BR" sz="2800" dirty="0" err="1"/>
              <a:t>REsp</a:t>
            </a:r>
            <a:r>
              <a:rPr lang="pt-BR" sz="2800" dirty="0"/>
              <a:t> nº 1.840.531 (Tema 1051)</a:t>
            </a:r>
          </a:p>
          <a:p>
            <a:pPr lvl="5"/>
            <a:endParaRPr lang="pt-BR" sz="2400" dirty="0"/>
          </a:p>
          <a:p>
            <a:pPr lvl="5"/>
            <a:endParaRPr lang="pt-BR" sz="2400" dirty="0"/>
          </a:p>
          <a:p>
            <a:pPr marL="2286000" lvl="5" indent="0" algn="just">
              <a:buNone/>
            </a:pPr>
            <a:r>
              <a:rPr lang="pt-BR" sz="2800" b="1" dirty="0">
                <a:solidFill>
                  <a:srgbClr val="FF0000"/>
                </a:solidFill>
              </a:rPr>
              <a:t>MATERIAL</a:t>
            </a:r>
            <a:r>
              <a:rPr lang="pt-BR" sz="2800" dirty="0"/>
              <a:t>: créditos contratuais, extracontratuais e cambiários, </a:t>
            </a:r>
            <a:r>
              <a:rPr lang="pt-BR" sz="2800" b="1" i="1" dirty="0">
                <a:solidFill>
                  <a:srgbClr val="0070C0"/>
                </a:solidFill>
              </a:rPr>
              <a:t>excluídos</a:t>
            </a:r>
            <a:r>
              <a:rPr lang="pt-BR" sz="2800" dirty="0"/>
              <a:t> os tributários (art. 187 do CTN e 6º, §7º-A e §7º-B, LREF), trava bancária (49, §3º), extraconcursais (art. 69-B, 84 LREF), ato cooperativo, CPR financeira e </a:t>
            </a:r>
            <a:r>
              <a:rPr lang="pt-BR" sz="2800" i="1" dirty="0" err="1"/>
              <a:t>barter</a:t>
            </a:r>
            <a:r>
              <a:rPr lang="pt-BR" sz="2800" dirty="0"/>
              <a:t> (11 Lei 8929/94), patrimônio rural de afetação</a:t>
            </a:r>
          </a:p>
        </p:txBody>
      </p:sp>
      <p:cxnSp>
        <p:nvCxnSpPr>
          <p:cNvPr id="5" name="Conector de Seta Reta 4">
            <a:extLst>
              <a:ext uri="{FF2B5EF4-FFF2-40B4-BE49-F238E27FC236}">
                <a16:creationId xmlns:a16="http://schemas.microsoft.com/office/drawing/2014/main" id="{83D6B61E-B246-4AD6-81BA-27B9D5569F69}"/>
              </a:ext>
            </a:extLst>
          </p:cNvPr>
          <p:cNvCxnSpPr/>
          <p:nvPr/>
        </p:nvCxnSpPr>
        <p:spPr>
          <a:xfrm flipV="1">
            <a:off x="1587800" y="2498413"/>
            <a:ext cx="1524000" cy="1033670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>
            <a:extLst>
              <a:ext uri="{FF2B5EF4-FFF2-40B4-BE49-F238E27FC236}">
                <a16:creationId xmlns:a16="http://schemas.microsoft.com/office/drawing/2014/main" id="{62B6E109-A652-4535-AC63-3EAE8EC7BB46}"/>
              </a:ext>
            </a:extLst>
          </p:cNvPr>
          <p:cNvCxnSpPr/>
          <p:nvPr/>
        </p:nvCxnSpPr>
        <p:spPr>
          <a:xfrm>
            <a:off x="1587800" y="3532083"/>
            <a:ext cx="1524000" cy="1046921"/>
          </a:xfrm>
          <a:prstGeom prst="straightConnector1">
            <a:avLst/>
          </a:prstGeom>
          <a:ln w="889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604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59a4c69-4fca-4ab8-922f-bd8c4174edc4">
      <Terms xmlns="http://schemas.microsoft.com/office/infopath/2007/PartnerControls"/>
    </lcf76f155ced4ddcb4097134ff3c332f>
    <TaxCatchAll xmlns="6a532eac-4d2c-4d34-9484-74fb1b01cc5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8E65D135462994CA04086BBBA51DB2A" ma:contentTypeVersion="15" ma:contentTypeDescription="Crie um novo documento." ma:contentTypeScope="" ma:versionID="a0bd3cf385b343864c55811072a5488c">
  <xsd:schema xmlns:xsd="http://www.w3.org/2001/XMLSchema" xmlns:xs="http://www.w3.org/2001/XMLSchema" xmlns:p="http://schemas.microsoft.com/office/2006/metadata/properties" xmlns:ns2="259a4c69-4fca-4ab8-922f-bd8c4174edc4" xmlns:ns3="6a532eac-4d2c-4d34-9484-74fb1b01cc53" targetNamespace="http://schemas.microsoft.com/office/2006/metadata/properties" ma:root="true" ma:fieldsID="de33169775f8750d874ea2b4ae34d40a" ns2:_="" ns3:_="">
    <xsd:import namespace="259a4c69-4fca-4ab8-922f-bd8c4174edc4"/>
    <xsd:import namespace="6a532eac-4d2c-4d34-9484-74fb1b01cc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9a4c69-4fca-4ab8-922f-bd8c4174ed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c3936996-ac5c-4084-a90a-2c9b666f9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532eac-4d2c-4d34-9484-74fb1b01cc5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65ebd75-9ff1-4c2c-8520-f67f286a3a56}" ma:internalName="TaxCatchAll" ma:showField="CatchAllData" ma:web="6a532eac-4d2c-4d34-9484-74fb1b01cc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96E59-629B-4901-AF1A-1428870E65E3}">
  <ds:schemaRefs>
    <ds:schemaRef ds:uri="http://schemas.microsoft.com/office/2006/metadata/properties"/>
    <ds:schemaRef ds:uri="http://schemas.microsoft.com/office/infopath/2007/PartnerControls"/>
    <ds:schemaRef ds:uri="882807c7-2b43-4581-94ad-b15874b88496"/>
    <ds:schemaRef ds:uri="bf0f1a1e-3fea-4711-8002-94da8964f288"/>
    <ds:schemaRef ds:uri="259a4c69-4fca-4ab8-922f-bd8c4174edc4"/>
    <ds:schemaRef ds:uri="6a532eac-4d2c-4d34-9484-74fb1b01cc53"/>
  </ds:schemaRefs>
</ds:datastoreItem>
</file>

<file path=customXml/itemProps2.xml><?xml version="1.0" encoding="utf-8"?>
<ds:datastoreItem xmlns:ds="http://schemas.openxmlformats.org/officeDocument/2006/customXml" ds:itemID="{5B22365E-BFE6-432E-9907-047820922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59a4c69-4fca-4ab8-922f-bd8c4174edc4"/>
    <ds:schemaRef ds:uri="6a532eac-4d2c-4d34-9484-74fb1b01cc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1DFFAA-1562-43F8-93FA-A22D4049BDF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1448</Words>
  <Application>Microsoft Office PowerPoint</Application>
  <PresentationFormat>Widescreen</PresentationFormat>
  <Paragraphs>138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Inter</vt:lpstr>
      <vt:lpstr>Wingdings</vt:lpstr>
      <vt:lpstr>Tema do Office</vt:lpstr>
      <vt:lpstr>Apresentação do PowerPoint</vt:lpstr>
      <vt:lpstr> </vt:lpstr>
      <vt:lpstr> Estrutura da Análise</vt:lpstr>
      <vt:lpstr>Apresentação do PowerPoint</vt:lpstr>
      <vt:lpstr> Sujeitos (Sistema Dual) </vt:lpstr>
      <vt:lpstr> Pedidos de RJ por Cooperativas</vt:lpstr>
      <vt:lpstr> Decisões Negativas...</vt:lpstr>
      <vt:lpstr> Ainda as negativas... no STJ</vt:lpstr>
      <vt:lpstr> Concursalidade da RJ aplicada à Cooperativa </vt:lpstr>
      <vt:lpstr> Walmor Franke</vt:lpstr>
      <vt:lpstr>Apresentação do PowerPoint</vt:lpstr>
      <vt:lpstr> Dissolução Regular</vt:lpstr>
      <vt:lpstr> Proteção do Procedimento de Liquidação</vt:lpstr>
      <vt:lpstr> Preferências Creditícias na Liquidação</vt:lpstr>
      <vt:lpstr> Indícios de Uso da Analogia</vt:lpstr>
      <vt:lpstr> Cooperativas de Crédito e Falência... STJ</vt:lpstr>
      <vt:lpstr>Apresentação do PowerPoint</vt:lpstr>
      <vt:lpstr> Disposições Comuns da ReorgCoop</vt:lpstr>
      <vt:lpstr> Reorganização Extrajudicial</vt:lpstr>
      <vt:lpstr> Reorganização Extrajudicial</vt:lpstr>
      <vt:lpstr> Reorganização Judicial</vt:lpstr>
      <vt:lpstr> Reorganização Judicial</vt:lpstr>
      <vt:lpstr> Estímulos ao Plano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Nilo Carvalho</dc:creator>
  <cp:lastModifiedBy>Gustavo Saad Diniz</cp:lastModifiedBy>
  <cp:revision>42</cp:revision>
  <dcterms:created xsi:type="dcterms:W3CDTF">2023-03-20T14:54:37Z</dcterms:created>
  <dcterms:modified xsi:type="dcterms:W3CDTF">2024-10-04T01:17:59Z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0x0101000829ED75252D30459F501BA42D96069E</vt:lpwstr>
  </property>
  <property fmtid="{D5CDD505-2E9C-101B-9397-08002B2CF9AE}" pid="3" name="MediaServiceImageTags">
    <vt:lpwstr/>
  </property>
</Properties>
</file>