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58" r:id="rId6"/>
    <p:sldId id="272" r:id="rId7"/>
    <p:sldId id="273" r:id="rId8"/>
    <p:sldId id="257" r:id="rId9"/>
    <p:sldId id="259" r:id="rId10"/>
    <p:sldId id="261" r:id="rId11"/>
    <p:sldId id="260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4" r:id="rId20"/>
    <p:sldId id="275" r:id="rId21"/>
    <p:sldId id="276" r:id="rId22"/>
    <p:sldId id="270" r:id="rId23"/>
    <p:sldId id="271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4ADCE-96B4-49FC-B044-9820C71AD167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2893B-A652-401E-9635-E6521726A6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34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2893B-A652-401E-9635-E6521726A65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782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2893B-A652-401E-9635-E6521726A65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070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2893B-A652-401E-9635-E6521726A65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432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2893B-A652-401E-9635-E6521726A65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318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2893B-A652-401E-9635-E6521726A65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342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2893B-A652-401E-9635-E6521726A65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296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2893B-A652-401E-9635-E6521726A65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707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2893B-A652-401E-9635-E6521726A65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265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2893B-A652-401E-9635-E6521726A65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890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2893B-A652-401E-9635-E6521726A65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026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2893B-A652-401E-9635-E6521726A65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14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2893B-A652-401E-9635-E6521726A65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120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2893B-A652-401E-9635-E6521726A65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975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2893B-A652-401E-9635-E6521726A65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461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2893B-A652-401E-9635-E6521726A65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016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2893B-A652-401E-9635-E6521726A65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823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2893B-A652-401E-9635-E6521726A65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361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2893B-A652-401E-9635-E6521726A65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07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D9E5C-D7BC-4958-3E26-951A79187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DF1D18-949A-DFAC-AD61-F779C5F76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876B55-D124-96D3-00B0-CA7A2C86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CE7154-ECC1-BD25-BF81-479FCA88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7EE332-2C20-2486-6684-4A2753A5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75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9F2C7-1E0D-47CE-429A-5E80D2BE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E9FB42-664C-B6B6-52C7-F99CC2186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97AD92-1A49-5480-009C-9C919A0F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EA87DB-85F6-5E51-89DD-96025BF6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F4A112-335E-9E94-B3FA-20014081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38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700F6F-3BC3-CCB6-1748-95BBE98EF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C35D795-6A9C-7CCE-48A3-F9E5E523A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A4B651-C530-E690-D228-50AC8251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925518-9835-8872-2715-974EFD3B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2BE89B-009C-1515-522F-4241F529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53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45725-2604-2E4E-D662-A59EE19B2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07FADD-FEAC-12DB-6781-E974BF2C8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EE1F92-D55B-56C9-EA6E-9B2A7063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E21B7C-1AB9-121F-7351-D42F779B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20B978-11CD-6EDA-0D7A-1E87BDC7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88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F2FE7-E21D-14B2-FF48-3CBD5B36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E02277-58C7-461A-FB75-0AA7BEB15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70BA1D-569E-5503-B68E-DEBFB5562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742732-02DC-F21B-EE6B-C798C7BF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7152EA-D963-5673-5E95-12E3D1AF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2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51975-D212-24F7-9DC3-99E146FDB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7CEF07-178B-10E0-F08F-5EF6485F4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DAFB4E-18F0-1326-2A9C-06E0E4970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A9F865-C0F4-00AC-95CF-67077617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344753-3ECB-1317-56A6-C2608862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935F1B-66D9-7CAF-0B5B-64B8A77F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27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83C9-0B96-36DD-BCA7-5F76066D1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410239-B8EA-0959-F3AD-DCCF806A7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01BE3E-41F4-5FDF-C713-11EB4D103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0397DDF-8B80-387C-1014-E4DDF834D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F4AFF2F-E19B-FA35-7E2E-B2AB349F6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F45C26C-D72E-A16C-8DBF-6166E145D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D0D7A5F-5800-0532-A138-A0C57F28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B238741-4A1B-BA56-B9C0-DB9B2037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83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0D292-6199-4B2C-2126-9459AEA86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2BDA823-56DB-4753-CA20-C22B742B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2EDB583-8319-89BB-C7F4-EABD6587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617953-DC33-A452-8606-AC6BD286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26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1CC200D-281E-49CB-F4B6-11279E64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30A79B5-5BC3-70D5-5802-CEB5B234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942AD6-3ED0-D047-E311-8ADC1F83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04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F4384-1F48-30B2-36DA-A0BB8E99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0BE07D-7992-85FF-884B-A08C5F98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8CC744-945E-3FC0-90EF-0F1464180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FA023A-4BB6-1207-56E5-E37DC8E1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F994F8-F53B-E7E9-22E2-7C8CBF8ED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93C326-AFA9-6D9E-FDB6-1506D42F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9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6C3C0-364E-9323-2A90-AB6583E0A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44F7D96-520C-81F3-1B4E-5E917C73C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7C8CB3-AEC1-5605-F524-9C8C1401E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F38035-2021-DC5C-1F8D-D40B2F3973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DAA3D2-06C1-41A6-C67F-9480DF9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6A93C4-2A9C-631A-B40A-34DD863D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62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45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cmif.org/mms-2024/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62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35D7D-772A-5C0E-63B1-88EE6853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Cooperativas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 </a:t>
            </a:r>
            <a:b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de seguro no mundo e no Brasil</a:t>
            </a:r>
            <a:br>
              <a:rPr lang="pt-BR" sz="8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152DC88-ED32-50DA-7C5B-4EC55E8B1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351338"/>
          </a:xfrm>
        </p:spPr>
        <p:txBody>
          <a:bodyPr/>
          <a:lstStyle/>
          <a:p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Participação das cooperativas de seguros no Mundo: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26,2%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(dados de 2022)</a:t>
            </a:r>
          </a:p>
          <a:p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Na América Latina,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10,5%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AC3F226-7097-E303-BA8F-722008AFFA24}"/>
              </a:ext>
            </a:extLst>
          </p:cNvPr>
          <p:cNvSpPr txBox="1">
            <a:spLocks/>
          </p:cNvSpPr>
          <p:nvPr/>
        </p:nvSpPr>
        <p:spPr>
          <a:xfrm>
            <a:off x="604158" y="2672459"/>
            <a:ext cx="10847613" cy="28063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>
              <a:solidFill>
                <a:srgbClr val="161B48"/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60BE1DF-753C-AE9A-BFB3-021D31738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08" y="3332163"/>
            <a:ext cx="2475422" cy="2969518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AF2AE18-B555-6578-1CFE-911961451DA9}"/>
              </a:ext>
            </a:extLst>
          </p:cNvPr>
          <p:cNvSpPr txBox="1">
            <a:spLocks/>
          </p:cNvSpPr>
          <p:nvPr/>
        </p:nvSpPr>
        <p:spPr>
          <a:xfrm>
            <a:off x="3631702" y="3402154"/>
            <a:ext cx="2226255" cy="28295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400" dirty="0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Holanda: 59,4%</a:t>
            </a:r>
          </a:p>
          <a:p>
            <a:pPr algn="just"/>
            <a:r>
              <a:rPr lang="pt-BR" sz="1400" dirty="0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França: 52,6%</a:t>
            </a:r>
          </a:p>
          <a:p>
            <a:pPr algn="just"/>
            <a:r>
              <a:rPr lang="pt-BR" sz="1400" dirty="0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Noruega: 50%</a:t>
            </a:r>
          </a:p>
          <a:p>
            <a:pPr algn="just"/>
            <a:r>
              <a:rPr lang="pt-BR" sz="1400" dirty="0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Suécia: 49%</a:t>
            </a:r>
          </a:p>
          <a:p>
            <a:pPr algn="just"/>
            <a:r>
              <a:rPr lang="pt-BR" sz="1400" dirty="0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Espanha: 46,9%</a:t>
            </a:r>
          </a:p>
          <a:p>
            <a:pPr algn="just"/>
            <a:r>
              <a:rPr lang="pt-BR" sz="1400" dirty="0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Alemanha: 46%</a:t>
            </a:r>
          </a:p>
          <a:p>
            <a:pPr algn="just"/>
            <a:r>
              <a:rPr lang="pt-BR" sz="1400" dirty="0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Estados Unidos: 40,8%</a:t>
            </a:r>
          </a:p>
          <a:p>
            <a:pPr algn="just"/>
            <a:r>
              <a:rPr lang="pt-BR" sz="1400" dirty="0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Japão: 39,2%</a:t>
            </a:r>
          </a:p>
          <a:p>
            <a:pPr algn="just"/>
            <a:r>
              <a:rPr lang="pt-BR" sz="1400" dirty="0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Argentina: 20,24%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55EC090-7FB4-CFA0-27F7-62DFB0F65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045" y="2810921"/>
            <a:ext cx="5234058" cy="282953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32F1CB-C85F-05C5-8CF0-E815408B5E07}"/>
              </a:ext>
            </a:extLst>
          </p:cNvPr>
          <p:cNvSpPr txBox="1"/>
          <p:nvPr/>
        </p:nvSpPr>
        <p:spPr>
          <a:xfrm>
            <a:off x="8549885" y="6081015"/>
            <a:ext cx="303795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Fonte</a:t>
            </a:r>
            <a:r>
              <a:rPr lang="pt-BR" sz="1100" dirty="0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: ICMIF (</a:t>
            </a:r>
            <a:r>
              <a:rPr lang="pt-BR" sz="1100" dirty="0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  <a:hlinkClick r:id="rId5"/>
              </a:rPr>
              <a:t>https://www.icmif.org/mms-2024/</a:t>
            </a:r>
            <a:r>
              <a:rPr lang="pt-BR" sz="1100" dirty="0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)  e </a:t>
            </a:r>
            <a:r>
              <a:rPr lang="pt-BR" sz="1100" dirty="0" err="1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Superintendencia</a:t>
            </a:r>
            <a:r>
              <a:rPr lang="pt-BR" sz="1100" dirty="0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 de Seguros de La </a:t>
            </a:r>
            <a:r>
              <a:rPr lang="pt-BR" sz="1100" dirty="0" err="1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Nacion</a:t>
            </a:r>
            <a:r>
              <a:rPr lang="pt-BR" sz="1100" dirty="0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 (Argentina)</a:t>
            </a:r>
          </a:p>
        </p:txBody>
      </p:sp>
    </p:spTree>
    <p:extLst>
      <p:ext uri="{BB962C8B-B14F-4D97-AF65-F5344CB8AC3E}">
        <p14:creationId xmlns:p14="http://schemas.microsoft.com/office/powerpoint/2010/main" val="1948741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35D7D-772A-5C0E-63B1-88EE6853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Cooperativas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 </a:t>
            </a:r>
            <a:b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de seguro no mundo e no Brasil</a:t>
            </a:r>
            <a:br>
              <a:rPr lang="pt-BR" sz="8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152DC88-ED32-50DA-7C5B-4EC55E8B1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8" y="2184761"/>
            <a:ext cx="10515600" cy="487698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Cooperativas de Seguros no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Brasil: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AC3F226-7097-E303-BA8F-722008AFFA24}"/>
              </a:ext>
            </a:extLst>
          </p:cNvPr>
          <p:cNvSpPr txBox="1">
            <a:spLocks/>
          </p:cNvSpPr>
          <p:nvPr/>
        </p:nvSpPr>
        <p:spPr>
          <a:xfrm>
            <a:off x="604158" y="2672459"/>
            <a:ext cx="10847613" cy="28063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>
              <a:solidFill>
                <a:srgbClr val="161B48"/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6ECEB6-478A-B5DD-7FEC-E5FBCAE1BF6A}"/>
              </a:ext>
            </a:extLst>
          </p:cNvPr>
          <p:cNvSpPr txBox="1"/>
          <p:nvPr/>
        </p:nvSpPr>
        <p:spPr>
          <a:xfrm>
            <a:off x="436082" y="3008376"/>
            <a:ext cx="108476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Decreto-lei 73/66 autoriza cooperativas a atuarem com seguros agrícolas, de saúde e de acidentes do trabalho (§ Ú, art. 24).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Motivos da não existência de cooperativas de seguro no Brasil, nos ramos hoje autorizados:*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Concentração de capital em poucos empresários do Brasil na primeira metade do século XX, quando o mercado segurador começou a se desenvolver no país;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Decreto-lei 3.908/41, editado pelo governo de Getúlio Vargas, que estabelecia que uma pessoa designada pelo Ministério do Trabalho, Indústria e Comércio representaria os sócios ausentes nas assembleias de deliberações das cooperativas, quando faltante mais de metade do quórum, gerando forte interferência do governo nas cooperativas, causando, consequentemente, desestímulo ao setor.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6BEA4A8-B25A-C5CE-D3F5-48EAAA9E122D}"/>
              </a:ext>
            </a:extLst>
          </p:cNvPr>
          <p:cNvSpPr txBox="1"/>
          <p:nvPr/>
        </p:nvSpPr>
        <p:spPr>
          <a:xfrm>
            <a:off x="9389216" y="6329726"/>
            <a:ext cx="20625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*Amadeu Carvalhaes Ribeiro </a:t>
            </a:r>
          </a:p>
          <a:p>
            <a:pPr algn="just"/>
            <a:endParaRPr lang="pt-BR" sz="1100" dirty="0">
              <a:solidFill>
                <a:srgbClr val="161B48"/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4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35D7D-772A-5C0E-63B1-88EE6853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9684"/>
            <a:ext cx="10515600" cy="1325563"/>
          </a:xfrm>
        </p:spPr>
        <p:txBody>
          <a:bodyPr/>
          <a:lstStyle/>
          <a:p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Projetos </a:t>
            </a:r>
            <a:b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de Lei 519/2018, 520/2018 e 101/2023 </a:t>
            </a:r>
            <a:b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b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741C1908-60B3-1BAA-5AAC-6CE4941D6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537" y="2858947"/>
            <a:ext cx="8993529" cy="2273558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Origem:</a:t>
            </a:r>
          </a:p>
          <a:p>
            <a:pPr marL="0" indent="0">
              <a:buNone/>
            </a:pPr>
            <a:endParaRPr lang="pt-BR" sz="2000" b="1" dirty="0">
              <a:solidFill>
                <a:schemeClr val="accent1">
                  <a:lumMod val="75000"/>
                </a:schemeClr>
              </a:solidFill>
              <a:latin typeface="Effra" panose="0200050608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Falha de mercado – riscos não aceitos pelas seguradoras, gerando arranjos similares a seguros para garantia desses riscos.</a:t>
            </a:r>
          </a:p>
          <a:p>
            <a:pPr marL="0" indent="0">
              <a:buNone/>
            </a:pPr>
            <a:endParaRPr lang="pt-BR" sz="2000" dirty="0">
              <a:solidFill>
                <a:schemeClr val="accent1">
                  <a:lumMod val="75000"/>
                </a:schemeClr>
              </a:solidFill>
              <a:latin typeface="Effra" panose="0200050608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Projeto de lei proposto para tratamento dessa situação.</a:t>
            </a:r>
            <a:br>
              <a:rPr lang="pt-BR" sz="20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BR" sz="2000" dirty="0">
              <a:latin typeface="Effra" panose="02000506080000020004" pitchFamily="2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AC3F226-7097-E303-BA8F-722008AFFA24}"/>
              </a:ext>
            </a:extLst>
          </p:cNvPr>
          <p:cNvSpPr txBox="1">
            <a:spLocks/>
          </p:cNvSpPr>
          <p:nvPr/>
        </p:nvSpPr>
        <p:spPr>
          <a:xfrm>
            <a:off x="604158" y="2672459"/>
            <a:ext cx="10847613" cy="28063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>
              <a:solidFill>
                <a:srgbClr val="161B48"/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rgbClr val="161B48"/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98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35D7D-772A-5C0E-63B1-88EE6853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64" y="790571"/>
            <a:ext cx="10515600" cy="1325563"/>
          </a:xfrm>
        </p:spPr>
        <p:txBody>
          <a:bodyPr/>
          <a:lstStyle/>
          <a:p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Projetos </a:t>
            </a:r>
            <a:b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de Lei 519/2018 - 520/2018</a:t>
            </a:r>
            <a:b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AC3F226-7097-E303-BA8F-722008AFFA24}"/>
              </a:ext>
            </a:extLst>
          </p:cNvPr>
          <p:cNvSpPr txBox="1">
            <a:spLocks/>
          </p:cNvSpPr>
          <p:nvPr/>
        </p:nvSpPr>
        <p:spPr>
          <a:xfrm>
            <a:off x="604158" y="2672459"/>
            <a:ext cx="10847613" cy="28063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>
              <a:solidFill>
                <a:srgbClr val="161B48"/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rgbClr val="161B48"/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44CE4E-8CA5-0EE4-1165-D1C175CDCAE0}"/>
              </a:ext>
            </a:extLst>
          </p:cNvPr>
          <p:cNvSpPr txBox="1"/>
          <p:nvPr/>
        </p:nvSpPr>
        <p:spPr>
          <a:xfrm>
            <a:off x="604158" y="2430684"/>
            <a:ext cx="10496658" cy="3865944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Proposto com o fito principal de obstar a atuação das associações de proteção veicular, ante a proximidade da sua atividade com a das seguradoras, a caracterizar atividade irregular.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accent1">
                  <a:lumMod val="75000"/>
                </a:schemeClr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O Projeto recebeu várias emendas e um texto substitutivo - Substitutivo Adotado pela Comissão aos Projetos de Lei nº 3.139 de 2015 e nº 5.571 de 2016. 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accent1">
                  <a:lumMod val="75000"/>
                </a:schemeClr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Autoriza a atuar no mercado de seguros as sociedades anônimas, as sociedades cooperativas e as entidades de autogestão (constituídas na forma de associação, restrita a atuação a riscos patrimoniais).</a:t>
            </a:r>
          </a:p>
          <a:p>
            <a:pPr algn="just"/>
            <a:endParaRPr lang="pt-BR" sz="1600" dirty="0">
              <a:solidFill>
                <a:schemeClr val="accent1">
                  <a:lumMod val="75000"/>
                </a:schemeClr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>
              <a:solidFill>
                <a:schemeClr val="accent1">
                  <a:lumMod val="75000"/>
                </a:schemeClr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542925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Prevê a figura do corretor de seguros como intermediário da contratação de seguros e arranjos contratuais equiparados.</a:t>
            </a:r>
          </a:p>
          <a:p>
            <a:pPr marL="542925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accent1">
                  <a:lumMod val="75000"/>
                </a:schemeClr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542925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Permite às cooperativas de seguro e entidades de autogestão a contratação de resseguro, disciplinada pela Lei Complementar 126/2007.</a:t>
            </a:r>
          </a:p>
          <a:p>
            <a:pPr marL="542925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accent1">
                  <a:lumMod val="75000"/>
                </a:schemeClr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542925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Superávit tributável conforme legislação aplicável ao Imposto de Renda de Pessoas Jurídicas e à Contribuição Social sobre o Lucro Líquido.</a:t>
            </a:r>
          </a:p>
          <a:p>
            <a:pPr marL="542925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accent1">
                  <a:lumMod val="75000"/>
                </a:schemeClr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542925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Apensados ao PLP 101/2023.</a:t>
            </a:r>
          </a:p>
        </p:txBody>
      </p:sp>
    </p:spTree>
    <p:extLst>
      <p:ext uri="{BB962C8B-B14F-4D97-AF65-F5344CB8AC3E}">
        <p14:creationId xmlns:p14="http://schemas.microsoft.com/office/powerpoint/2010/main" val="2098475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35D7D-772A-5C0E-63B1-88EE6853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64" y="790571"/>
            <a:ext cx="10515600" cy="1325563"/>
          </a:xfrm>
        </p:spPr>
        <p:txBody>
          <a:bodyPr/>
          <a:lstStyle/>
          <a:p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Projeto </a:t>
            </a:r>
            <a:b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de Lei Complementar 101/2023</a:t>
            </a:r>
            <a:b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741C1908-60B3-1BAA-5AAC-6CE4941D6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67" y="2480580"/>
            <a:ext cx="10515600" cy="667966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Projeto de Lei Complementar 101/2023</a:t>
            </a:r>
          </a:p>
          <a:p>
            <a:pPr marL="0" indent="0">
              <a:buNone/>
            </a:pPr>
            <a:br>
              <a:rPr lang="pt-BR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BR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AC3F226-7097-E303-BA8F-722008AFFA24}"/>
              </a:ext>
            </a:extLst>
          </p:cNvPr>
          <p:cNvSpPr txBox="1">
            <a:spLocks/>
          </p:cNvSpPr>
          <p:nvPr/>
        </p:nvSpPr>
        <p:spPr>
          <a:xfrm>
            <a:off x="604158" y="2672459"/>
            <a:ext cx="10847613" cy="28063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>
              <a:solidFill>
                <a:srgbClr val="161B48"/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rgbClr val="161B48"/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44CE4E-8CA5-0EE4-1165-D1C175CDCAE0}"/>
              </a:ext>
            </a:extLst>
          </p:cNvPr>
          <p:cNvSpPr txBox="1"/>
          <p:nvPr/>
        </p:nvSpPr>
        <p:spPr>
          <a:xfrm>
            <a:off x="740229" y="3148547"/>
            <a:ext cx="10065476" cy="3188246"/>
          </a:xfrm>
          <a:prstGeom prst="rect">
            <a:avLst/>
          </a:prstGeom>
          <a:noFill/>
        </p:spPr>
        <p:txBody>
          <a:bodyPr wrap="square" numCol="1">
            <a:noAutofit/>
          </a:bodyPr>
          <a:lstStyle/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Iniciativa do Poder Executivo que: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Autoriza somente sociedades anônimas e cooperativas de seguros a atuarem no mercado de seguros;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Prevê que as cooperativas de seguros poderão operar seguros somente com seus associados;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Autoriza as cooperativas a operar seguros agrícolas, de saúde e de acidentes do trabalho, e nos ramos de seguros definidos pelo CNSP – Conselho Nacional de Seguros Privados;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Veda às cooperativas a operação de seguros estruturados nos regimes financeiros de capitalização e de repartição de capitais de cobertura.</a:t>
            </a:r>
          </a:p>
        </p:txBody>
      </p:sp>
    </p:spTree>
    <p:extLst>
      <p:ext uri="{BB962C8B-B14F-4D97-AF65-F5344CB8AC3E}">
        <p14:creationId xmlns:p14="http://schemas.microsoft.com/office/powerpoint/2010/main" val="3689006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35D7D-772A-5C0E-63B1-88EE6853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64" y="790571"/>
            <a:ext cx="10515600" cy="1325563"/>
          </a:xfrm>
        </p:spPr>
        <p:txBody>
          <a:bodyPr/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Projeto</a:t>
            </a:r>
            <a:b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de Lei Complementar 101/2023</a:t>
            </a:r>
            <a:b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741C1908-60B3-1BAA-5AAC-6CE4941D6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63" y="2202418"/>
            <a:ext cx="10515600" cy="667966"/>
          </a:xfrm>
        </p:spPr>
        <p:txBody>
          <a:bodyPr/>
          <a:lstStyle/>
          <a:p>
            <a:pPr marL="0" indent="0">
              <a:buNone/>
            </a:pPr>
            <a:endParaRPr lang="pt-BR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pt-BR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BR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AC3F226-7097-E303-BA8F-722008AFFA24}"/>
              </a:ext>
            </a:extLst>
          </p:cNvPr>
          <p:cNvSpPr txBox="1">
            <a:spLocks/>
          </p:cNvSpPr>
          <p:nvPr/>
        </p:nvSpPr>
        <p:spPr>
          <a:xfrm>
            <a:off x="604158" y="2672459"/>
            <a:ext cx="10847613" cy="28063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>
              <a:solidFill>
                <a:srgbClr val="161B48"/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rgbClr val="161B48"/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44CE4E-8CA5-0EE4-1165-D1C175CDCAE0}"/>
              </a:ext>
            </a:extLst>
          </p:cNvPr>
          <p:cNvSpPr txBox="1"/>
          <p:nvPr/>
        </p:nvSpPr>
        <p:spPr>
          <a:xfrm>
            <a:off x="368863" y="2002420"/>
            <a:ext cx="10847613" cy="4672702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algn="just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Críticas: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1500" dirty="0">
              <a:solidFill>
                <a:schemeClr val="accent1">
                  <a:lumMod val="75000"/>
                </a:schemeClr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Falta de previsão expressa de aplicação da Lei 5.764/71 às cooperativas de seguro – para não desnaturação da estrutura do sistema cooperativo;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1500" dirty="0">
              <a:solidFill>
                <a:schemeClr val="accent1">
                  <a:lumMod val="75000"/>
                </a:schemeClr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Restrição de operacionalização de seguros somente com cooperados;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previsão da Lei 5.764/71 de operação com não cooperado – art. 86;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inconstitucionalidade de fundo – livre iniciativa cooperativa –     Constituição Federal – art. 5º, XVIII, art. 146, III, alínea “c”, art. 170, art. 174, §2º, art. 187, VI.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t-BR" sz="1500" dirty="0">
              <a:solidFill>
                <a:schemeClr val="accent1">
                  <a:lumMod val="75000"/>
                </a:schemeClr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Previsão de atuação das cooperativas apenas nos seguros agrícolas, de saúde, de acidentes do trabalho e nos que vierem a ser definidos pelo CNSP – imprevisibilidade e sujeição a mudança de  política do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1500" dirty="0">
              <a:solidFill>
                <a:schemeClr val="accent1">
                  <a:lumMod val="75000"/>
                </a:schemeClr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sz="1500" dirty="0">
              <a:solidFill>
                <a:schemeClr val="accent1">
                  <a:lumMod val="75000"/>
                </a:schemeClr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15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órgão que dificultaria enormemente iniciativas de criação de tais sociedades;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1500" dirty="0">
              <a:solidFill>
                <a:schemeClr val="accent1">
                  <a:lumMod val="75000"/>
                </a:schemeClr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1500" dirty="0">
              <a:solidFill>
                <a:schemeClr val="accent1">
                  <a:lumMod val="75000"/>
                </a:schemeClr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Falta de previsão para as cooperativas de seguro poderem contratar operações de resseguro e cosseguro;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1500" dirty="0">
              <a:solidFill>
                <a:schemeClr val="accent1">
                  <a:lumMod val="75000"/>
                </a:schemeClr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Restrição quanto a operar com capitalização e nos regimes de repartição de capitais de cobertura 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BR" sz="1500" dirty="0">
              <a:solidFill>
                <a:schemeClr val="accent1">
                  <a:lumMod val="75000"/>
                </a:schemeClr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Não previsão de constituição das cooperativas de seguro sob a forma de cooperativas centrais, federações ou confederações, além das singulares; e, uma vez assim constituídas, que possam prestar serviços aos associados das cooperativas que as constituem.</a:t>
            </a:r>
          </a:p>
        </p:txBody>
      </p:sp>
    </p:spTree>
    <p:extLst>
      <p:ext uri="{BB962C8B-B14F-4D97-AF65-F5344CB8AC3E}">
        <p14:creationId xmlns:p14="http://schemas.microsoft.com/office/powerpoint/2010/main" val="640544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35D7D-772A-5C0E-63B1-88EE6853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64" y="790571"/>
            <a:ext cx="10515600" cy="1325563"/>
          </a:xfrm>
        </p:spPr>
        <p:txBody>
          <a:bodyPr/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Projeto</a:t>
            </a:r>
            <a:b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de Lei Complementar 143/2024 - Senado</a:t>
            </a:r>
            <a:b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741C1908-60B3-1BAA-5AAC-6CE4941D6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163" y="2202418"/>
            <a:ext cx="10114299" cy="412893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Subemenda Substitutiva Global ao Projeto de Lei Complementar nº 519, de 2018, adotada pelo relator da Comissão Especial (Sessão Deliberativa Extraordinária de 28/08/2024 - 13h55 - 162ª Sessão).</a:t>
            </a:r>
          </a:p>
          <a:p>
            <a:pPr algn="just">
              <a:buFontTx/>
              <a:buChar char="-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Previsão de atuação, além das Sociedades Anônimas, das:</a:t>
            </a:r>
          </a:p>
          <a:p>
            <a:pPr lvl="1" algn="just">
              <a:buFontTx/>
              <a:buChar char="-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Sociedades Cooperativas de Seguros;</a:t>
            </a:r>
          </a:p>
          <a:p>
            <a:pPr lvl="1" algn="just">
              <a:buFontTx/>
              <a:buChar char="-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(Administradoras de) Operações de proteção patrimonial mutualista.</a:t>
            </a:r>
          </a:p>
          <a:p>
            <a:pPr algn="just">
              <a:buFontTx/>
              <a:buChar char="-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Resseguro;</a:t>
            </a:r>
          </a:p>
          <a:p>
            <a:pPr algn="just">
              <a:buFontTx/>
              <a:buChar char="-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Regimes financeiros de capitalização e de repartição de capitais de cobertura exclusivos de S/As;</a:t>
            </a:r>
          </a:p>
          <a:p>
            <a:pPr algn="just">
              <a:buFontTx/>
              <a:buChar char="-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Contempla atuação de cooperativas singulares, centrais e confederações (regulamentação CNSP);</a:t>
            </a:r>
          </a:p>
          <a:p>
            <a:pPr algn="just">
              <a:buFontTx/>
              <a:buChar char="-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Centrais e confederações de cooperativas – serviços pertinentes, complementares ou necessários às atividades das filiadas, vedada a corretagem de seguros;</a:t>
            </a:r>
          </a:p>
          <a:p>
            <a:pPr algn="just">
              <a:buFontTx/>
              <a:buChar char="-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Centrais e confederações de cooperativas – possibilidade de estabelecer cosseguro;</a:t>
            </a:r>
            <a:br>
              <a:rPr lang="pt-BR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BR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AC3F226-7097-E303-BA8F-722008AFFA24}"/>
              </a:ext>
            </a:extLst>
          </p:cNvPr>
          <p:cNvSpPr txBox="1">
            <a:spLocks/>
          </p:cNvSpPr>
          <p:nvPr/>
        </p:nvSpPr>
        <p:spPr>
          <a:xfrm>
            <a:off x="604158" y="2672459"/>
            <a:ext cx="10847613" cy="28063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>
              <a:solidFill>
                <a:srgbClr val="161B48"/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rgbClr val="161B48"/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73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35D7D-772A-5C0E-63B1-88EE6853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64" y="790571"/>
            <a:ext cx="10515600" cy="1325563"/>
          </a:xfrm>
        </p:spPr>
        <p:txBody>
          <a:bodyPr/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Projeto</a:t>
            </a:r>
            <a:b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de Lei Complementar 143/2024 - Senado</a:t>
            </a:r>
            <a:b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741C1908-60B3-1BAA-5AAC-6CE4941D6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163" y="2202418"/>
            <a:ext cx="10114299" cy="4128934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Cotas de capital das sociedades cooperativas de seguros – restituição/impenhorabilidade;</a:t>
            </a:r>
          </a:p>
          <a:p>
            <a:pPr algn="just">
              <a:buFontTx/>
              <a:buChar char="-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Execução de título extrajudicial para cobrança dos prêmios e rateios;</a:t>
            </a:r>
          </a:p>
          <a:p>
            <a:pPr algn="just">
              <a:buFontTx/>
              <a:buChar char="-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CNSP e Susep como órgãos a estabelecer normas de regulação e aplicação dos instrumentos de supervisão de forma proporcional ao porte, à natureza, ao perfil de risco e à relevância sistêmica das instituições operadoras do mercado de seguros;</a:t>
            </a:r>
          </a:p>
          <a:p>
            <a:pPr algn="just">
              <a:buFontTx/>
              <a:buChar char="-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Sociedade cooperativa de seguro deve ser constituída exclusivamente para essa finalidade;</a:t>
            </a:r>
          </a:p>
          <a:p>
            <a:pPr algn="just">
              <a:buFontTx/>
              <a:buChar char="-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Atuação da sociedade cooperativa de seguro em qualquer ramo de seguros privados, exceto os expressamente vedados, mediante autorização de funcionamento;</a:t>
            </a:r>
          </a:p>
          <a:p>
            <a:pPr algn="just">
              <a:buFontTx/>
              <a:buChar char="-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Operação somente com associados, exceto se o CNSP autorizar operação com não associados, para cumprimento do objeto social da cooperativa;</a:t>
            </a:r>
          </a:p>
          <a:p>
            <a:pPr algn="just">
              <a:buFontTx/>
              <a:buChar char="-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Resseguro e cosseguro como mecanismos de pulverização dos riscos assumidos;</a:t>
            </a:r>
          </a:p>
          <a:p>
            <a:pPr algn="just">
              <a:buFontTx/>
              <a:buChar char="-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As sociedades cooperativas de seguro serão reguladas pela legislação geral do cooperativismo e, em especial, pela legislação aplicável às sociedades seguradoras;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Effra" panose="02000506080000020004" pitchFamily="2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AC3F226-7097-E303-BA8F-722008AFFA24}"/>
              </a:ext>
            </a:extLst>
          </p:cNvPr>
          <p:cNvSpPr txBox="1">
            <a:spLocks/>
          </p:cNvSpPr>
          <p:nvPr/>
        </p:nvSpPr>
        <p:spPr>
          <a:xfrm>
            <a:off x="604158" y="2672459"/>
            <a:ext cx="10847613" cy="28063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>
              <a:solidFill>
                <a:srgbClr val="161B48"/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rgbClr val="161B48"/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34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35D7D-772A-5C0E-63B1-88EE6853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64" y="790571"/>
            <a:ext cx="10515600" cy="1325563"/>
          </a:xfrm>
        </p:spPr>
        <p:txBody>
          <a:bodyPr/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Projeto</a:t>
            </a:r>
            <a:b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de Lei Complementar 143/2024 - Senado</a:t>
            </a:r>
            <a:b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741C1908-60B3-1BAA-5AAC-6CE4941D6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163" y="2202418"/>
            <a:ext cx="10114299" cy="4128934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 Susep poderá convocar assembleia geral extraordinária com direito a voz;</a:t>
            </a:r>
          </a:p>
          <a:p>
            <a:pPr algn="just">
              <a:buFontTx/>
              <a:buChar char="-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Posse dos administradores e conselheiros fiscais sujeita à prévia autorização da Susep, exceto em casos de dispensa pelo CNSP;</a:t>
            </a:r>
          </a:p>
          <a:p>
            <a:pPr algn="just">
              <a:buFontTx/>
              <a:buChar char="-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Regimes especiais de direção fiscal, intervenção e liquidação extrajudicial serão regidos por normas próprias aplicáveis às sociedades seguradoras;</a:t>
            </a:r>
          </a:p>
          <a:p>
            <a:pPr algn="just">
              <a:buFontTx/>
              <a:buChar char="-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Os diretores administradores, gerentes e fiscais responderão solidariamente com as entidades pelos prejuízos causados a terceiros, em consequência do descumprimento de leis, de normas e de instruções aplicáveis ao mercado, em especial pela falta de constituição de provisões e reservas obrigatórias;</a:t>
            </a:r>
          </a:p>
          <a:p>
            <a:pPr algn="just">
              <a:buFontTx/>
              <a:buChar char="-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 insuficiência das provisões e reservas e de sua cobertura constitui crime contra a economia popular;</a:t>
            </a:r>
          </a:p>
          <a:p>
            <a:pPr algn="just">
              <a:buFontTx/>
              <a:buChar char="-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O corretor de seguros é o intermediário legalmente autorizado a angariar e promover contratos de seguro entabulados pelas sociedades autorizadas a operar com seguros privados (*poderá atuar como intermediário para angariar e promover contratos de participação em grupo de proteção patrimonial mutualista).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AC3F226-7097-E303-BA8F-722008AFFA24}"/>
              </a:ext>
            </a:extLst>
          </p:cNvPr>
          <p:cNvSpPr txBox="1">
            <a:spLocks/>
          </p:cNvSpPr>
          <p:nvPr/>
        </p:nvSpPr>
        <p:spPr>
          <a:xfrm>
            <a:off x="604158" y="2672459"/>
            <a:ext cx="10847613" cy="28063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>
              <a:solidFill>
                <a:srgbClr val="161B48"/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rgbClr val="161B48"/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06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35D7D-772A-5C0E-63B1-88EE6853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" y="804037"/>
            <a:ext cx="10515600" cy="695579"/>
          </a:xfrm>
        </p:spPr>
        <p:txBody>
          <a:bodyPr/>
          <a:lstStyle/>
          <a:p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Conclusões</a:t>
            </a:r>
            <a:b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155F40A-D245-30E4-9A3E-6C030135D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Effra" panose="02000506080000020004" pitchFamily="2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Nascido de uma lógica simples, embora de operacionalização complexa, o contrato de seguro é ferramenta 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ra" panose="02000506080000020004" pitchFamily="2" charset="0"/>
                <a:cs typeface="Arial" panose="020B0604020202020204" pitchFamily="34" charset="0"/>
              </a:rPr>
              <a:t>essencial ao desenvolvimento econômico das nações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Ao garantir riscos, com pagamento de indenizações, renda e benefícios, o contrato de seguro confere 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ra" panose="02000506080000020004" pitchFamily="2" charset="0"/>
                <a:cs typeface="Arial" panose="020B0604020202020204" pitchFamily="34" charset="0"/>
              </a:rPr>
              <a:t>segurança econômica e bem-estar às pessoas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, preservando patrimônios, motivando e gerando negócios.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Dessa forma, quanto mais acessível for o seguro, mais 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ra" panose="02000506080000020004" pitchFamily="2" charset="0"/>
                <a:cs typeface="Arial" panose="020B0604020202020204" pitchFamily="34" charset="0"/>
              </a:rPr>
              <a:t>desenvolvimento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 se terá, pelo que todas as medidas de acesso devem ser franqueadas à população.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O 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ra" panose="02000506080000020004" pitchFamily="2" charset="0"/>
                <a:cs typeface="Arial" panose="020B0604020202020204" pitchFamily="34" charset="0"/>
              </a:rPr>
              <a:t>cooperativismo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 guarda fina sintonia com os seguros, seus 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ra" panose="02000506080000020004" pitchFamily="2" charset="0"/>
                <a:cs typeface="Arial" panose="020B0604020202020204" pitchFamily="34" charset="0"/>
              </a:rPr>
              <a:t>princípios e fundamentos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. As cooperativas de seguros existem em várias partes do mundo, em países mais e menos desenvolvidos, e têm o seu funcionamento atestado e comprovado. O Brasil, que tem um cooperativismo especialmente forte e arraigado no país, não tem porque estar atrás na história em relação ao tema, sobretudo considerada a ainda baixa penetração do seguro no Brasil.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087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A8946-D552-78B1-4428-38EFF9D53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12724"/>
          </a:xfrm>
        </p:spPr>
        <p:txBody>
          <a:bodyPr/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Cooperativas de Seguros: Alterações Legislativas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F851B99-AFD1-83AE-C708-0975F971D279}"/>
              </a:ext>
            </a:extLst>
          </p:cNvPr>
          <p:cNvSpPr txBox="1"/>
          <p:nvPr/>
        </p:nvSpPr>
        <p:spPr>
          <a:xfrm>
            <a:off x="2960913" y="3950064"/>
            <a:ext cx="791391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Fala: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Cenário atual do mercado de seguros no Brasil;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Cooperativas de seguro no mundo e no Brasil;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Projetos de lei para regulamentação do assunto;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Conclusão.</a:t>
            </a:r>
          </a:p>
        </p:txBody>
      </p:sp>
    </p:spTree>
    <p:extLst>
      <p:ext uri="{BB962C8B-B14F-4D97-AF65-F5344CB8AC3E}">
        <p14:creationId xmlns:p14="http://schemas.microsoft.com/office/powerpoint/2010/main" val="1057402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35D7D-772A-5C0E-63B1-88EE6853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871" y="2669413"/>
            <a:ext cx="3531013" cy="905891"/>
          </a:xfrm>
        </p:spPr>
        <p:txBody>
          <a:bodyPr/>
          <a:lstStyle/>
          <a:p>
            <a:r>
              <a:rPr lang="pt-BR" sz="60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Obrigado.</a:t>
            </a:r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			</a:t>
            </a:r>
            <a:b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b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b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24844B1-F624-2DAC-AA20-8A483E97F064}"/>
              </a:ext>
            </a:extLst>
          </p:cNvPr>
          <p:cNvSpPr txBox="1">
            <a:spLocks/>
          </p:cNvSpPr>
          <p:nvPr/>
        </p:nvSpPr>
        <p:spPr>
          <a:xfrm>
            <a:off x="6358128" y="2669413"/>
            <a:ext cx="2773680" cy="421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Luiz Assi</a:t>
            </a:r>
          </a:p>
          <a:p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			</a:t>
            </a:r>
            <a:b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b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b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5C847BA-73A6-99EA-8F0D-2C61FFC19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128" y="3429000"/>
            <a:ext cx="2773680" cy="120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8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35D7D-772A-5C0E-63B1-88EE6853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1" y="789895"/>
            <a:ext cx="10515600" cy="1882564"/>
          </a:xfrm>
        </p:spPr>
        <p:txBody>
          <a:bodyPr/>
          <a:lstStyle/>
          <a:p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Cenário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 </a:t>
            </a:r>
            <a:b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atual do mercado de seguros no Brasil</a:t>
            </a:r>
            <a:b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br>
              <a:rPr lang="pt-BR" sz="8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AC3F226-7097-E303-BA8F-722008AFFA24}"/>
              </a:ext>
            </a:extLst>
          </p:cNvPr>
          <p:cNvSpPr txBox="1">
            <a:spLocks/>
          </p:cNvSpPr>
          <p:nvPr/>
        </p:nvSpPr>
        <p:spPr>
          <a:xfrm>
            <a:off x="648182" y="2152891"/>
            <a:ext cx="10859499" cy="39882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2000" b="1" dirty="0">
              <a:solidFill>
                <a:schemeClr val="accent1">
                  <a:lumMod val="75000"/>
                </a:schemeClr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Leis regentes:</a:t>
            </a:r>
          </a:p>
          <a:p>
            <a:pPr algn="just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Decreto-lei 73/66 - Dispõe sobre o Sistema Nacional de Seguros Privados, regula as operações de seguros e resseguros e dá outras providências.</a:t>
            </a:r>
          </a:p>
          <a:p>
            <a:pPr algn="just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Código Civil (artigos 757 ao 802):</a:t>
            </a:r>
          </a:p>
          <a:p>
            <a:pPr marL="457200" lvl="1" indent="0" algn="just">
              <a:buNone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Art. 757. Pelo contrato de seguro, o segurador se obriga, mediante o pagamento do prêmio, a garantir interesse legítimo do segurado, relativo a pessoa ou a coisa, contra riscos predeterminados.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Effra" panose="020B0506080202020204" pitchFamily="34" charset="0"/>
                <a:ea typeface="+mn-ea"/>
                <a:cs typeface="Arial" panose="020B0604020202020204" pitchFamily="34" charset="0"/>
              </a:rPr>
              <a:t>Projeto de Lei 2597/24 (anteriormente PL 29/2017) – Marco Legal dos Seguros - estabelece nova lei para os seguros, revogando as disposições do Código Civil.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2000" dirty="0">
              <a:solidFill>
                <a:schemeClr val="accent1">
                  <a:lumMod val="75000"/>
                </a:schemeClr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*Normas reguladoras.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Effra" panose="020B050608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2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35D7D-772A-5C0E-63B1-88EE6853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1" y="789895"/>
            <a:ext cx="10515600" cy="1882564"/>
          </a:xfrm>
        </p:spPr>
        <p:txBody>
          <a:bodyPr/>
          <a:lstStyle/>
          <a:p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Cenário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 </a:t>
            </a:r>
            <a:b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atual do mercado de seguros no Brasil</a:t>
            </a:r>
            <a:b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br>
              <a:rPr lang="pt-BR" sz="8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AC3F226-7097-E303-BA8F-722008AFFA24}"/>
              </a:ext>
            </a:extLst>
          </p:cNvPr>
          <p:cNvSpPr txBox="1">
            <a:spLocks/>
          </p:cNvSpPr>
          <p:nvPr/>
        </p:nvSpPr>
        <p:spPr>
          <a:xfrm>
            <a:off x="648182" y="2152891"/>
            <a:ext cx="10859499" cy="39882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2000" b="1" dirty="0">
              <a:solidFill>
                <a:srgbClr val="161B48"/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Tipos de seguros:</a:t>
            </a:r>
          </a:p>
          <a:p>
            <a:pPr algn="just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Código Civil - Seguro de Dano x Seguro de Vida.</a:t>
            </a:r>
          </a:p>
          <a:p>
            <a:pPr algn="just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PL 2597/2024 – Seguro de Dano/Seguro de Responsabilidade Civil x Seguros Sobre a Vida e a       Integridade Física x Seguros Obrigatórios.</a:t>
            </a:r>
          </a:p>
          <a:p>
            <a:pPr algn="just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Categorias: </a:t>
            </a:r>
          </a:p>
          <a:p>
            <a:pPr lvl="1" algn="just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de pessoas, de bens e de responsabilidades;</a:t>
            </a:r>
          </a:p>
          <a:p>
            <a:pPr lvl="1" algn="just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vida, saúde e ramos elementares (perdas, danos ou responsabilidades sobre                      pessoas ou objetos).</a:t>
            </a:r>
          </a:p>
          <a:p>
            <a:pPr algn="just"/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Effra" panose="020B0506080202020204" pitchFamily="34" charset="0"/>
                <a:ea typeface="+mn-ea"/>
                <a:cs typeface="Arial" panose="020B0604020202020204" pitchFamily="34" charset="0"/>
              </a:rPr>
              <a:t>Ramos: conjunto de coberturas diretamente relacionadas ao objeto ou objetivo do plano de seguro – Circular Susep nº 395/2009 (Vida, Automóvel, Residencial, Responsabilidade Civil etc.)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2000" dirty="0">
              <a:solidFill>
                <a:srgbClr val="161B48"/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161B48"/>
              </a:solidFill>
              <a:effectLst/>
              <a:uLnTx/>
              <a:uFillTx/>
              <a:latin typeface="Effra" panose="020B050608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2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35D7D-772A-5C0E-63B1-88EE6853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1" y="789894"/>
            <a:ext cx="10515600" cy="1325563"/>
          </a:xfrm>
        </p:spPr>
        <p:txBody>
          <a:bodyPr/>
          <a:lstStyle/>
          <a:p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Cenário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 </a:t>
            </a:r>
            <a:b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atual do mercado de seguros no Brasil</a:t>
            </a:r>
            <a:br>
              <a:rPr lang="pt-BR" sz="4400" b="1" dirty="0">
                <a:solidFill>
                  <a:srgbClr val="161B48"/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05F164-08D6-85E8-F98B-F3516D4FE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4946999"/>
            <a:ext cx="3233058" cy="735344"/>
          </a:xfrm>
        </p:spPr>
        <p:txBody>
          <a:bodyPr/>
          <a:lstStyle/>
          <a:p>
            <a:pPr marL="0" indent="0" algn="just">
              <a:buNone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Publicação da Susep – Julho 2024 (acumulado dos primeiros sete meses de 2024)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BC4AA89-AB50-A926-2D0F-E25028596E46}"/>
              </a:ext>
            </a:extLst>
          </p:cNvPr>
          <p:cNvSpPr txBox="1">
            <a:spLocks/>
          </p:cNvSpPr>
          <p:nvPr/>
        </p:nvSpPr>
        <p:spPr>
          <a:xfrm>
            <a:off x="4111412" y="2373335"/>
            <a:ext cx="7424058" cy="41200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5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R$ 140,61 bilhões em indenizações, resgates e sorteios, retornados à sociedade, pelos segmentos supervisionados pela Susep;</a:t>
            </a:r>
          </a:p>
          <a:p>
            <a:pPr lvl="1" algn="just"/>
            <a:r>
              <a:rPr lang="pt-BR" sz="15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(R$ 45,28 bilhões de indenizações pagas nos seguros de danos e pessoas / R$ 15, 22 bilhões em resgates e sorteios de capitalização / R$ 77,11 bilhões em resgastes de produtos de acumulação – VGBL, PGBL e previdência tradicional)</a:t>
            </a:r>
          </a:p>
          <a:p>
            <a:pPr algn="just"/>
            <a:r>
              <a:rPr lang="pt-BR" sz="15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R$ 249,95 bilhões de arrecadação, 15,1% de crescimento em relação ao mesmo período de 2023;</a:t>
            </a:r>
          </a:p>
          <a:p>
            <a:pPr algn="just"/>
            <a:r>
              <a:rPr lang="pt-BR" sz="15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R$ 77,45 bilhões de arrecadação nos segmentos de seguros de danos, crescimento de 7,9% em relação ao mesmo período de 2023; </a:t>
            </a:r>
          </a:p>
          <a:p>
            <a:pPr algn="just"/>
            <a:r>
              <a:rPr lang="pt-BR" sz="15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R$ 145,66 bilhões de arrecadação no segmento dos seguros de pessoas, incluindo o VGBL, crescimento de 21,1% em relação ao mesmo período de 2023.                                                                                    </a:t>
            </a:r>
          </a:p>
          <a:p>
            <a:pPr algn="just"/>
            <a:r>
              <a:rPr lang="pt-BR" sz="15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R$ 32,62 bilhões de arrecadação de prêmios na linha de negócios do seguro auto, valor 2,1% superior aos primeiros sete meses de 2023;</a:t>
            </a:r>
          </a:p>
          <a:p>
            <a:pPr algn="just"/>
            <a:r>
              <a:rPr lang="pt-BR" sz="15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R$ 19,33 bilhões de arrecadação de prêmios no seguro de vida, valor que representa um crescimento de 15,4% em relação ao mesmo período de 2023;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1BFE1B-612D-CBF3-188F-D6130F663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530" y="2735830"/>
            <a:ext cx="2908016" cy="194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2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35D7D-772A-5C0E-63B1-88EE6853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1" y="789894"/>
            <a:ext cx="10515600" cy="1325563"/>
          </a:xfrm>
        </p:spPr>
        <p:txBody>
          <a:bodyPr/>
          <a:lstStyle/>
          <a:p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Cenário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 </a:t>
            </a:r>
            <a:b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atual do mercado de seguros no Brasil</a:t>
            </a:r>
            <a:br>
              <a:rPr lang="pt-BR" sz="4400" b="1" dirty="0">
                <a:solidFill>
                  <a:srgbClr val="161B48"/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2825C70-3077-900B-0342-E968E5989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90" y="2677886"/>
            <a:ext cx="4971946" cy="322927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90C786A-C79E-3FC4-AB7E-9D2BBB74C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569" y="2677886"/>
            <a:ext cx="5739202" cy="356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8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35D7D-772A-5C0E-63B1-88EE6853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1" y="789894"/>
            <a:ext cx="10515600" cy="1325563"/>
          </a:xfrm>
        </p:spPr>
        <p:txBody>
          <a:bodyPr/>
          <a:lstStyle/>
          <a:p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Cenário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 </a:t>
            </a:r>
            <a:b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atual do mercado de seguros no Brasil</a:t>
            </a:r>
            <a:br>
              <a:rPr lang="pt-BR" sz="4400" b="1" dirty="0">
                <a:solidFill>
                  <a:srgbClr val="161B48"/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19AF3D5-9327-F2E2-A246-2482930A1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942" y="2219599"/>
            <a:ext cx="6180309" cy="420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83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35D7D-772A-5C0E-63B1-88EE6853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1" y="789895"/>
            <a:ext cx="10515600" cy="1925874"/>
          </a:xfrm>
        </p:spPr>
        <p:txBody>
          <a:bodyPr/>
          <a:lstStyle/>
          <a:p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Cenário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 </a:t>
            </a:r>
            <a:b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atual do mercado de seguros no Brasil</a:t>
            </a:r>
            <a:b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br>
              <a:rPr lang="pt-BR" sz="8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br>
              <a:rPr lang="pt-BR" sz="8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Alguns desafios:</a:t>
            </a:r>
            <a:endParaRPr lang="pt-BR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AC3F226-7097-E303-BA8F-722008AFFA24}"/>
              </a:ext>
            </a:extLst>
          </p:cNvPr>
          <p:cNvSpPr txBox="1">
            <a:spLocks/>
          </p:cNvSpPr>
          <p:nvPr/>
        </p:nvSpPr>
        <p:spPr>
          <a:xfrm>
            <a:off x="495448" y="2715769"/>
            <a:ext cx="4570328" cy="34602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Disparidade entre a posição da economia brasileira (8ª) e a posição do mercado de seguros no cenário global (12ª).</a:t>
            </a:r>
          </a:p>
          <a:p>
            <a:pPr algn="just"/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 A participação do Brasil no mercado mundial de seguros é de apenas 1,2%, perdendo para países como Coreia do Sul, sétima colocada no ranking, com 2,6%; e a Índia, 10ª colocada, com 1,9%.</a:t>
            </a:r>
          </a:p>
          <a:p>
            <a:pPr algn="just"/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Participação de 6,2% no PIB nacional em 2023, com objetivo de chegar a 10% em 2030 (*Plano de Desenvolvimento do Mercado de Seguros – </a:t>
            </a:r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CNseg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Estatístico x preditivo – *mudanças climáticas;</a:t>
            </a:r>
          </a:p>
          <a:p>
            <a:pPr algn="just"/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Sandbox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5BF59EE-1E01-1A53-656C-A98D81F9CAAE}"/>
              </a:ext>
            </a:extLst>
          </p:cNvPr>
          <p:cNvSpPr txBox="1"/>
          <p:nvPr/>
        </p:nvSpPr>
        <p:spPr>
          <a:xfrm>
            <a:off x="556502" y="6194289"/>
            <a:ext cx="3008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1200" b="1" dirty="0">
              <a:solidFill>
                <a:srgbClr val="161B48"/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b="1" dirty="0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Fonte</a:t>
            </a:r>
            <a:r>
              <a:rPr lang="pt-BR" sz="1200" dirty="0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: </a:t>
            </a:r>
            <a:r>
              <a:rPr lang="pt-BR" sz="1200" dirty="0" err="1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Fenacor</a:t>
            </a:r>
            <a:r>
              <a:rPr lang="pt-BR" sz="1200" dirty="0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, CNSEG, </a:t>
            </a:r>
            <a:r>
              <a:rPr lang="pt-BR" sz="1200" dirty="0" err="1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SindsegSP</a:t>
            </a:r>
            <a:endParaRPr lang="pt-BR" sz="1200" dirty="0">
              <a:solidFill>
                <a:srgbClr val="161B48"/>
              </a:solidFill>
              <a:latin typeface="Effra" panose="020B050608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66F31B0-C9FA-A3B7-E157-BD27966D6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880" y="2472627"/>
            <a:ext cx="6138672" cy="377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3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9B1F7-502E-06AA-9FEF-4AC660B3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35D7D-772A-5C0E-63B1-88EE6853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1" y="789895"/>
            <a:ext cx="10515600" cy="1882564"/>
          </a:xfrm>
        </p:spPr>
        <p:txBody>
          <a:bodyPr/>
          <a:lstStyle/>
          <a:p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Cenário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 </a:t>
            </a:r>
            <a:b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atual do mercado de seguros no Brasil</a:t>
            </a:r>
            <a:b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br>
              <a:rPr lang="pt-BR" sz="8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br>
              <a:rPr lang="pt-BR" sz="8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Effra" panose="02000506080000020004" pitchFamily="2" charset="0"/>
                <a:cs typeface="Arial" panose="020B0604020202020204" pitchFamily="34" charset="0"/>
              </a:rPr>
              <a:t>Alguns desafios:</a:t>
            </a:r>
            <a:endParaRPr lang="pt-BR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AC3F226-7097-E303-BA8F-722008AFFA24}"/>
              </a:ext>
            </a:extLst>
          </p:cNvPr>
          <p:cNvSpPr txBox="1">
            <a:spLocks/>
          </p:cNvSpPr>
          <p:nvPr/>
        </p:nvSpPr>
        <p:spPr>
          <a:xfrm>
            <a:off x="604158" y="2968289"/>
            <a:ext cx="10847613" cy="277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Baixa penetração dos seguros, apesar de contar com aproximadamente 132 seguradoras operando no país:</a:t>
            </a:r>
          </a:p>
          <a:p>
            <a:pPr lvl="1" algn="just"/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30% da frota nacional de veículos é segurada; </a:t>
            </a:r>
          </a:p>
          <a:p>
            <a:pPr lvl="1" algn="just"/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17% das residências têm seguro; a melhor cobertura é a do Rio Grande do Sul, com 38,6% dos domicílios segurados, acima de São Paulo (29%);</a:t>
            </a:r>
          </a:p>
          <a:p>
            <a:pPr lvl="1" algn="just"/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Apenas 10% da área plantada é segurada no Brasil. A área segurada brasileira caiu 52,86% em três anos, e terminou 2023 em 6,25 milhões de hectares. Em 2020, eram 13,26 milhões;</a:t>
            </a:r>
          </a:p>
          <a:p>
            <a:pPr lvl="1" algn="just"/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Apenas 7,2% dos brasileiros têm previdência privada;</a:t>
            </a:r>
          </a:p>
          <a:p>
            <a:pPr lvl="1" algn="just"/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17% da população adulta possui seguro de vida, sendo 58% na modalidade coletiva;</a:t>
            </a:r>
          </a:p>
          <a:p>
            <a:pPr lvl="1" algn="just"/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ffra" panose="020B0506080202020204" pitchFamily="34" charset="0"/>
                <a:cs typeface="Arial" panose="020B0604020202020204" pitchFamily="34" charset="0"/>
              </a:rPr>
              <a:t>Em média, 10% da população tem seguro.</a:t>
            </a:r>
          </a:p>
          <a:p>
            <a:pPr marL="457200" lvl="1" indent="0" algn="just">
              <a:buNone/>
            </a:pPr>
            <a:endParaRPr lang="pt-BR" sz="1800" dirty="0">
              <a:solidFill>
                <a:srgbClr val="161B48"/>
              </a:solidFill>
              <a:highlight>
                <a:srgbClr val="FFFF00"/>
              </a:highlight>
              <a:latin typeface="Effra" panose="020B050608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5BF59EE-1E01-1A53-656C-A98D81F9CAAE}"/>
              </a:ext>
            </a:extLst>
          </p:cNvPr>
          <p:cNvSpPr txBox="1"/>
          <p:nvPr/>
        </p:nvSpPr>
        <p:spPr>
          <a:xfrm>
            <a:off x="936171" y="6068105"/>
            <a:ext cx="43172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b="1" dirty="0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Fonte</a:t>
            </a:r>
            <a:r>
              <a:rPr lang="pt-BR" sz="1200" dirty="0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: </a:t>
            </a:r>
            <a:r>
              <a:rPr lang="pt-BR" sz="1200" dirty="0" err="1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Fenacor</a:t>
            </a:r>
            <a:r>
              <a:rPr lang="pt-BR" sz="1200" dirty="0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, CNSEG, </a:t>
            </a:r>
            <a:r>
              <a:rPr lang="pt-BR" sz="1200" dirty="0" err="1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SindsegSP</a:t>
            </a:r>
            <a:r>
              <a:rPr lang="pt-BR" sz="1200" dirty="0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, </a:t>
            </a:r>
            <a:r>
              <a:rPr lang="pt-BR" sz="1200" dirty="0" err="1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FenSeg</a:t>
            </a:r>
            <a:r>
              <a:rPr lang="pt-BR" sz="1200" dirty="0">
                <a:solidFill>
                  <a:srgbClr val="161B48"/>
                </a:solidFill>
                <a:latin typeface="Effra" panose="020B0506080202020204" pitchFamily="34" charset="0"/>
                <a:cs typeface="Arial" panose="020B0604020202020204" pitchFamily="34" charset="0"/>
              </a:rPr>
              <a:t>, Valor Econômico</a:t>
            </a:r>
          </a:p>
        </p:txBody>
      </p:sp>
    </p:spTree>
    <p:extLst>
      <p:ext uri="{BB962C8B-B14F-4D97-AF65-F5344CB8AC3E}">
        <p14:creationId xmlns:p14="http://schemas.microsoft.com/office/powerpoint/2010/main" val="3893193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9a4c69-4fca-4ab8-922f-bd8c4174edc4">
      <Terms xmlns="http://schemas.microsoft.com/office/infopath/2007/PartnerControls"/>
    </lcf76f155ced4ddcb4097134ff3c332f>
    <TaxCatchAll xmlns="6a532eac-4d2c-4d34-9484-74fb1b01cc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E65D135462994CA04086BBBA51DB2A" ma:contentTypeVersion="15" ma:contentTypeDescription="Crie um novo documento." ma:contentTypeScope="" ma:versionID="a0bd3cf385b343864c55811072a5488c">
  <xsd:schema xmlns:xsd="http://www.w3.org/2001/XMLSchema" xmlns:xs="http://www.w3.org/2001/XMLSchema" xmlns:p="http://schemas.microsoft.com/office/2006/metadata/properties" xmlns:ns2="259a4c69-4fca-4ab8-922f-bd8c4174edc4" xmlns:ns3="6a532eac-4d2c-4d34-9484-74fb1b01cc53" targetNamespace="http://schemas.microsoft.com/office/2006/metadata/properties" ma:root="true" ma:fieldsID="de33169775f8750d874ea2b4ae34d40a" ns2:_="" ns3:_="">
    <xsd:import namespace="259a4c69-4fca-4ab8-922f-bd8c4174edc4"/>
    <xsd:import namespace="6a532eac-4d2c-4d34-9484-74fb1b01c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a4c69-4fca-4ab8-922f-bd8c4174e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c3936996-ac5c-4084-a90a-2c9b666f9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532eac-4d2c-4d34-9484-74fb1b01cc5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65ebd75-9ff1-4c2c-8520-f67f286a3a56}" ma:internalName="TaxCatchAll" ma:showField="CatchAllData" ma:web="6a532eac-4d2c-4d34-9484-74fb1b01cc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1DFFAA-1562-43F8-93FA-A22D4049BD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396E59-629B-4901-AF1A-1428870E65E3}">
  <ds:schemaRefs>
    <ds:schemaRef ds:uri="http://schemas.microsoft.com/office/2006/metadata/properties"/>
    <ds:schemaRef ds:uri="http://schemas.microsoft.com/office/infopath/2007/PartnerControls"/>
    <ds:schemaRef ds:uri="882807c7-2b43-4581-94ad-b15874b88496"/>
    <ds:schemaRef ds:uri="bf0f1a1e-3fea-4711-8002-94da8964f288"/>
    <ds:schemaRef ds:uri="259a4c69-4fca-4ab8-922f-bd8c4174edc4"/>
    <ds:schemaRef ds:uri="6a532eac-4d2c-4d34-9484-74fb1b01cc53"/>
  </ds:schemaRefs>
</ds:datastoreItem>
</file>

<file path=customXml/itemProps3.xml><?xml version="1.0" encoding="utf-8"?>
<ds:datastoreItem xmlns:ds="http://schemas.openxmlformats.org/officeDocument/2006/customXml" ds:itemID="{5B22365E-BFE6-432E-9907-0478209220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a4c69-4fca-4ab8-922f-bd8c4174edc4"/>
    <ds:schemaRef ds:uri="6a532eac-4d2c-4d34-9484-74fb1b01cc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2229</Words>
  <Application>Microsoft Office PowerPoint</Application>
  <PresentationFormat>Widescreen</PresentationFormat>
  <Paragraphs>183</Paragraphs>
  <Slides>20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Aptos</vt:lpstr>
      <vt:lpstr>Arial</vt:lpstr>
      <vt:lpstr>Calibri</vt:lpstr>
      <vt:lpstr>Effra</vt:lpstr>
      <vt:lpstr>Tema do Office</vt:lpstr>
      <vt:lpstr>Apresentação do PowerPoint</vt:lpstr>
      <vt:lpstr>Cooperativas de Seguros: Alterações Legislativas</vt:lpstr>
      <vt:lpstr>Cenário  atual do mercado de seguros no Brasil  </vt:lpstr>
      <vt:lpstr>Cenário  atual do mercado de seguros no Brasil  </vt:lpstr>
      <vt:lpstr>Cenário  atual do mercado de seguros no Brasil </vt:lpstr>
      <vt:lpstr>Cenário  atual do mercado de seguros no Brasil </vt:lpstr>
      <vt:lpstr>Cenário  atual do mercado de seguros no Brasil </vt:lpstr>
      <vt:lpstr>Cenário  atual do mercado de seguros no Brasil   Alguns desafios:</vt:lpstr>
      <vt:lpstr>Cenário  atual do mercado de seguros no Brasil   Alguns desafios:</vt:lpstr>
      <vt:lpstr>Cooperativas   de seguro no mundo e no Brasil </vt:lpstr>
      <vt:lpstr>Cooperativas   de seguro no mundo e no Brasil </vt:lpstr>
      <vt:lpstr>Projetos  de Lei 519/2018, 520/2018 e 101/2023    </vt:lpstr>
      <vt:lpstr>Projetos  de Lei 519/2018 - 520/2018  </vt:lpstr>
      <vt:lpstr>Projeto  de Lei Complementar 101/2023  </vt:lpstr>
      <vt:lpstr>Projeto de Lei Complementar 101/2023  </vt:lpstr>
      <vt:lpstr>Projeto de Lei Complementar 143/2024 - Senado  </vt:lpstr>
      <vt:lpstr>Projeto de Lei Complementar 143/2024 - Senado  </vt:lpstr>
      <vt:lpstr>Projeto de Lei Complementar 143/2024 - Senado  </vt:lpstr>
      <vt:lpstr>Conclusões </vt:lpstr>
      <vt:lpstr>Obrigado.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Nilo Carvalho</dc:creator>
  <cp:lastModifiedBy>Luiz Assi</cp:lastModifiedBy>
  <cp:revision>12</cp:revision>
  <dcterms:created xsi:type="dcterms:W3CDTF">2023-03-20T14:54:37Z</dcterms:created>
  <dcterms:modified xsi:type="dcterms:W3CDTF">2024-10-03T01:46:38Z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0x0101000829ED75252D30459F501BA42D96069E</vt:lpwstr>
  </property>
  <property fmtid="{D5CDD505-2E9C-101B-9397-08002B2CF9AE}" pid="3" name="MediaServiceImageTags">
    <vt:lpwstr/>
  </property>
</Properties>
</file>