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84" r:id="rId8"/>
    <p:sldId id="273" r:id="rId9"/>
    <p:sldId id="274" r:id="rId10"/>
    <p:sldId id="275" r:id="rId11"/>
    <p:sldId id="277" r:id="rId12"/>
    <p:sldId id="268" r:id="rId13"/>
    <p:sldId id="279" r:id="rId14"/>
    <p:sldId id="269" r:id="rId15"/>
    <p:sldId id="281" r:id="rId16"/>
    <p:sldId id="282" r:id="rId17"/>
    <p:sldId id="278" r:id="rId18"/>
    <p:sldId id="270" r:id="rId19"/>
    <p:sldId id="280" r:id="rId20"/>
    <p:sldId id="266" r:id="rId21"/>
    <p:sldId id="285" r:id="rId22"/>
    <p:sldId id="297" r:id="rId23"/>
    <p:sldId id="283" r:id="rId24"/>
    <p:sldId id="286" r:id="rId25"/>
    <p:sldId id="265" r:id="rId26"/>
    <p:sldId id="267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72" r:id="rId37"/>
    <p:sldId id="296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17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41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31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89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88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89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99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19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79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0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35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10864-CC68-487D-94BB-F001930352F3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A6614-2AD8-469C-97AD-1E66FDE98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0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leilaandressa@yahoo.com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94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9839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b="1" dirty="0">
                <a:latin typeface="Roboto"/>
              </a:rPr>
              <a:t>Medida Provisória 931</a:t>
            </a:r>
            <a:r>
              <a:rPr lang="pt-BR" sz="1866" dirty="0">
                <a:latin typeface="Roboto"/>
              </a:rPr>
              <a:t>, de 30 de março de 2020.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b="1" dirty="0">
                <a:latin typeface="Roboto"/>
              </a:rPr>
              <a:t>Instrução DREI nº 79/2020 </a:t>
            </a:r>
            <a:r>
              <a:rPr lang="pt-BR" sz="1866" dirty="0">
                <a:latin typeface="Roboto"/>
              </a:rPr>
              <a:t>- Departamento Nacional de Registro Empresarial e Integração – regulação (boletim de voto à distância e/ou atuação remota) (semipresencial ou digital)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b="1" dirty="0">
                <a:latin typeface="Roboto"/>
              </a:rPr>
              <a:t>Artigo 43- A da Lei 5.764/71 </a:t>
            </a:r>
            <a:r>
              <a:rPr lang="pt-BR" sz="1866" dirty="0">
                <a:latin typeface="Roboto"/>
              </a:rPr>
              <a:t>- O associado poderá participar e votar a distância em reunião ou em assembleia, que poderão ser realizadas em meio digital, nos termos do regulamento do órgão competente do Poder Executivo federal.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Parágrafo único. A assembleia geral poderá ser realizada de forma digital, respeitados os direitos legalmente previstos de participação e de manifestação dos associados e os demais requisitos regulamentares. (Incluído pela Lei nº 14.030, de 2020)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12169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45995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A importância das formalidades: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convocação com antecedência, com publicação em jornal e notificação pessoal; (artigo 38)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edital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licitude da pauta (Assembleia é soberana, mas...)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ordem do dia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obediência aos quóruns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respeito ao voto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Novidades da Lei Complementar nº. 196/2022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2831961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A94CD8E-FA8C-F8F6-03FA-E6069F6EF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739" y="1574276"/>
            <a:ext cx="8103942" cy="488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6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936947A-01BC-782C-0AAD-20190AEB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511" y="1470581"/>
            <a:ext cx="5378233" cy="505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9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3684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Desafios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segurança jurídica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acesso real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oportunismo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* oportunismo digital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Tecnologia </a:t>
            </a:r>
            <a:r>
              <a:rPr lang="pt-BR" sz="1866" dirty="0" err="1">
                <a:latin typeface="Roboto"/>
              </a:rPr>
              <a:t>Blockchain</a:t>
            </a:r>
            <a:r>
              <a:rPr lang="pt-BR" sz="1866" dirty="0">
                <a:latin typeface="Roboto"/>
              </a:rPr>
              <a:t> – Pesquisa PUCPR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Leonardo Rafael de Souza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188850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0606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Polêmicas: 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Chat é voz?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Híbrida?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Solidariedade digital?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Modulações?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2516644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829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Como uma Política de </a:t>
            </a:r>
            <a:r>
              <a:rPr lang="pt-BR" sz="1866" dirty="0" err="1">
                <a:latin typeface="Roboto"/>
              </a:rPr>
              <a:t>Compliance</a:t>
            </a:r>
            <a:r>
              <a:rPr lang="pt-BR" sz="1866" dirty="0">
                <a:latin typeface="Roboto"/>
              </a:rPr>
              <a:t> robusta pode garantir Assembleias mais transparentes?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Canal de Denúncia + Fluxos + Sistema de Investigação  + Comitê de Conduta + Estrutura de Deliberação + Providências.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3634853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9039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Desafios da Identidade Cooperativista na Tecnologia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4AB98A7-5B2C-6395-738A-DFBF60E9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Como manter a essência numa sociedade 4.0?</a:t>
            </a:r>
          </a:p>
        </p:txBody>
      </p:sp>
    </p:spTree>
    <p:extLst>
      <p:ext uri="{BB962C8B-B14F-4D97-AF65-F5344CB8AC3E}">
        <p14:creationId xmlns:p14="http://schemas.microsoft.com/office/powerpoint/2010/main" val="3466622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D0DD7-8BFB-76DC-9055-FC1FFF1D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821A95-8284-4C8D-1D72-CE9057A1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824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AB7F1-1D15-AA54-FF5A-945C1511A1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Novidades da Lei Complementar nº. 196/2022</a:t>
            </a:r>
          </a:p>
        </p:txBody>
      </p:sp>
    </p:spTree>
    <p:extLst>
      <p:ext uri="{BB962C8B-B14F-4D97-AF65-F5344CB8AC3E}">
        <p14:creationId xmlns:p14="http://schemas.microsoft.com/office/powerpoint/2010/main" val="88006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17660" y="2741636"/>
            <a:ext cx="9158699" cy="27528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r>
              <a:rPr lang="pt-BR" sz="1866" dirty="0">
                <a:latin typeface="Roboto"/>
              </a:rPr>
              <a:t>Filha do Sr. Raul e da D. Dirce</a:t>
            </a:r>
          </a:p>
          <a:p>
            <a:pPr algn="just">
              <a:lnSpc>
                <a:spcPts val="2427"/>
              </a:lnSpc>
            </a:pPr>
            <a:r>
              <a:rPr lang="pt-BR" sz="1866" dirty="0">
                <a:latin typeface="Roboto"/>
              </a:rPr>
              <a:t>Pós Doutora pela UNIFE (Itália)</a:t>
            </a:r>
          </a:p>
          <a:p>
            <a:pPr algn="just">
              <a:lnSpc>
                <a:spcPts val="2427"/>
              </a:lnSpc>
            </a:pPr>
            <a:r>
              <a:rPr lang="pt-BR" sz="1866" dirty="0">
                <a:latin typeface="Roboto"/>
              </a:rPr>
              <a:t>Professora do Mestrado Profissional em Gestão de Cooperativas da PUCPR</a:t>
            </a:r>
          </a:p>
          <a:p>
            <a:pPr algn="just">
              <a:lnSpc>
                <a:spcPts val="2427"/>
              </a:lnSpc>
            </a:pPr>
            <a:r>
              <a:rPr lang="pt-BR" sz="1866" dirty="0">
                <a:latin typeface="Roboto"/>
              </a:rPr>
              <a:t>Professora da ESCOOP (SESCOOP/RS)</a:t>
            </a:r>
          </a:p>
          <a:p>
            <a:pPr algn="just">
              <a:lnSpc>
                <a:spcPts val="2427"/>
              </a:lnSpc>
            </a:pPr>
            <a:r>
              <a:rPr lang="pt-BR" sz="1866" dirty="0">
                <a:latin typeface="Roboto"/>
              </a:rPr>
              <a:t>Advogada especialista em Direito do Trabalho, Arbitragem e </a:t>
            </a:r>
            <a:r>
              <a:rPr lang="pt-BR" sz="1866" dirty="0" err="1">
                <a:latin typeface="Roboto"/>
              </a:rPr>
              <a:t>Compliance</a:t>
            </a:r>
            <a:r>
              <a:rPr lang="pt-BR" sz="1866" dirty="0">
                <a:latin typeface="Roboto"/>
              </a:rPr>
              <a:t> para Cooperativas</a:t>
            </a:r>
          </a:p>
          <a:p>
            <a:pPr algn="just">
              <a:lnSpc>
                <a:spcPts val="2427"/>
              </a:lnSpc>
            </a:pPr>
            <a:r>
              <a:rPr lang="pt-BR" sz="1866" dirty="0">
                <a:latin typeface="Roboto"/>
              </a:rPr>
              <a:t>Fundadora da </a:t>
            </a:r>
            <a:r>
              <a:rPr lang="pt-BR" sz="1866" dirty="0" err="1">
                <a:latin typeface="Roboto"/>
              </a:rPr>
              <a:t>Ethicall</a:t>
            </a:r>
            <a:r>
              <a:rPr lang="pt-BR" sz="1866" dirty="0">
                <a:latin typeface="Roboto"/>
              </a:rPr>
              <a:t> </a:t>
            </a:r>
            <a:r>
              <a:rPr lang="pt-BR" sz="1866" dirty="0" err="1">
                <a:latin typeface="Roboto"/>
              </a:rPr>
              <a:t>Compliance</a:t>
            </a:r>
            <a:r>
              <a:rPr lang="pt-BR" sz="1866" dirty="0">
                <a:latin typeface="Roboto"/>
              </a:rPr>
              <a:t> – Canal de Denúncia e da </a:t>
            </a:r>
            <a:r>
              <a:rPr lang="pt-BR" sz="1866" dirty="0" err="1">
                <a:latin typeface="Roboto"/>
              </a:rPr>
              <a:t>Insegnare</a:t>
            </a:r>
            <a:r>
              <a:rPr lang="pt-BR" sz="1866" dirty="0">
                <a:latin typeface="Roboto"/>
              </a:rPr>
              <a:t> Cursos e Palestras</a:t>
            </a:r>
          </a:p>
          <a:p>
            <a:pPr algn="just">
              <a:lnSpc>
                <a:spcPts val="2427"/>
              </a:lnSpc>
            </a:pPr>
            <a:r>
              <a:rPr lang="pt-BR" sz="1866" dirty="0">
                <a:latin typeface="Roboto"/>
              </a:rPr>
              <a:t>Vice Presidente da Comissão de Direito Cooperativo da OABPR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1930021"/>
            <a:ext cx="8744669" cy="4422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en-US" sz="2993" dirty="0" err="1">
                <a:solidFill>
                  <a:srgbClr val="C86F13"/>
                </a:solidFill>
                <a:latin typeface="Roboto Bold"/>
              </a:rPr>
              <a:t>Profa</a:t>
            </a:r>
            <a:r>
              <a:rPr lang="en-US" sz="2993" dirty="0">
                <a:solidFill>
                  <a:srgbClr val="C86F13"/>
                </a:solidFill>
                <a:latin typeface="Roboto Bold"/>
              </a:rPr>
              <a:t>. Leila Andressa Dissenha</a:t>
            </a:r>
          </a:p>
        </p:txBody>
      </p:sp>
    </p:spTree>
    <p:extLst>
      <p:ext uri="{BB962C8B-B14F-4D97-AF65-F5344CB8AC3E}">
        <p14:creationId xmlns:p14="http://schemas.microsoft.com/office/powerpoint/2010/main" val="4241941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9039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Panorama do Sistema Nacional de Crédito Cooperativo em 2022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/>
          <a:lstStyle/>
          <a:p>
            <a:r>
              <a:rPr lang="pt-BR" b="1" dirty="0"/>
              <a:t>Tendências</a:t>
            </a:r>
          </a:p>
          <a:p>
            <a:r>
              <a:rPr lang="pt-BR" dirty="0"/>
              <a:t>Redução do numero de cooperativas</a:t>
            </a:r>
          </a:p>
          <a:p>
            <a:r>
              <a:rPr lang="pt-BR" dirty="0"/>
              <a:t>Prevalência do segmento de livre admissão </a:t>
            </a:r>
          </a:p>
          <a:p>
            <a:r>
              <a:rPr lang="pt-BR" dirty="0"/>
              <a:t>Movimento de incorporações – ganho de eficiência</a:t>
            </a:r>
          </a:p>
          <a:p>
            <a:r>
              <a:rPr lang="pt-BR" dirty="0"/>
              <a:t>Crescimento no número de </a:t>
            </a:r>
            <a:r>
              <a:rPr lang="pt-BR" dirty="0" err="1"/>
              <a:t>PAs</a:t>
            </a:r>
            <a:r>
              <a:rPr lang="pt-BR" dirty="0"/>
              <a:t> e Municípios (52% dos Municípios)</a:t>
            </a:r>
          </a:p>
          <a:p>
            <a:r>
              <a:rPr lang="pt-BR" dirty="0"/>
              <a:t>Aumento dos Municípios onde a Cooperativa de Crédito é única alternativa presencial.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7377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9039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Panorama do Sistema Nacional de Crédito Cooperativo em 2022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/>
          <a:lstStyle/>
          <a:p>
            <a:r>
              <a:rPr lang="pt-BR" b="1" dirty="0"/>
              <a:t>Constatações</a:t>
            </a:r>
          </a:p>
          <a:p>
            <a:r>
              <a:rPr lang="pt-BR" dirty="0"/>
              <a:t>Promoção da Educação e Inclusão Financeira</a:t>
            </a:r>
          </a:p>
          <a:p>
            <a:r>
              <a:rPr lang="pt-BR" dirty="0"/>
              <a:t>Crescimento de 30% durante a Pandemia</a:t>
            </a:r>
          </a:p>
          <a:p>
            <a:r>
              <a:rPr lang="pt-BR" dirty="0"/>
              <a:t>Fornecimento de Crédito para Novos Negócios</a:t>
            </a:r>
          </a:p>
          <a:p>
            <a:r>
              <a:rPr lang="pt-BR" dirty="0"/>
              <a:t>Nível Baixo de Inadimplência – fidelização e qualidade do crédito</a:t>
            </a:r>
          </a:p>
          <a:p>
            <a:r>
              <a:rPr lang="pt-BR" dirty="0"/>
              <a:t>Política de Intervenção – impedindo que um problema local se torne geral.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677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9839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algn="just">
              <a:lnSpc>
                <a:spcPts val="2427"/>
              </a:lnSpc>
            </a:pPr>
            <a:r>
              <a:rPr lang="pt-BR" sz="2000" dirty="0">
                <a:latin typeface="Roboto"/>
              </a:rPr>
              <a:t>Importância da Lei nº. 130/2009 </a:t>
            </a:r>
          </a:p>
          <a:p>
            <a:pPr algn="just">
              <a:lnSpc>
                <a:spcPts val="2427"/>
              </a:lnSpc>
            </a:pPr>
            <a:endParaRPr lang="pt-BR" sz="2000" dirty="0">
              <a:latin typeface="Roboto"/>
            </a:endParaRPr>
          </a:p>
          <a:p>
            <a:pPr algn="just">
              <a:lnSpc>
                <a:spcPts val="2427"/>
              </a:lnSpc>
            </a:pPr>
            <a:r>
              <a:rPr lang="pt-BR" sz="2000" dirty="0">
                <a:latin typeface="Roboto"/>
              </a:rPr>
              <a:t>Contexto constitucional </a:t>
            </a:r>
          </a:p>
          <a:p>
            <a:pPr algn="just">
              <a:lnSpc>
                <a:spcPts val="2427"/>
              </a:lnSpc>
            </a:pPr>
            <a:endParaRPr lang="pt-BR" sz="2000" dirty="0">
              <a:latin typeface="Roboto"/>
            </a:endParaRPr>
          </a:p>
          <a:p>
            <a:pPr algn="just">
              <a:lnSpc>
                <a:spcPts val="2427"/>
              </a:lnSpc>
            </a:pPr>
            <a:r>
              <a:rPr lang="pt-BR" sz="2000" dirty="0">
                <a:latin typeface="Roboto"/>
              </a:rPr>
              <a:t>SFN, BC, CMN...</a:t>
            </a:r>
          </a:p>
          <a:p>
            <a:pPr algn="just">
              <a:lnSpc>
                <a:spcPts val="2427"/>
              </a:lnSpc>
            </a:pPr>
            <a:endParaRPr lang="pt-BR" sz="2000" dirty="0">
              <a:latin typeface="Roboto"/>
            </a:endParaRPr>
          </a:p>
          <a:p>
            <a:pPr algn="just">
              <a:lnSpc>
                <a:spcPts val="2427"/>
              </a:lnSpc>
            </a:pPr>
            <a:r>
              <a:rPr lang="pt-BR" sz="2000" dirty="0">
                <a:latin typeface="Roboto"/>
              </a:rPr>
              <a:t>Risco da Bancarização</a:t>
            </a:r>
          </a:p>
          <a:p>
            <a:pPr algn="just">
              <a:lnSpc>
                <a:spcPts val="2427"/>
              </a:lnSpc>
            </a:pPr>
            <a:r>
              <a:rPr lang="pt-BR" sz="2000" dirty="0">
                <a:latin typeface="Roboto"/>
              </a:rPr>
              <a:t> </a:t>
            </a:r>
          </a:p>
          <a:p>
            <a:pPr algn="just">
              <a:lnSpc>
                <a:spcPts val="2427"/>
              </a:lnSpc>
            </a:pPr>
            <a:r>
              <a:rPr lang="pt-BR" sz="2000" dirty="0">
                <a:latin typeface="Roboto"/>
              </a:rPr>
              <a:t>Meta OCB – 20%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536749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52150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b="1" dirty="0">
                <a:latin typeface="Roboto"/>
              </a:rPr>
              <a:t>Destaques: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Articulação Banco Central – OCB – FRENCOOP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Governança – boas práticas de mercado para dar competitividade/ sustentabilidade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Estrutura e do Conceito  - aprimoramento da visão de sistema do crédito cooperativo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Relação mais estreita com o cooperado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Inclusão financeira – interação com a comunidade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3603645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49073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Criação Dep. Arnaldo Jardim  - alinhamento com BACEN e FENCOOP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Pacto de Governança – fortalecimento e profissionalização da Gestão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Amadurecimento – Flexibilização – Superação do Conservadorismo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Leveza e adaptabilidade  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3917605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21373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1 – Organização Sistêmica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2 – Governança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3 – Operacional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3159355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98397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1 – Organização Sistêmica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Alcance das normas do SFN às confederações de serviços;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Estrutura Conceitual:  cooperativa de crédito (singulares, centrais e confederações) e confederações de serviços (formadas por centrais que prestam serviços não financeiros)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Operações autorizadas: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Captação de recursos de entes públicos municipais na área de ação da cooperativa;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Operações de assistência e suporte com os fundos garantidores, sendo a cooperativa beneficiária da operação (compra de passivo da incorporada);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Gestão de recursos ou fundos públicos ou privado para a concessão de garantia para os novos cooperados nas operações com a própria cooperativa ou com terceiros.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2791789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0606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1 – Organização Sistêmica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Conceito de área de ação (dependências físicas) , área de admissão (localidade na qual se pode admitir cooperados)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Possibilidade de admissão de entres despersonalizados e Conselhos de Fiscalização Profissionais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Impossibilidade de admissão de PJ com atividade principal concorrencial.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Troca de dados e informações entre as entidade de auditoria cooperativa e BACEN para fins de monitoramento do Sistema.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2072130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6761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2 – Governança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Governança dual subordinada (Conselho de Administração + Diretoria) passa a ser regra.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Possibilidade de contratação de Conselheiro de Administração independente, se o Estatuto prever e for resguardada a maioria por cooperados. (carece ainda de regulamentação)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Proibição da acumulação de cargos de presidente (ou vice) e diretor executivo na mesma cooperativa nos diferentes níveis de Organização Sistêmica (singular, central e confederação)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Proibida a criação do suplente no Conselho de Administração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3912675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3684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2 – Governança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Conselho de Administração fica responsável pela fixação da remuneração da Diretoria a ser aprovada em Assembleia.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Conselho Fiscal facultativo, com atividades absorvidas pelo Conselho de Administração. (tem razão de ser)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Composição do Conselho Fiscal passa a ser 3 membros efetivo e 1 suplente.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Possibilidade de realização de Assembleia à distancia e </a:t>
            </a:r>
            <a:r>
              <a:rPr lang="pt-BR" sz="1866" dirty="0" err="1">
                <a:latin typeface="Roboto"/>
              </a:rPr>
              <a:t>semi-presencial</a:t>
            </a: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Modernização na forma de convocação para a Assembleia (site da cooperativa, com 10 dias de antecedência)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100132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Direito Cooperativo em Movimento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/>
          <a:lstStyle/>
          <a:p>
            <a:r>
              <a:rPr lang="pt-BR" dirty="0"/>
              <a:t>O Desafio da Autonomia</a:t>
            </a:r>
          </a:p>
          <a:p>
            <a:endParaRPr lang="pt-BR" dirty="0"/>
          </a:p>
          <a:p>
            <a:r>
              <a:rPr lang="pt-BR" dirty="0"/>
              <a:t>O Desafio da Adaptação </a:t>
            </a:r>
          </a:p>
          <a:p>
            <a:endParaRPr lang="pt-BR" dirty="0"/>
          </a:p>
          <a:p>
            <a:r>
              <a:rPr lang="pt-BR" dirty="0"/>
              <a:t>O Desafio da Tecnologia </a:t>
            </a:r>
          </a:p>
          <a:p>
            <a:endParaRPr lang="pt-BR" dirty="0"/>
          </a:p>
          <a:p>
            <a:r>
              <a:rPr lang="pt-BR" dirty="0"/>
              <a:t>Qual é o maior desafio jurídico das Cooperativas hoje?</a:t>
            </a:r>
          </a:p>
        </p:txBody>
      </p:sp>
    </p:spTree>
    <p:extLst>
      <p:ext uri="{BB962C8B-B14F-4D97-AF65-F5344CB8AC3E}">
        <p14:creationId xmlns:p14="http://schemas.microsoft.com/office/powerpoint/2010/main" val="3021098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3684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Bloco 2 – Operacional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Autorização de campanhas promocionais visando a atração de novos associados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Previsão da assistência e suporte à cooperativa incorporada, com o pagamento pelas sobras dos cooperados devedores.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Impenhorabilidade da quota parte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FATES pode ser destinado em ações voltadas à comunidade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Reversão para fundo de reserva de saldos de capital o sobras não procurados por cooperados deligados há mais de 5 anos;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Preservação da condição de trabalhador de cooperativa e não bancário nas relações.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1406210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439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2400" dirty="0">
                <a:latin typeface="Roboto"/>
              </a:rPr>
              <a:t>A OCB divulgou que estarão disponíveis cursos específicos na Plataforma </a:t>
            </a:r>
            <a:r>
              <a:rPr lang="pt-BR" sz="2400" dirty="0" err="1">
                <a:latin typeface="Roboto"/>
              </a:rPr>
              <a:t>CapacitaCoop</a:t>
            </a:r>
            <a:r>
              <a:rPr lang="pt-BR" sz="2400" dirty="0">
                <a:latin typeface="Roboto"/>
              </a:rPr>
              <a:t> e a criação de uma Lei Comentada em parceria com o BACEN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3918926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859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2800" dirty="0">
                <a:latin typeface="Roboto"/>
              </a:rPr>
              <a:t>Desafios para as Cooperativas de Crédito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2800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2800" dirty="0">
                <a:latin typeface="Roboto"/>
              </a:rPr>
              <a:t>Perspectiva Internacional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2800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2800" dirty="0">
                <a:latin typeface="Roboto"/>
              </a:rPr>
              <a:t>Visão dos Tribunais 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Lei Complementar nº. 196/2022 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1444657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Direito Cooperativo em Movimento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/>
          <a:lstStyle/>
          <a:p>
            <a:r>
              <a:rPr lang="pt-BR" dirty="0"/>
              <a:t>Visão do todo – o Jurídico não dá conta sozinho de todos os problemas</a:t>
            </a:r>
          </a:p>
          <a:p>
            <a:endParaRPr lang="pt-BR" dirty="0"/>
          </a:p>
          <a:p>
            <a:r>
              <a:rPr lang="pt-BR" dirty="0"/>
              <a:t>Interação Mercado/Academia – O Direito Cooperativo precisa de novas bases sólidas. </a:t>
            </a:r>
          </a:p>
          <a:p>
            <a:endParaRPr lang="pt-BR" dirty="0"/>
          </a:p>
          <a:p>
            <a:r>
              <a:rPr lang="pt-BR" dirty="0"/>
              <a:t>Cooperação e Compartilhamento de Boas Práticas – quando o setor cresce, todos crescem.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6574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89436" y="886825"/>
            <a:ext cx="8747776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Obrigada!!!!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/>
          <a:lstStyle/>
          <a:p>
            <a:r>
              <a:rPr lang="pt-BR" dirty="0"/>
              <a:t>Leila Andressa Dissenha</a:t>
            </a:r>
          </a:p>
          <a:p>
            <a:endParaRPr lang="pt-BR" dirty="0"/>
          </a:p>
          <a:p>
            <a:r>
              <a:rPr lang="pt-BR" dirty="0">
                <a:hlinkClick r:id="rId2"/>
              </a:rPr>
              <a:t>leilaandressa@yahoo.com.br</a:t>
            </a:r>
            <a:endParaRPr lang="pt-BR" dirty="0"/>
          </a:p>
          <a:p>
            <a:r>
              <a:rPr lang="pt-BR" dirty="0"/>
              <a:t>41 998473863</a:t>
            </a:r>
          </a:p>
        </p:txBody>
      </p:sp>
    </p:spTree>
    <p:extLst>
      <p:ext uri="{BB962C8B-B14F-4D97-AF65-F5344CB8AC3E}">
        <p14:creationId xmlns:p14="http://schemas.microsoft.com/office/powerpoint/2010/main" val="31633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C784D6B-B99B-C45B-B7F2-F069A9CE8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Assembleias Virtuais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359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Sobre </a:t>
            </a:r>
            <a:r>
              <a:rPr lang="pt-BR" dirty="0" err="1"/>
              <a:t>Compliance</a:t>
            </a:r>
            <a:r>
              <a:rPr lang="pt-BR" dirty="0"/>
              <a:t>...</a:t>
            </a:r>
          </a:p>
          <a:p>
            <a:endParaRPr lang="pt-BR" dirty="0"/>
          </a:p>
          <a:p>
            <a:r>
              <a:rPr lang="pt-BR" dirty="0"/>
              <a:t>Por que este tema está se tornando tão importante?</a:t>
            </a:r>
          </a:p>
          <a:p>
            <a:endParaRPr lang="pt-BR" dirty="0"/>
          </a:p>
          <a:p>
            <a:r>
              <a:rPr lang="pt-BR" dirty="0"/>
              <a:t>Oportunismo humano</a:t>
            </a:r>
          </a:p>
          <a:p>
            <a:r>
              <a:rPr lang="pt-BR" dirty="0"/>
              <a:t>Oportunidades de contratação com entes Estatais.</a:t>
            </a:r>
          </a:p>
          <a:p>
            <a:r>
              <a:rPr lang="pt-BR" dirty="0"/>
              <a:t>Relacionamentos e parcerias internacionais </a:t>
            </a:r>
          </a:p>
          <a:p>
            <a:r>
              <a:rPr lang="pt-BR" dirty="0"/>
              <a:t>Proteção à reputação </a:t>
            </a:r>
          </a:p>
        </p:txBody>
      </p:sp>
    </p:spTree>
    <p:extLst>
      <p:ext uri="{BB962C8B-B14F-4D97-AF65-F5344CB8AC3E}">
        <p14:creationId xmlns:p14="http://schemas.microsoft.com/office/powerpoint/2010/main" val="379477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Pilares do </a:t>
            </a:r>
            <a:r>
              <a:rPr lang="pt-BR" dirty="0" err="1"/>
              <a:t>Compliance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/>
              <a:t>(Prevenção – Detecção – Punição/Reação)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Dores da Criação de uma Política de Integridade: </a:t>
            </a:r>
          </a:p>
          <a:p>
            <a:pPr>
              <a:buFontTx/>
              <a:buChar char="-"/>
            </a:pPr>
            <a:r>
              <a:rPr lang="pt-BR" dirty="0"/>
              <a:t>Superar o que já existe</a:t>
            </a:r>
          </a:p>
          <a:p>
            <a:pPr>
              <a:buFontTx/>
              <a:buChar char="-"/>
            </a:pPr>
            <a:r>
              <a:rPr lang="pt-BR" dirty="0"/>
              <a:t>Criar ou adaptar estruturas complexas</a:t>
            </a:r>
          </a:p>
          <a:p>
            <a:pPr>
              <a:buFontTx/>
              <a:buChar char="-"/>
            </a:pPr>
            <a:r>
              <a:rPr lang="pt-BR" dirty="0"/>
              <a:t>Envolver lideranças (exemplo)</a:t>
            </a:r>
          </a:p>
          <a:p>
            <a:pPr>
              <a:buFontTx/>
              <a:buChar char="-"/>
            </a:pPr>
            <a:r>
              <a:rPr lang="pt-BR" dirty="0"/>
              <a:t>Responder por quem você não treina (teoria do lastro) </a:t>
            </a:r>
          </a:p>
        </p:txBody>
      </p:sp>
    </p:spTree>
    <p:extLst>
      <p:ext uri="{BB962C8B-B14F-4D97-AF65-F5344CB8AC3E}">
        <p14:creationId xmlns:p14="http://schemas.microsoft.com/office/powerpoint/2010/main" val="207385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Maiores problemas: </a:t>
            </a:r>
          </a:p>
          <a:p>
            <a:endParaRPr lang="pt-BR" dirty="0"/>
          </a:p>
          <a:p>
            <a:r>
              <a:rPr lang="pt-BR" dirty="0"/>
              <a:t>45% relacionamento pessoais</a:t>
            </a:r>
          </a:p>
          <a:p>
            <a:r>
              <a:rPr lang="pt-BR" dirty="0"/>
              <a:t>40% fraudes</a:t>
            </a:r>
          </a:p>
          <a:p>
            <a:r>
              <a:rPr lang="pt-BR" dirty="0"/>
              <a:t>Outros... (corrupção/conflitos de interesse/desrespeito à lei e ao código de conduta)</a:t>
            </a:r>
          </a:p>
          <a:p>
            <a:endParaRPr lang="pt-BR" dirty="0"/>
          </a:p>
          <a:p>
            <a:r>
              <a:rPr lang="pt-BR" dirty="0"/>
              <a:t>Funciona? É real ou fake?</a:t>
            </a:r>
          </a:p>
        </p:txBody>
      </p:sp>
    </p:spTree>
    <p:extLst>
      <p:ext uri="{BB962C8B-B14F-4D97-AF65-F5344CB8AC3E}">
        <p14:creationId xmlns:p14="http://schemas.microsoft.com/office/powerpoint/2010/main" val="143568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121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27"/>
              </a:lnSpc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solidFill>
                <a:srgbClr val="474646"/>
              </a:solidFill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49BCEFB-AA39-6072-1BC3-A35BA5EF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042" y="2295727"/>
            <a:ext cx="10283757" cy="3881235"/>
          </a:xfrm>
        </p:spPr>
        <p:txBody>
          <a:bodyPr>
            <a:normAutofit/>
          </a:bodyPr>
          <a:lstStyle/>
          <a:p>
            <a:r>
              <a:rPr lang="pt-BR" dirty="0"/>
              <a:t>ESG – </a:t>
            </a:r>
            <a:r>
              <a:rPr lang="pt-BR" dirty="0" err="1"/>
              <a:t>Hipertransparência</a:t>
            </a:r>
            <a:endParaRPr lang="pt-BR" dirty="0"/>
          </a:p>
          <a:p>
            <a:r>
              <a:rPr lang="pt-BR" dirty="0"/>
              <a:t>Capacidade de expor suas feridas para curá-las. </a:t>
            </a:r>
          </a:p>
          <a:p>
            <a:r>
              <a:rPr lang="pt-BR" dirty="0"/>
              <a:t>A criação de uma Política de </a:t>
            </a:r>
            <a:r>
              <a:rPr lang="pt-BR" dirty="0" err="1"/>
              <a:t>Compliance</a:t>
            </a:r>
            <a:r>
              <a:rPr lang="pt-BR" dirty="0"/>
              <a:t> te exige pensar no pior cenário para que ele nunca se concretize.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Falando em cenários difíceis....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793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12112" y="2115880"/>
            <a:ext cx="9364247" cy="36761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A cultura das Assembleias – além da prestação de contas e das decisões mais importantes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Dificuldades naturais desde sempre: custo, estrutura, temas espinhosos...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Sociedade digital 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Impactos da Tecnologia nos Princípios Cooperativistas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O princípio da Gestão Democrática</a:t>
            </a: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endParaRPr lang="pt-BR" sz="1866" dirty="0">
              <a:latin typeface="Roboto"/>
            </a:endParaRPr>
          </a:p>
          <a:p>
            <a:pPr marL="304815" indent="-304815" algn="just">
              <a:lnSpc>
                <a:spcPts val="2427"/>
              </a:lnSpc>
              <a:buFontTx/>
              <a:buChar char="-"/>
            </a:pPr>
            <a:r>
              <a:rPr lang="pt-BR" sz="1866" dirty="0">
                <a:latin typeface="Roboto"/>
              </a:rPr>
              <a:t>A hora e a vez da </a:t>
            </a:r>
            <a:r>
              <a:rPr lang="pt-BR" sz="1866" dirty="0" err="1">
                <a:latin typeface="Roboto"/>
              </a:rPr>
              <a:t>Ciberdemocracia</a:t>
            </a:r>
            <a:endParaRPr lang="pt-BR" sz="1866" dirty="0">
              <a:latin typeface="Roboto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17660" y="877398"/>
            <a:ext cx="8685953" cy="4422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92"/>
              </a:lnSpc>
            </a:pPr>
            <a:r>
              <a:rPr lang="pt-BR" sz="2993" dirty="0">
                <a:solidFill>
                  <a:srgbClr val="C86F13"/>
                </a:solidFill>
                <a:latin typeface="Roboto Bold"/>
              </a:rPr>
              <a:t>Assembleias Virtuais e </a:t>
            </a:r>
            <a:r>
              <a:rPr lang="pt-BR" sz="2993" dirty="0" err="1">
                <a:solidFill>
                  <a:srgbClr val="C86F13"/>
                </a:solidFill>
                <a:latin typeface="Roboto Bold"/>
              </a:rPr>
              <a:t>Compliance</a:t>
            </a:r>
            <a:endParaRPr lang="en-US" sz="2993" dirty="0">
              <a:solidFill>
                <a:srgbClr val="C86F13"/>
              </a:solidFill>
              <a:latin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3059320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0f1a1e-3fea-4711-8002-94da8964f288" xsi:nil="true"/>
    <lcf76f155ced4ddcb4097134ff3c332f xmlns="882807c7-2b43-4581-94ad-b15874b8849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829ED75252D30459F501BA42D96069E" ma:contentTypeVersion="20" ma:contentTypeDescription="Crie um novo documento." ma:contentTypeScope="" ma:versionID="1ec57d35e39a5fd5bdb21fd42b0323fd">
  <xsd:schema xmlns:xsd="http://www.w3.org/2001/XMLSchema" xmlns:xs="http://www.w3.org/2001/XMLSchema" xmlns:p="http://schemas.microsoft.com/office/2006/metadata/properties" xmlns:ns2="882807c7-2b43-4581-94ad-b15874b88496" xmlns:ns3="bf0f1a1e-3fea-4711-8002-94da8964f288" targetNamespace="http://schemas.microsoft.com/office/2006/metadata/properties" ma:root="true" ma:fieldsID="c6181ad9416fbad5f14bba5ddca25076" ns2:_="" ns3:_="">
    <xsd:import namespace="882807c7-2b43-4581-94ad-b15874b88496"/>
    <xsd:import namespace="bf0f1a1e-3fea-4711-8002-94da8964f2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807c7-2b43-4581-94ad-b15874b884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Marcações de imagem" ma:readOnly="false" ma:fieldId="{5cf76f15-5ced-4ddc-b409-7134ff3c332f}" ma:taxonomyMulti="true" ma:sspId="c3936996-ac5c-4084-a90a-2c9b666f9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1a1e-3fea-4711-8002-94da8964f28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7c906a-ae46-4b0c-b060-713bb6597b1f}" ma:internalName="TaxCatchAll" ma:showField="CatchAllData" ma:web="bf0f1a1e-3fea-4711-8002-94da8964f2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5F767-CF87-440A-BFB5-4F66E638AB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7366C-3ACA-4237-8E45-5FB69681A889}">
  <ds:schemaRefs>
    <ds:schemaRef ds:uri="http://schemas.microsoft.com/office/2006/metadata/properties"/>
    <ds:schemaRef ds:uri="http://schemas.microsoft.com/office/infopath/2007/PartnerControls"/>
    <ds:schemaRef ds:uri="51203ced-0744-48b9-a655-37fb68c19b76"/>
    <ds:schemaRef ds:uri="bf0f1a1e-3fea-4711-8002-94da8964f288"/>
  </ds:schemaRefs>
</ds:datastoreItem>
</file>

<file path=customXml/itemProps3.xml><?xml version="1.0" encoding="utf-8"?>
<ds:datastoreItem xmlns:ds="http://schemas.openxmlformats.org/officeDocument/2006/customXml" ds:itemID="{FFAC22CB-E541-4EF9-AA62-802AF4C7E6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</TotalTime>
  <Words>1404</Words>
  <Application>Microsoft Office PowerPoint</Application>
  <PresentationFormat>Widescreen</PresentationFormat>
  <Paragraphs>268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Roboto</vt:lpstr>
      <vt:lpstr>Roboto Bold</vt:lpstr>
      <vt:lpstr>Tema do Office</vt:lpstr>
      <vt:lpstr>Apresentação do PowerPoint</vt:lpstr>
      <vt:lpstr>Apresentação do PowerPoint</vt:lpstr>
      <vt:lpstr>Apresentação do PowerPoint</vt:lpstr>
      <vt:lpstr>Assembleias Virtuais e Compliance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Novidades da Lei Complementar nº. 196/2022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Nilo Carvalho</dc:creator>
  <cp:lastModifiedBy>Leila Andressa Dissenha</cp:lastModifiedBy>
  <cp:revision>27</cp:revision>
  <dcterms:created xsi:type="dcterms:W3CDTF">2022-10-06T15:24:23Z</dcterms:created>
  <dcterms:modified xsi:type="dcterms:W3CDTF">2022-11-10T07:06:00Z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0x010100ADF815464607EF44AC7257A8E861AA2E</vt:lpwstr>
  </property>
</Properties>
</file>