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1" r:id="rId7"/>
    <p:sldId id="259" r:id="rId8"/>
    <p:sldId id="262" r:id="rId9"/>
    <p:sldId id="272" r:id="rId10"/>
    <p:sldId id="260" r:id="rId11"/>
    <p:sldId id="269" r:id="rId12"/>
    <p:sldId id="263" r:id="rId13"/>
    <p:sldId id="264" r:id="rId14"/>
    <p:sldId id="275" r:id="rId15"/>
    <p:sldId id="266" r:id="rId16"/>
    <p:sldId id="267" r:id="rId17"/>
    <p:sldId id="270" r:id="rId18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CAFF"/>
    <a:srgbClr val="171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2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a Perez" userId="a175bc36-f43a-4eee-97f2-9ad086c48da8" providerId="ADAL" clId="{EAE3EB5D-37BA-4A48-BACD-5666F9ED437B}"/>
    <pc:docChg chg="delSld modSld">
      <pc:chgData name="Isabela Perez" userId="a175bc36-f43a-4eee-97f2-9ad086c48da8" providerId="ADAL" clId="{EAE3EB5D-37BA-4A48-BACD-5666F9ED437B}" dt="2024-05-07T22:02:00.238" v="29" actId="20577"/>
      <pc:docMkLst>
        <pc:docMk/>
      </pc:docMkLst>
      <pc:sldChg chg="modSp mod">
        <pc:chgData name="Isabela Perez" userId="a175bc36-f43a-4eee-97f2-9ad086c48da8" providerId="ADAL" clId="{EAE3EB5D-37BA-4A48-BACD-5666F9ED437B}" dt="2024-05-07T21:58:47.916" v="4" actId="20577"/>
        <pc:sldMkLst>
          <pc:docMk/>
          <pc:sldMk cId="1378820144" sldId="258"/>
        </pc:sldMkLst>
        <pc:spChg chg="mod">
          <ac:chgData name="Isabela Perez" userId="a175bc36-f43a-4eee-97f2-9ad086c48da8" providerId="ADAL" clId="{EAE3EB5D-37BA-4A48-BACD-5666F9ED437B}" dt="2024-05-07T21:58:47.916" v="4" actId="20577"/>
          <ac:spMkLst>
            <pc:docMk/>
            <pc:sldMk cId="1378820144" sldId="258"/>
            <ac:spMk id="11" creationId="{0224DDA8-784E-9804-D038-8BE2365EC8C2}"/>
          </ac:spMkLst>
        </pc:spChg>
      </pc:sldChg>
      <pc:sldChg chg="modSp mod">
        <pc:chgData name="Isabela Perez" userId="a175bc36-f43a-4eee-97f2-9ad086c48da8" providerId="ADAL" clId="{EAE3EB5D-37BA-4A48-BACD-5666F9ED437B}" dt="2024-05-07T22:02:00.238" v="29" actId="20577"/>
        <pc:sldMkLst>
          <pc:docMk/>
          <pc:sldMk cId="2395771849" sldId="269"/>
        </pc:sldMkLst>
        <pc:spChg chg="mod">
          <ac:chgData name="Isabela Perez" userId="a175bc36-f43a-4eee-97f2-9ad086c48da8" providerId="ADAL" clId="{EAE3EB5D-37BA-4A48-BACD-5666F9ED437B}" dt="2024-05-07T22:02:00.238" v="29" actId="20577"/>
          <ac:spMkLst>
            <pc:docMk/>
            <pc:sldMk cId="2395771849" sldId="269"/>
            <ac:spMk id="14" creationId="{39E7E36E-0FAF-10D5-FD94-CE5BE2F0087B}"/>
          </ac:spMkLst>
        </pc:spChg>
      </pc:sldChg>
      <pc:sldChg chg="modSp mod">
        <pc:chgData name="Isabela Perez" userId="a175bc36-f43a-4eee-97f2-9ad086c48da8" providerId="ADAL" clId="{EAE3EB5D-37BA-4A48-BACD-5666F9ED437B}" dt="2024-05-07T21:58:39.319" v="2" actId="20577"/>
        <pc:sldMkLst>
          <pc:docMk/>
          <pc:sldMk cId="2054130914" sldId="270"/>
        </pc:sldMkLst>
        <pc:spChg chg="mod">
          <ac:chgData name="Isabela Perez" userId="a175bc36-f43a-4eee-97f2-9ad086c48da8" providerId="ADAL" clId="{EAE3EB5D-37BA-4A48-BACD-5666F9ED437B}" dt="2024-05-07T21:58:39.319" v="2" actId="20577"/>
          <ac:spMkLst>
            <pc:docMk/>
            <pc:sldMk cId="2054130914" sldId="270"/>
            <ac:spMk id="9" creationId="{3F4B3AD7-3FA9-E262-A447-A63130A8A03A}"/>
          </ac:spMkLst>
        </pc:spChg>
      </pc:sldChg>
      <pc:sldChg chg="del">
        <pc:chgData name="Isabela Perez" userId="a175bc36-f43a-4eee-97f2-9ad086c48da8" providerId="ADAL" clId="{EAE3EB5D-37BA-4A48-BACD-5666F9ED437B}" dt="2024-05-07T21:58:19.591" v="0" actId="2696"/>
        <pc:sldMkLst>
          <pc:docMk/>
          <pc:sldMk cId="2591529379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BA761-B4F9-B60F-6C64-23D8975E8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71215B-295D-30AE-0CF7-C5CDF1DF0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E6DF1B-DC94-95F5-C5A0-AEE767AF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BEAC7B-4497-3465-C83A-A26E18B6D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4DC477-A757-5C41-25CA-1109CE32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867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E723E-A963-CAB7-2EE4-1A449F2E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267365-F0EC-7388-9621-6713EC565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10883A-64B3-21B5-E1D5-410D3544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F5EC43-390D-1B10-C3E4-B1B0E8D2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53764-CB25-A209-22AB-3CA0756B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12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DA519B-92D9-7036-D5DF-BD48769D7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B6214F-8BDD-A6AF-3F51-E50DD1B1B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DAF7F6-4D3B-F1FA-307B-54B1BA57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E4AD06-939D-B2FF-B64F-FB3DDCE8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348B83-ADAB-A3EB-B4EF-C45A8CAB9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571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3CFD5-7B5B-3079-C06C-E8685580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11F91C-DDB4-839A-B8F4-C9024123C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0C0670-B030-98C4-1E50-2649236E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D9C99A-6849-146A-438D-D6FF850E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888659-9623-B5E8-E88B-007BCFED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441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6FA47-2B95-A47A-E8D3-641D6F02A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7B576B-6F22-8910-A6CA-DD9B8BA06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81C93C-22BC-A4A4-1BDA-05800CD3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1899F8-6CA5-0712-26A2-9806B670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A407B2-87DD-38F3-9EC7-33A22B9C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218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9FA01-E541-6F82-53D2-1AD61BA7F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ABBB4F-90B3-7324-2F54-87D7249FE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8EF5D2-6699-890C-5E8E-18B806CA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9E2067-910A-AEE5-9BCA-25C7EE3F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3A0FFD-DE1B-C355-E7DD-DB71C825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C757008-228F-51A5-EBEE-CB1F1D57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088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4BBCA-A691-0DD5-1028-72BA6AB2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CD212A-EE7E-C799-644E-E8319069D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8AFE6C-EC50-0E4E-6396-A15B7F7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9781E7F-DDCF-828C-FC63-E651E43E88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D2A92FE-ADA7-8509-F722-146BA28EE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7F0B9F6-086B-487C-CF48-2AF627846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A0D5DB1-0BCC-6011-D494-90D4601D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4AF2534-8A39-1F84-9221-1BF025925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481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63BAE-C73B-4DD3-7143-8B6CCB4E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40D563A-00AB-7BA9-96B9-C8B7A9CF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BE0753D-B53E-3B41-2B02-6E836357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02FDCA7-5B0C-FD1D-A9CD-4D1E80E4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896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F5A1826-969D-0D68-0F13-60BDCF9A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261851-C42B-765D-56F3-951D3BF0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04D240E-4E13-8B1F-10E7-390DE6E1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47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DF688-0779-8AF4-3293-5FB94A06D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45E68B-2983-AEEF-1F9F-B41E7CCF0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2A8A709-5F88-090F-935E-664097206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9CB440-389A-F4A4-7246-661A1558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27E5D2-642A-AC84-3986-752343A0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F7B398-73DF-200D-2F67-1C198192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500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70F70-E2C2-9340-73CB-38B47BCE2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11E0E3F-8943-276C-66D7-EC0FF044A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0FE2211-55FB-3735-2FFC-E2F6F6610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E8B5CF-52FE-928E-D439-598E13504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7B6F94D-6FF3-76AF-DD4B-F40165FC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E1604A-0C57-555C-FE81-283B2767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19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06B1283-79EB-73E5-6C40-6D562339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B78F2D-DBF0-8661-5A5F-A4671F26E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0BFA8D-D1E1-EC75-6EC6-58C89076D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EEB22-EF04-48CA-91B7-FE06BC41779D}" type="datetimeFigureOut">
              <a:rPr lang="pt-BR" smtClean="0"/>
              <a:t>07/05/2024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3BB995-BA63-C0C9-A8CE-4E4F8DE3D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9837AF-3B1F-F98B-312C-0608F1A9F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FB92C4-F8DB-4717-9781-07DF8848BD1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133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36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5DC78B74-26DD-73E3-D9A3-05518BCD54DD}"/>
              </a:ext>
            </a:extLst>
          </p:cNvPr>
          <p:cNvGrpSpPr/>
          <p:nvPr/>
        </p:nvGrpSpPr>
        <p:grpSpPr>
          <a:xfrm>
            <a:off x="2092327" y="1385044"/>
            <a:ext cx="6946895" cy="892552"/>
            <a:chOff x="1389380" y="1739900"/>
            <a:chExt cx="6946895" cy="892552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256C6057-F6ED-C468-4456-410E6EF3DDED}"/>
                </a:ext>
              </a:extLst>
            </p:cNvPr>
            <p:cNvSpPr txBox="1"/>
            <p:nvPr/>
          </p:nvSpPr>
          <p:spPr>
            <a:xfrm>
              <a:off x="1600200" y="1739900"/>
              <a:ext cx="48076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Exemplos de atuações junto ao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9728B25A-2A4F-7F7C-FAC1-75A6C820431C}"/>
                </a:ext>
              </a:extLst>
            </p:cNvPr>
            <p:cNvSpPr txBox="1"/>
            <p:nvPr/>
          </p:nvSpPr>
          <p:spPr>
            <a:xfrm>
              <a:off x="1600200" y="2109232"/>
              <a:ext cx="67360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Governo do Estado de Minas Gerais em 2023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59B391D9-C79C-83C9-BFF3-567A18CDF87F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5EDFE78-6CA5-2D9A-50C4-1FC17D39CF1C}"/>
              </a:ext>
            </a:extLst>
          </p:cNvPr>
          <p:cNvSpPr txBox="1"/>
          <p:nvPr/>
        </p:nvSpPr>
        <p:spPr>
          <a:xfrm>
            <a:off x="2303147" y="2610634"/>
            <a:ext cx="77965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Participação como entidade parceira no processo de candidatura dos Modos de Fazer Queijo Minas Artesanal à lista do Patrimônio Imaterial da Humanidade efetivado junto à Unesco/ONU;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Participação como entidade parceira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 Compete Minas Edital da Sede/MG – Secretaria de Estado de Desenvolvimento Econômico e Fapemig - Fundação de Amparo à Pesquisa do Estado de Minas Gerais;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Atuação como entidade parceira no Projeto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Vuei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Vivência Universitária em Empreendedorismo e Inovação como parceiros da Sede/MG;</a:t>
            </a:r>
          </a:p>
        </p:txBody>
      </p:sp>
    </p:spTree>
    <p:extLst>
      <p:ext uri="{BB962C8B-B14F-4D97-AF65-F5344CB8AC3E}">
        <p14:creationId xmlns:p14="http://schemas.microsoft.com/office/powerpoint/2010/main" val="390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A78A1162-9145-8ECD-7BFE-FA265146D272}"/>
              </a:ext>
            </a:extLst>
          </p:cNvPr>
          <p:cNvGrpSpPr/>
          <p:nvPr/>
        </p:nvGrpSpPr>
        <p:grpSpPr>
          <a:xfrm>
            <a:off x="2092327" y="1385044"/>
            <a:ext cx="6946895" cy="892552"/>
            <a:chOff x="1389380" y="1739900"/>
            <a:chExt cx="6946895" cy="892552"/>
          </a:xfrm>
        </p:grpSpPr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67D8E651-7CAE-1366-5B39-C0B5D45B230E}"/>
                </a:ext>
              </a:extLst>
            </p:cNvPr>
            <p:cNvSpPr txBox="1"/>
            <p:nvPr/>
          </p:nvSpPr>
          <p:spPr>
            <a:xfrm>
              <a:off x="1600200" y="1739900"/>
              <a:ext cx="48076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Exemplos de atuações junto ao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EDFD9BD5-C72B-279C-40A2-BA9312CA44C6}"/>
                </a:ext>
              </a:extLst>
            </p:cNvPr>
            <p:cNvSpPr txBox="1"/>
            <p:nvPr/>
          </p:nvSpPr>
          <p:spPr>
            <a:xfrm>
              <a:off x="1600200" y="2109232"/>
              <a:ext cx="67360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Governo do Estado de Minas Gerais em 2023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E5003B79-FF8A-4055-6F62-2EE6EAE5329F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B8ADEA18-D40A-3292-3EE4-E314ADA37C0A}"/>
              </a:ext>
            </a:extLst>
          </p:cNvPr>
          <p:cNvSpPr txBox="1"/>
          <p:nvPr/>
        </p:nvSpPr>
        <p:spPr>
          <a:xfrm>
            <a:off x="2303147" y="2610634"/>
            <a:ext cx="79711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Interlocução com a Sede/MG e Cemig buscando solução para projetos de redes de energia e usinas de geração de energia fotovoltaica de cooperativas mineiras que integram o Programa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MinasCoop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Energia</a:t>
            </a:r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Participação na Missão Oficial do Governo de Minas na COP28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28ª Conferência de Mudanças Climáticas da ONU), em Dubai/EAU;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Articulação junto à Sede/MG e </a:t>
            </a:r>
            <a:r>
              <a:rPr lang="pt-B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Cecoop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Conselho Estadual </a:t>
            </a:r>
            <a:r>
              <a:rPr lang="pt-BR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Cooperativismo 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visando atender as demandas dos ramos cooperativistas (agropecuário, crédito, saúde e transporte) junto a órgãos do Governo Estadual.</a:t>
            </a:r>
          </a:p>
        </p:txBody>
      </p:sp>
    </p:spTree>
    <p:extLst>
      <p:ext uri="{BB962C8B-B14F-4D97-AF65-F5344CB8AC3E}">
        <p14:creationId xmlns:p14="http://schemas.microsoft.com/office/powerpoint/2010/main" val="4222709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96151022-3882-9B70-8C59-6B923E436974}"/>
              </a:ext>
            </a:extLst>
          </p:cNvPr>
          <p:cNvGrpSpPr/>
          <p:nvPr/>
        </p:nvGrpSpPr>
        <p:grpSpPr>
          <a:xfrm>
            <a:off x="1846594" y="1374995"/>
            <a:ext cx="7413497" cy="892552"/>
            <a:chOff x="1389380" y="1739900"/>
            <a:chExt cx="7413497" cy="892552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E4670D78-9538-DFCF-84BC-375AB97B999E}"/>
                </a:ext>
              </a:extLst>
            </p:cNvPr>
            <p:cNvSpPr txBox="1"/>
            <p:nvPr/>
          </p:nvSpPr>
          <p:spPr>
            <a:xfrm>
              <a:off x="1600200" y="1739900"/>
              <a:ext cx="25467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Atuação junto à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45E3C58B-FD41-6F00-3A8C-C34749A6C614}"/>
                </a:ext>
              </a:extLst>
            </p:cNvPr>
            <p:cNvSpPr txBox="1"/>
            <p:nvPr/>
          </p:nvSpPr>
          <p:spPr>
            <a:xfrm>
              <a:off x="1600200" y="2109232"/>
              <a:ext cx="7202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Assembleia Legislativa de Minas Gerais em 2023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7B65C4DD-BF23-F5F6-890E-1590904D8B9B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97C6859-3E8D-F65D-9BE8-59B3B423BE57}"/>
              </a:ext>
            </a:extLst>
          </p:cNvPr>
          <p:cNvSpPr txBox="1"/>
          <p:nvPr/>
        </p:nvSpPr>
        <p:spPr>
          <a:xfrm>
            <a:off x="2057414" y="2620684"/>
            <a:ext cx="82879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Reinstalação da </a:t>
            </a:r>
            <a:r>
              <a:rPr lang="pt-B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Frencoop</a:t>
            </a: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MG - Frente Parlamentar do Cooperativismo;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ealização de audiência pública para debater o desenvolvimento do cooperativismo no Estado de Minas Gerais;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Realização de audiência pública para debater a implementação dos objetivos de desenvolvimento econômico sustentável das Nações Unidas em Minas Gerais, como integrante do MM2032 - Movimento Minas 2032;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Acompanhamento e monitoramento de 121 projetos de lei em tramitação.</a:t>
            </a:r>
            <a:endParaRPr lang="pt-B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50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04567D8-5035-7360-807B-15A9839EF7F0}"/>
              </a:ext>
            </a:extLst>
          </p:cNvPr>
          <p:cNvGrpSpPr/>
          <p:nvPr/>
        </p:nvGrpSpPr>
        <p:grpSpPr>
          <a:xfrm>
            <a:off x="2174247" y="1743611"/>
            <a:ext cx="7843507" cy="3370778"/>
            <a:chOff x="1846593" y="1622048"/>
            <a:chExt cx="7843507" cy="3370778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D807D2B6-0A66-8647-19AF-50CCB8EC3438}"/>
                </a:ext>
              </a:extLst>
            </p:cNvPr>
            <p:cNvGrpSpPr/>
            <p:nvPr/>
          </p:nvGrpSpPr>
          <p:grpSpPr>
            <a:xfrm>
              <a:off x="1846593" y="1622048"/>
              <a:ext cx="7151439" cy="1247093"/>
              <a:chOff x="1389379" y="1739900"/>
              <a:chExt cx="7151439" cy="1247093"/>
            </a:xfrm>
          </p:grpSpPr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51777E01-2553-0C84-2AB2-F04B7B3CE8AA}"/>
                  </a:ext>
                </a:extLst>
              </p:cNvPr>
              <p:cNvSpPr txBox="1"/>
              <p:nvPr/>
            </p:nvSpPr>
            <p:spPr>
              <a:xfrm>
                <a:off x="1600200" y="1739900"/>
                <a:ext cx="69406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b="1" i="1" kern="10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Atuação junto ao Congresso Nacional através</a:t>
                </a:r>
                <a:endParaRPr lang="pt-BR" sz="2800" b="1" i="1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501009E1-0F93-028D-9EBE-67284E99FFEA}"/>
                  </a:ext>
                </a:extLst>
              </p:cNvPr>
              <p:cNvSpPr txBox="1"/>
              <p:nvPr/>
            </p:nvSpPr>
            <p:spPr>
              <a:xfrm>
                <a:off x="1600200" y="2109232"/>
                <a:ext cx="65857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b="1" i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dos parlamentares mineiros integrantes da</a:t>
                </a:r>
              </a:p>
            </p:txBody>
          </p:sp>
          <p:sp>
            <p:nvSpPr>
              <p:cNvPr id="7" name="Retângulo: Cantos Arredondados 6">
                <a:extLst>
                  <a:ext uri="{FF2B5EF4-FFF2-40B4-BE49-F238E27FC236}">
                    <a16:creationId xmlns:a16="http://schemas.microsoft.com/office/drawing/2014/main" id="{F1C4009B-02BD-18D8-B32C-56C2B6A405A2}"/>
                  </a:ext>
                </a:extLst>
              </p:cNvPr>
              <p:cNvSpPr/>
              <p:nvPr/>
            </p:nvSpPr>
            <p:spPr>
              <a:xfrm rot="5400000">
                <a:off x="932348" y="2332901"/>
                <a:ext cx="959782" cy="4571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rgbClr val="1FCA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27F1DFE4-CF58-4451-92B8-8C9269806883}"/>
                  </a:ext>
                </a:extLst>
              </p:cNvPr>
              <p:cNvSpPr txBox="1"/>
              <p:nvPr/>
            </p:nvSpPr>
            <p:spPr>
              <a:xfrm>
                <a:off x="1600200" y="2463773"/>
                <a:ext cx="42646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kern="100" dirty="0" err="1">
                    <a:solidFill>
                      <a:srgbClr val="171C66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Frencoop</a:t>
                </a:r>
                <a:r>
                  <a:rPr lang="pt-BR" sz="2800" kern="100" dirty="0">
                    <a:solidFill>
                      <a:srgbClr val="171C66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Nacional em 2023</a:t>
                </a:r>
                <a:endParaRPr lang="pt-BR" sz="2800" dirty="0">
                  <a:solidFill>
                    <a:srgbClr val="171C66"/>
                  </a:solidFill>
                </a:endParaRPr>
              </a:p>
            </p:txBody>
          </p:sp>
        </p:grp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AB626197-288E-808A-E740-EC37ECA483E7}"/>
                </a:ext>
              </a:extLst>
            </p:cNvPr>
            <p:cNvSpPr txBox="1"/>
            <p:nvPr/>
          </p:nvSpPr>
          <p:spPr>
            <a:xfrm>
              <a:off x="2057414" y="3238500"/>
              <a:ext cx="763268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pt-BR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Articulação, acompanhamento e interlocução no tocante a tramitação da PEC da Reforma Tributária e defesa das propostas do cooperativismo brasileiro;</a:t>
              </a: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Articulação, acompanhamento e interlocução no tocante a tramitação de projetos de leis que impactam os diversos ramos cooperativistas.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296113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8F4FCE19-6503-5386-4D90-5952F10B24D6}"/>
              </a:ext>
            </a:extLst>
          </p:cNvPr>
          <p:cNvGrpSpPr/>
          <p:nvPr/>
        </p:nvGrpSpPr>
        <p:grpSpPr>
          <a:xfrm>
            <a:off x="2501900" y="2311400"/>
            <a:ext cx="7188200" cy="2235200"/>
            <a:chOff x="2501900" y="3429000"/>
            <a:chExt cx="7188200" cy="2235200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E016AC2F-5B0A-48F4-0739-79563AB99DC7}"/>
                </a:ext>
              </a:extLst>
            </p:cNvPr>
            <p:cNvSpPr txBox="1"/>
            <p:nvPr/>
          </p:nvSpPr>
          <p:spPr>
            <a:xfrm>
              <a:off x="4721714" y="3429000"/>
              <a:ext cx="274857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4800" b="1" dirty="0">
                  <a:solidFill>
                    <a:srgbClr val="171C66"/>
                  </a:solidFill>
                </a:rPr>
                <a:t>Obrigado!</a:t>
              </a:r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B0B7EA39-3FC7-F4E5-8DD1-841681E98C59}"/>
                </a:ext>
              </a:extLst>
            </p:cNvPr>
            <p:cNvGrpSpPr/>
            <p:nvPr/>
          </p:nvGrpSpPr>
          <p:grpSpPr>
            <a:xfrm>
              <a:off x="3395168" y="4684796"/>
              <a:ext cx="5401664" cy="615554"/>
              <a:chOff x="3395168" y="4913396"/>
              <a:chExt cx="5401664" cy="615554"/>
            </a:xfrm>
          </p:grpSpPr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3F4B3AD7-3FA9-E262-A447-A63130A8A03A}"/>
                  </a:ext>
                </a:extLst>
              </p:cNvPr>
              <p:cNvSpPr txBox="1"/>
              <p:nvPr/>
            </p:nvSpPr>
            <p:spPr>
              <a:xfrm>
                <a:off x="3624815" y="4913396"/>
                <a:ext cx="2228239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pt-BR" sz="18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71C6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Isabela Chenna Pérez </a:t>
                </a:r>
              </a:p>
              <a:p>
                <a:r>
                  <a:rPr kumimoji="0" lang="pt-BR" sz="16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71C6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Gerente Geral</a:t>
                </a:r>
              </a:p>
            </p:txBody>
          </p:sp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2908C94D-BD80-E6F5-FC0B-A41AD28D3D81}"/>
                  </a:ext>
                </a:extLst>
              </p:cNvPr>
              <p:cNvSpPr/>
              <p:nvPr/>
            </p:nvSpPr>
            <p:spPr>
              <a:xfrm>
                <a:off x="3395168" y="5148020"/>
                <a:ext cx="146304" cy="146304"/>
              </a:xfrm>
              <a:prstGeom prst="ellipse">
                <a:avLst/>
              </a:prstGeom>
              <a:solidFill>
                <a:srgbClr val="1FCA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3AA2B71D-2A27-0EA9-8C1F-CB27C17362BD}"/>
                  </a:ext>
                </a:extLst>
              </p:cNvPr>
              <p:cNvSpPr txBox="1"/>
              <p:nvPr/>
            </p:nvSpPr>
            <p:spPr>
              <a:xfrm>
                <a:off x="6360395" y="4913397"/>
                <a:ext cx="2436437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pt-BR" sz="18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71C6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Geraldo Magela da Silva</a:t>
                </a:r>
              </a:p>
              <a:p>
                <a:r>
                  <a:rPr kumimoji="0" lang="pt-BR" sz="16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71C6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Assessor Institucional</a:t>
                </a:r>
              </a:p>
            </p:txBody>
          </p:sp>
          <p:sp>
            <p:nvSpPr>
              <p:cNvPr id="12" name="Elipse 11">
                <a:extLst>
                  <a:ext uri="{FF2B5EF4-FFF2-40B4-BE49-F238E27FC236}">
                    <a16:creationId xmlns:a16="http://schemas.microsoft.com/office/drawing/2014/main" id="{0868361E-2333-059E-C0B5-96931D4DB5D5}"/>
                  </a:ext>
                </a:extLst>
              </p:cNvPr>
              <p:cNvSpPr/>
              <p:nvPr/>
            </p:nvSpPr>
            <p:spPr>
              <a:xfrm>
                <a:off x="6130748" y="5148021"/>
                <a:ext cx="146304" cy="146304"/>
              </a:xfrm>
              <a:prstGeom prst="ellipse">
                <a:avLst/>
              </a:prstGeom>
              <a:solidFill>
                <a:srgbClr val="1FCA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id="{AC514435-C2A5-2FD0-C790-F0328E55F22C}"/>
                </a:ext>
              </a:extLst>
            </p:cNvPr>
            <p:cNvCxnSpPr>
              <a:cxnSpLocks/>
            </p:cNvCxnSpPr>
            <p:nvPr/>
          </p:nvCxnSpPr>
          <p:spPr>
            <a:xfrm>
              <a:off x="2501900" y="5664200"/>
              <a:ext cx="7188200" cy="0"/>
            </a:xfrm>
            <a:prstGeom prst="line">
              <a:avLst/>
            </a:prstGeom>
            <a:ln w="9525">
              <a:solidFill>
                <a:srgbClr val="1FCA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5413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Agrupar 19">
            <a:extLst>
              <a:ext uri="{FF2B5EF4-FFF2-40B4-BE49-F238E27FC236}">
                <a16:creationId xmlns:a16="http://schemas.microsoft.com/office/drawing/2014/main" id="{D6F38C76-2871-68C3-A69F-4DC28754F1D3}"/>
              </a:ext>
            </a:extLst>
          </p:cNvPr>
          <p:cNvGrpSpPr/>
          <p:nvPr/>
        </p:nvGrpSpPr>
        <p:grpSpPr>
          <a:xfrm>
            <a:off x="2772238" y="1951350"/>
            <a:ext cx="6647525" cy="2955300"/>
            <a:chOff x="2772238" y="2237841"/>
            <a:chExt cx="6647525" cy="2955300"/>
          </a:xfrm>
        </p:grpSpPr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54295400-467A-C740-900D-FB7495775F4A}"/>
                </a:ext>
              </a:extLst>
            </p:cNvPr>
            <p:cNvSpPr txBox="1"/>
            <p:nvPr/>
          </p:nvSpPr>
          <p:spPr>
            <a:xfrm>
              <a:off x="2772238" y="2944368"/>
              <a:ext cx="664752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0" lang="pt-BR" sz="28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 Relações Institucionais e Governamentais</a:t>
              </a:r>
            </a:p>
            <a:p>
              <a:pPr algn="ctr"/>
              <a:r>
                <a:rPr kumimoji="0" lang="pt-BR" sz="28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 </a:t>
              </a:r>
              <a:r>
                <a:rPr kumimoji="0" lang="pt-BR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Contexto do Sistema </a:t>
              </a:r>
              <a:r>
                <a:rPr kumimoji="0" lang="pt-BR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Ocemg</a:t>
              </a:r>
              <a:endPara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D262044F-5576-2AE4-A74C-E308B0EC9569}"/>
                </a:ext>
              </a:extLst>
            </p:cNvPr>
            <p:cNvGrpSpPr/>
            <p:nvPr/>
          </p:nvGrpSpPr>
          <p:grpSpPr>
            <a:xfrm>
              <a:off x="5337048" y="2237841"/>
              <a:ext cx="1517904" cy="523220"/>
              <a:chOff x="5504688" y="2421148"/>
              <a:chExt cx="1517904" cy="523220"/>
            </a:xfrm>
          </p:grpSpPr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678AAFA1-0941-8C82-7343-AEB1AB8147DC}"/>
                  </a:ext>
                </a:extLst>
              </p:cNvPr>
              <p:cNvSpPr txBox="1"/>
              <p:nvPr/>
            </p:nvSpPr>
            <p:spPr>
              <a:xfrm>
                <a:off x="5712816" y="2421148"/>
                <a:ext cx="11016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2800" b="1" i="1" dirty="0">
                    <a:solidFill>
                      <a:srgbClr val="1FCA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Painel</a:t>
                </a:r>
              </a:p>
            </p:txBody>
          </p:sp>
          <p:sp>
            <p:nvSpPr>
              <p:cNvPr id="9" name="Retângulo: Cantos Arredondados 8">
                <a:extLst>
                  <a:ext uri="{FF2B5EF4-FFF2-40B4-BE49-F238E27FC236}">
                    <a16:creationId xmlns:a16="http://schemas.microsoft.com/office/drawing/2014/main" id="{564E26AF-FB4F-2823-20CE-953D576D1F43}"/>
                  </a:ext>
                </a:extLst>
              </p:cNvPr>
              <p:cNvSpPr/>
              <p:nvPr/>
            </p:nvSpPr>
            <p:spPr>
              <a:xfrm>
                <a:off x="5504688" y="2421148"/>
                <a:ext cx="1517904" cy="523220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rgbClr val="1FCA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1B1C6795-6348-14CB-D755-AEDD52BE079E}"/>
                </a:ext>
              </a:extLst>
            </p:cNvPr>
            <p:cNvGrpSpPr/>
            <p:nvPr/>
          </p:nvGrpSpPr>
          <p:grpSpPr>
            <a:xfrm>
              <a:off x="3395168" y="4577587"/>
              <a:ext cx="5401664" cy="615554"/>
              <a:chOff x="3386805" y="4666487"/>
              <a:chExt cx="5401664" cy="615554"/>
            </a:xfrm>
          </p:grpSpPr>
          <p:grpSp>
            <p:nvGrpSpPr>
              <p:cNvPr id="17" name="Agrupar 16">
                <a:extLst>
                  <a:ext uri="{FF2B5EF4-FFF2-40B4-BE49-F238E27FC236}">
                    <a16:creationId xmlns:a16="http://schemas.microsoft.com/office/drawing/2014/main" id="{76978938-9ADF-8516-8D00-BD21DEE080E1}"/>
                  </a:ext>
                </a:extLst>
              </p:cNvPr>
              <p:cNvGrpSpPr/>
              <p:nvPr/>
            </p:nvGrpSpPr>
            <p:grpSpPr>
              <a:xfrm>
                <a:off x="3386805" y="4666487"/>
                <a:ext cx="2457886" cy="615553"/>
                <a:chOff x="6625305" y="4386215"/>
                <a:chExt cx="2457886" cy="615553"/>
              </a:xfrm>
            </p:grpSpPr>
            <p:sp>
              <p:nvSpPr>
                <p:cNvPr id="11" name="CaixaDeTexto 10">
                  <a:extLst>
                    <a:ext uri="{FF2B5EF4-FFF2-40B4-BE49-F238E27FC236}">
                      <a16:creationId xmlns:a16="http://schemas.microsoft.com/office/drawing/2014/main" id="{0224DDA8-784E-9804-D038-8BE2365EC8C2}"/>
                    </a:ext>
                  </a:extLst>
                </p:cNvPr>
                <p:cNvSpPr txBox="1"/>
                <p:nvPr/>
              </p:nvSpPr>
              <p:spPr>
                <a:xfrm>
                  <a:off x="6854952" y="4386215"/>
                  <a:ext cx="2228239" cy="6155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0" lang="pt-BR" sz="18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71C6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Isabela Chenna Pérez </a:t>
                  </a:r>
                </a:p>
                <a:p>
                  <a:r>
                    <a:rPr kumimoji="0" lang="pt-BR" sz="16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71C6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Gerente Geral</a:t>
                  </a:r>
                </a:p>
              </p:txBody>
            </p:sp>
            <p:sp>
              <p:nvSpPr>
                <p:cNvPr id="15" name="Elipse 14">
                  <a:extLst>
                    <a:ext uri="{FF2B5EF4-FFF2-40B4-BE49-F238E27FC236}">
                      <a16:creationId xmlns:a16="http://schemas.microsoft.com/office/drawing/2014/main" id="{96058A9F-38CF-C658-A518-3AE1920FB923}"/>
                    </a:ext>
                  </a:extLst>
                </p:cNvPr>
                <p:cNvSpPr/>
                <p:nvPr/>
              </p:nvSpPr>
              <p:spPr>
                <a:xfrm>
                  <a:off x="6625305" y="4620839"/>
                  <a:ext cx="146304" cy="146304"/>
                </a:xfrm>
                <a:prstGeom prst="ellipse">
                  <a:avLst/>
                </a:prstGeom>
                <a:solidFill>
                  <a:srgbClr val="1FCA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grpSp>
            <p:nvGrpSpPr>
              <p:cNvPr id="18" name="Agrupar 17">
                <a:extLst>
                  <a:ext uri="{FF2B5EF4-FFF2-40B4-BE49-F238E27FC236}">
                    <a16:creationId xmlns:a16="http://schemas.microsoft.com/office/drawing/2014/main" id="{6B815688-B4D6-E210-4F51-E24137BBE7BD}"/>
                  </a:ext>
                </a:extLst>
              </p:cNvPr>
              <p:cNvGrpSpPr/>
              <p:nvPr/>
            </p:nvGrpSpPr>
            <p:grpSpPr>
              <a:xfrm>
                <a:off x="6122385" y="4666488"/>
                <a:ext cx="2666084" cy="615553"/>
                <a:chOff x="6625305" y="5001768"/>
                <a:chExt cx="2666084" cy="615553"/>
              </a:xfrm>
            </p:grpSpPr>
            <p:sp>
              <p:nvSpPr>
                <p:cNvPr id="12" name="CaixaDeTexto 11">
                  <a:extLst>
                    <a:ext uri="{FF2B5EF4-FFF2-40B4-BE49-F238E27FC236}">
                      <a16:creationId xmlns:a16="http://schemas.microsoft.com/office/drawing/2014/main" id="{6BC0F517-9ECF-8EA7-26A9-18BCDD45B638}"/>
                    </a:ext>
                  </a:extLst>
                </p:cNvPr>
                <p:cNvSpPr txBox="1"/>
                <p:nvPr/>
              </p:nvSpPr>
              <p:spPr>
                <a:xfrm>
                  <a:off x="6854952" y="5001768"/>
                  <a:ext cx="2436437" cy="6155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0" lang="pt-BR" sz="18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71C6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Geraldo Magela da Silva</a:t>
                  </a:r>
                </a:p>
                <a:p>
                  <a:r>
                    <a:rPr kumimoji="0" lang="pt-BR" sz="16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71C66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Assessor Institucional</a:t>
                  </a:r>
                </a:p>
              </p:txBody>
            </p:sp>
            <p:sp>
              <p:nvSpPr>
                <p:cNvPr id="16" name="Elipse 15">
                  <a:extLst>
                    <a:ext uri="{FF2B5EF4-FFF2-40B4-BE49-F238E27FC236}">
                      <a16:creationId xmlns:a16="http://schemas.microsoft.com/office/drawing/2014/main" id="{04C16974-2862-18EC-E8AC-754260021684}"/>
                    </a:ext>
                  </a:extLst>
                </p:cNvPr>
                <p:cNvSpPr/>
                <p:nvPr/>
              </p:nvSpPr>
              <p:spPr>
                <a:xfrm>
                  <a:off x="6625305" y="5236392"/>
                  <a:ext cx="146304" cy="146304"/>
                </a:xfrm>
                <a:prstGeom prst="ellipse">
                  <a:avLst/>
                </a:prstGeom>
                <a:solidFill>
                  <a:srgbClr val="1FCA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7882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763EBB0B-C6F8-5C2B-5F1F-65FAAAB3F8DF}"/>
              </a:ext>
            </a:extLst>
          </p:cNvPr>
          <p:cNvGrpSpPr/>
          <p:nvPr/>
        </p:nvGrpSpPr>
        <p:grpSpPr>
          <a:xfrm>
            <a:off x="2077720" y="2290227"/>
            <a:ext cx="6638862" cy="892552"/>
            <a:chOff x="1389380" y="1739900"/>
            <a:chExt cx="6638862" cy="892552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7694BF1D-5FAC-9B54-58A6-28249A925243}"/>
                </a:ext>
              </a:extLst>
            </p:cNvPr>
            <p:cNvSpPr txBox="1"/>
            <p:nvPr/>
          </p:nvSpPr>
          <p:spPr>
            <a:xfrm>
              <a:off x="1600200" y="1739900"/>
              <a:ext cx="3522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 que é a atividade de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AB4D99B9-1CC8-A0E4-FB86-ADCE9E00720F}"/>
                </a:ext>
              </a:extLst>
            </p:cNvPr>
            <p:cNvSpPr txBox="1"/>
            <p:nvPr/>
          </p:nvSpPr>
          <p:spPr>
            <a:xfrm>
              <a:off x="1600200" y="2109232"/>
              <a:ext cx="6428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Relações Institucionais do Sistema </a:t>
              </a:r>
              <a:r>
                <a:rPr lang="pt-BR" sz="2800" kern="100" dirty="0" err="1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Ocemg</a:t>
              </a:r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?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1A09857D-8307-40A9-B2D1-092CEBDF3731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FB65528-1D8A-6925-1755-B781852618C5}"/>
              </a:ext>
            </a:extLst>
          </p:cNvPr>
          <p:cNvSpPr txBox="1"/>
          <p:nvPr/>
        </p:nvSpPr>
        <p:spPr>
          <a:xfrm>
            <a:off x="2338274" y="3552111"/>
            <a:ext cx="77760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atividade de Relações Institucionais é aquela por meio da qual </a:t>
            </a:r>
            <a:r>
              <a:rPr lang="pt-BR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fazemos chegar aos tomadores de decisões estratégicas, na esfera pública e/ou na privada, a nossa visão sobre a matéria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com o intuito de:</a:t>
            </a:r>
          </a:p>
        </p:txBody>
      </p:sp>
    </p:spTree>
    <p:extLst>
      <p:ext uri="{BB962C8B-B14F-4D97-AF65-F5344CB8AC3E}">
        <p14:creationId xmlns:p14="http://schemas.microsoft.com/office/powerpoint/2010/main" val="108229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763EBB0B-C6F8-5C2B-5F1F-65FAAAB3F8DF}"/>
              </a:ext>
            </a:extLst>
          </p:cNvPr>
          <p:cNvGrpSpPr/>
          <p:nvPr/>
        </p:nvGrpSpPr>
        <p:grpSpPr>
          <a:xfrm>
            <a:off x="2776569" y="1657680"/>
            <a:ext cx="6638862" cy="892552"/>
            <a:chOff x="1389380" y="1739900"/>
            <a:chExt cx="6638862" cy="892552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7694BF1D-5FAC-9B54-58A6-28249A925243}"/>
                </a:ext>
              </a:extLst>
            </p:cNvPr>
            <p:cNvSpPr txBox="1"/>
            <p:nvPr/>
          </p:nvSpPr>
          <p:spPr>
            <a:xfrm>
              <a:off x="1600200" y="1739900"/>
              <a:ext cx="3522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 que é a atividade de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AB4D99B9-1CC8-A0E4-FB86-ADCE9E00720F}"/>
                </a:ext>
              </a:extLst>
            </p:cNvPr>
            <p:cNvSpPr txBox="1"/>
            <p:nvPr/>
          </p:nvSpPr>
          <p:spPr>
            <a:xfrm>
              <a:off x="1600200" y="2109232"/>
              <a:ext cx="6428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Relações Institucionais do Sistema </a:t>
              </a:r>
              <a:r>
                <a:rPr lang="pt-BR" sz="2800" kern="100" dirty="0" err="1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Ocemg</a:t>
              </a:r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?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1A09857D-8307-40A9-B2D1-092CEBDF3731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70DA3D0-1C07-5864-5851-0809AE3B8ECB}"/>
              </a:ext>
            </a:extLst>
          </p:cNvPr>
          <p:cNvSpPr/>
          <p:nvPr/>
        </p:nvSpPr>
        <p:spPr>
          <a:xfrm>
            <a:off x="3556000" y="4439478"/>
            <a:ext cx="5080000" cy="393700"/>
          </a:xfrm>
          <a:prstGeom prst="roundRect">
            <a:avLst>
              <a:gd name="adj" fmla="val 50000"/>
            </a:avLst>
          </a:prstGeom>
          <a:solidFill>
            <a:srgbClr val="171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Mitigar riscos (econômicos, sociais, institucionai</a:t>
            </a:r>
            <a:r>
              <a:rPr lang="pt-BR" sz="1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etc.)</a:t>
            </a:r>
            <a:endParaRPr lang="pt-BR" sz="1600" dirty="0"/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2AF93667-0BD3-ED33-7E00-CA275F47C2E8}"/>
              </a:ext>
            </a:extLst>
          </p:cNvPr>
          <p:cNvSpPr/>
          <p:nvPr/>
        </p:nvSpPr>
        <p:spPr>
          <a:xfrm>
            <a:off x="4451350" y="4911242"/>
            <a:ext cx="3289300" cy="393700"/>
          </a:xfrm>
          <a:prstGeom prst="roundRect">
            <a:avLst>
              <a:gd name="adj" fmla="val 50000"/>
            </a:avLst>
          </a:prstGeom>
          <a:noFill/>
          <a:ln>
            <a:solidFill>
              <a:srgbClr val="171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kern="100" dirty="0">
                <a:solidFill>
                  <a:srgbClr val="171C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Oferecer modelo mais equilibrado</a:t>
            </a:r>
            <a:endParaRPr lang="pt-BR" sz="1600" dirty="0">
              <a:solidFill>
                <a:srgbClr val="171C66"/>
              </a:solidFill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701E3293-18A4-DA5F-6BB5-F613DAC5ECE4}"/>
              </a:ext>
            </a:extLst>
          </p:cNvPr>
          <p:cNvSpPr/>
          <p:nvPr/>
        </p:nvSpPr>
        <p:spPr>
          <a:xfrm>
            <a:off x="3038475" y="3970814"/>
            <a:ext cx="6115051" cy="393700"/>
          </a:xfrm>
          <a:prstGeom prst="roundRect">
            <a:avLst>
              <a:gd name="adj" fmla="val 50000"/>
            </a:avLst>
          </a:prstGeom>
          <a:noFill/>
          <a:ln>
            <a:solidFill>
              <a:srgbClr val="171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kern="100" dirty="0">
                <a:solidFill>
                  <a:srgbClr val="171C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Apresentar sugestões pontuais para o melhoramento da proposição</a:t>
            </a:r>
            <a:endParaRPr lang="pt-BR" sz="1600" dirty="0">
              <a:solidFill>
                <a:srgbClr val="171C66"/>
              </a:solidFill>
            </a:endParaRP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46990A15-9752-EC78-C9E7-2409F5A65EF4}"/>
              </a:ext>
            </a:extLst>
          </p:cNvPr>
          <p:cNvSpPr/>
          <p:nvPr/>
        </p:nvSpPr>
        <p:spPr>
          <a:xfrm>
            <a:off x="1077697" y="3035300"/>
            <a:ext cx="10036606" cy="393700"/>
          </a:xfrm>
          <a:prstGeom prst="roundRect">
            <a:avLst>
              <a:gd name="adj" fmla="val 50000"/>
            </a:avLst>
          </a:prstGeom>
          <a:noFill/>
          <a:ln>
            <a:solidFill>
              <a:srgbClr val="171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kern="100" dirty="0">
                <a:solidFill>
                  <a:srgbClr val="171C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Apresentar dados e informações importantes para a melhor compreensão do universo que a medida terá impacto</a:t>
            </a:r>
            <a:endParaRPr lang="pt-BR" sz="1600" dirty="0">
              <a:solidFill>
                <a:srgbClr val="171C66"/>
              </a:solidFill>
            </a:endParaRP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01399219-9602-3276-9AED-6692EA0C319F}"/>
              </a:ext>
            </a:extLst>
          </p:cNvPr>
          <p:cNvSpPr/>
          <p:nvPr/>
        </p:nvSpPr>
        <p:spPr>
          <a:xfrm>
            <a:off x="1941297" y="3507064"/>
            <a:ext cx="8309406" cy="393700"/>
          </a:xfrm>
          <a:prstGeom prst="roundRect">
            <a:avLst>
              <a:gd name="adj" fmla="val 50000"/>
            </a:avLst>
          </a:prstGeom>
          <a:solidFill>
            <a:srgbClr val="171C66"/>
          </a:solidFill>
          <a:ln>
            <a:solidFill>
              <a:srgbClr val="171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Alertar para a inadequação ao ordenamento jurídico vigente e técnica legislativa equivocada</a:t>
            </a:r>
            <a:endParaRPr lang="pt-B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8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Agrupar 21">
            <a:extLst>
              <a:ext uri="{FF2B5EF4-FFF2-40B4-BE49-F238E27FC236}">
                <a16:creationId xmlns:a16="http://schemas.microsoft.com/office/drawing/2014/main" id="{CDFEA797-AB40-5D0E-2B75-3E3A2FE76FE4}"/>
              </a:ext>
            </a:extLst>
          </p:cNvPr>
          <p:cNvGrpSpPr/>
          <p:nvPr/>
        </p:nvGrpSpPr>
        <p:grpSpPr>
          <a:xfrm>
            <a:off x="1409879" y="2336056"/>
            <a:ext cx="9372242" cy="2032000"/>
            <a:chOff x="1353820" y="2336056"/>
            <a:chExt cx="9372242" cy="2032000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41C99A5-5B99-3BC7-6C76-C3FB5367B016}"/>
                </a:ext>
              </a:extLst>
            </p:cNvPr>
            <p:cNvSpPr/>
            <p:nvPr/>
          </p:nvSpPr>
          <p:spPr>
            <a:xfrm>
              <a:off x="3875314" y="2336056"/>
              <a:ext cx="2032000" cy="2032000"/>
            </a:xfrm>
            <a:prstGeom prst="ellipse">
              <a:avLst/>
            </a:prstGeom>
            <a:solidFill>
              <a:srgbClr val="171C6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5AC725F1-3BFF-966B-CCEA-0B5071A473BD}"/>
                </a:ext>
              </a:extLst>
            </p:cNvPr>
            <p:cNvGrpSpPr/>
            <p:nvPr/>
          </p:nvGrpSpPr>
          <p:grpSpPr>
            <a:xfrm>
              <a:off x="1353820" y="2905780"/>
              <a:ext cx="1763809" cy="892552"/>
              <a:chOff x="1389380" y="1739900"/>
              <a:chExt cx="1763809" cy="892552"/>
            </a:xfrm>
          </p:grpSpPr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19C14B82-85FF-4918-D74C-CC425853DB9D}"/>
                  </a:ext>
                </a:extLst>
              </p:cNvPr>
              <p:cNvSpPr txBox="1"/>
              <p:nvPr/>
            </p:nvSpPr>
            <p:spPr>
              <a:xfrm>
                <a:off x="1600200" y="1739900"/>
                <a:ext cx="10615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b="1" i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 que</a:t>
                </a:r>
                <a:endParaRPr lang="pt-BR" sz="2800" b="1" i="1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88ADA353-9A36-4C4D-023F-97762A6D731E}"/>
                  </a:ext>
                </a:extLst>
              </p:cNvPr>
              <p:cNvSpPr txBox="1"/>
              <p:nvPr/>
            </p:nvSpPr>
            <p:spPr>
              <a:xfrm>
                <a:off x="1600200" y="2109232"/>
                <a:ext cx="15529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fazemos?</a:t>
                </a:r>
                <a:endParaRPr lang="pt-BR" sz="2800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9" name="Retângulo: Cantos Arredondados 8">
                <a:extLst>
                  <a:ext uri="{FF2B5EF4-FFF2-40B4-BE49-F238E27FC236}">
                    <a16:creationId xmlns:a16="http://schemas.microsoft.com/office/drawing/2014/main" id="{A70E8205-2225-1A2A-85FA-0C41E417BC1B}"/>
                  </a:ext>
                </a:extLst>
              </p:cNvPr>
              <p:cNvSpPr/>
              <p:nvPr/>
            </p:nvSpPr>
            <p:spPr>
              <a:xfrm rot="5400000">
                <a:off x="1102398" y="2162852"/>
                <a:ext cx="619683" cy="4571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rgbClr val="1FCA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DE7A9A3D-0B23-EAE1-F9E8-CF2460E2707A}"/>
                </a:ext>
              </a:extLst>
            </p:cNvPr>
            <p:cNvSpPr txBox="1"/>
            <p:nvPr/>
          </p:nvSpPr>
          <p:spPr>
            <a:xfrm>
              <a:off x="3939699" y="2813447"/>
              <a:ext cx="190323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Participamos da </a:t>
              </a:r>
              <a:r>
                <a:rPr lang="pt-BR" sz="1600" b="1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formulação e execução </a:t>
              </a:r>
              <a:r>
                <a:rPr lang="pt-BR" sz="16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 políticas públicas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59A72A8-F1E2-F62B-09EC-259637BAFAA7}"/>
                </a:ext>
              </a:extLst>
            </p:cNvPr>
            <p:cNvSpPr/>
            <p:nvPr/>
          </p:nvSpPr>
          <p:spPr>
            <a:xfrm>
              <a:off x="6284688" y="2336056"/>
              <a:ext cx="2032000" cy="2032000"/>
            </a:xfrm>
            <a:prstGeom prst="ellipse">
              <a:avLst/>
            </a:prstGeom>
            <a:solidFill>
              <a:srgbClr val="171C6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A2593B20-D101-7A23-45D9-2EEBD507ECFA}"/>
                </a:ext>
              </a:extLst>
            </p:cNvPr>
            <p:cNvSpPr txBox="1"/>
            <p:nvPr/>
          </p:nvSpPr>
          <p:spPr>
            <a:xfrm>
              <a:off x="6381303" y="2717427"/>
              <a:ext cx="1838772" cy="1269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7000"/>
                </a:lnSpc>
              </a:pPr>
              <a:r>
                <a:rPr lang="pt-BR" sz="16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Elaboramos perfis de </a:t>
              </a:r>
              <a:r>
                <a:rPr lang="pt-BR" sz="1600" b="1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tomadores de decisão</a:t>
              </a:r>
            </a:p>
            <a:p>
              <a:pPr lvl="0" algn="ctr">
                <a:lnSpc>
                  <a:spcPct val="107000"/>
                </a:lnSpc>
              </a:pPr>
              <a:r>
                <a:rPr lang="pt-BR" sz="11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(autoridades, influenciadores e outros) </a:t>
              </a:r>
              <a:endParaRPr lang="pt-BR" sz="1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E137653F-197D-FEE7-9362-652709048A1D}"/>
                </a:ext>
              </a:extLst>
            </p:cNvPr>
            <p:cNvSpPr/>
            <p:nvPr/>
          </p:nvSpPr>
          <p:spPr>
            <a:xfrm>
              <a:off x="8694062" y="2336056"/>
              <a:ext cx="2032000" cy="2032000"/>
            </a:xfrm>
            <a:prstGeom prst="ellipse">
              <a:avLst/>
            </a:prstGeom>
            <a:solidFill>
              <a:srgbClr val="171C6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49D3F3A8-F21D-2171-2C43-A2DE22A91234}"/>
                </a:ext>
              </a:extLst>
            </p:cNvPr>
            <p:cNvSpPr txBox="1"/>
            <p:nvPr/>
          </p:nvSpPr>
          <p:spPr>
            <a:xfrm>
              <a:off x="8758447" y="2784817"/>
              <a:ext cx="1903231" cy="1134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7000"/>
                </a:lnSpc>
              </a:pPr>
              <a:r>
                <a:rPr lang="pt-BR" sz="16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Analisamos e gerimos </a:t>
              </a:r>
              <a:r>
                <a:rPr lang="pt-BR" sz="1600" b="1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riscos regulatórios / normativos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726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Agrupar 11">
            <a:extLst>
              <a:ext uri="{FF2B5EF4-FFF2-40B4-BE49-F238E27FC236}">
                <a16:creationId xmlns:a16="http://schemas.microsoft.com/office/drawing/2014/main" id="{960A5F55-E37C-1CA1-6191-2A8987EE2B29}"/>
              </a:ext>
            </a:extLst>
          </p:cNvPr>
          <p:cNvGrpSpPr/>
          <p:nvPr/>
        </p:nvGrpSpPr>
        <p:grpSpPr>
          <a:xfrm>
            <a:off x="2550566" y="1181100"/>
            <a:ext cx="7090868" cy="4495800"/>
            <a:chOff x="1409879" y="1181100"/>
            <a:chExt cx="7090868" cy="449580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5AC725F1-3BFF-966B-CCEA-0B5071A473BD}"/>
                </a:ext>
              </a:extLst>
            </p:cNvPr>
            <p:cNvGrpSpPr/>
            <p:nvPr/>
          </p:nvGrpSpPr>
          <p:grpSpPr>
            <a:xfrm>
              <a:off x="1409879" y="2905780"/>
              <a:ext cx="1763809" cy="892552"/>
              <a:chOff x="1389380" y="1739900"/>
              <a:chExt cx="1763809" cy="892552"/>
            </a:xfrm>
          </p:grpSpPr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19C14B82-85FF-4918-D74C-CC425853DB9D}"/>
                  </a:ext>
                </a:extLst>
              </p:cNvPr>
              <p:cNvSpPr txBox="1"/>
              <p:nvPr/>
            </p:nvSpPr>
            <p:spPr>
              <a:xfrm>
                <a:off x="1600200" y="1739900"/>
                <a:ext cx="10615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b="1" i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 que</a:t>
                </a:r>
                <a:endParaRPr lang="pt-BR" sz="2800" b="1" i="1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88ADA353-9A36-4C4D-023F-97762A6D731E}"/>
                  </a:ext>
                </a:extLst>
              </p:cNvPr>
              <p:cNvSpPr txBox="1"/>
              <p:nvPr/>
            </p:nvSpPr>
            <p:spPr>
              <a:xfrm>
                <a:off x="1600200" y="2109232"/>
                <a:ext cx="15529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fazemos?</a:t>
                </a:r>
                <a:endParaRPr lang="pt-BR" sz="2800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9" name="Retângulo: Cantos Arredondados 8">
                <a:extLst>
                  <a:ext uri="{FF2B5EF4-FFF2-40B4-BE49-F238E27FC236}">
                    <a16:creationId xmlns:a16="http://schemas.microsoft.com/office/drawing/2014/main" id="{A70E8205-2225-1A2A-85FA-0C41E417BC1B}"/>
                  </a:ext>
                </a:extLst>
              </p:cNvPr>
              <p:cNvSpPr/>
              <p:nvPr/>
            </p:nvSpPr>
            <p:spPr>
              <a:xfrm rot="5400000">
                <a:off x="1102398" y="2162852"/>
                <a:ext cx="619683" cy="4571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rgbClr val="1FCA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E13B441E-F5AB-5C6C-56E3-BBDA6163C0CD}"/>
                </a:ext>
              </a:extLst>
            </p:cNvPr>
            <p:cNvGrpSpPr/>
            <p:nvPr/>
          </p:nvGrpSpPr>
          <p:grpSpPr>
            <a:xfrm>
              <a:off x="3931373" y="1181100"/>
              <a:ext cx="4569374" cy="4495800"/>
              <a:chOff x="3931373" y="2336056"/>
              <a:chExt cx="4569374" cy="4495800"/>
            </a:xfrm>
          </p:grpSpPr>
          <p:sp>
            <p:nvSpPr>
              <p:cNvPr id="17" name="Elipse 16">
                <a:extLst>
                  <a:ext uri="{FF2B5EF4-FFF2-40B4-BE49-F238E27FC236}">
                    <a16:creationId xmlns:a16="http://schemas.microsoft.com/office/drawing/2014/main" id="{B41C99A5-5B99-3BC7-6C76-C3FB5367B016}"/>
                  </a:ext>
                </a:extLst>
              </p:cNvPr>
              <p:cNvSpPr/>
              <p:nvPr/>
            </p:nvSpPr>
            <p:spPr>
              <a:xfrm>
                <a:off x="3931373" y="2336056"/>
                <a:ext cx="2160000" cy="2160000"/>
              </a:xfrm>
              <a:prstGeom prst="ellipse">
                <a:avLst/>
              </a:prstGeom>
              <a:noFill/>
              <a:ln>
                <a:solidFill>
                  <a:srgbClr val="171C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DE7A9A3D-0B23-EAE1-F9E8-CF2460E2707A}"/>
                  </a:ext>
                </a:extLst>
              </p:cNvPr>
              <p:cNvSpPr txBox="1"/>
              <p:nvPr/>
            </p:nvSpPr>
            <p:spPr>
              <a:xfrm>
                <a:off x="4059758" y="2723559"/>
                <a:ext cx="190323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Monitoramos ações governamentais nos três poderes que </a:t>
                </a:r>
                <a:r>
                  <a:rPr lang="pt-BR" sz="1400" b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tenham potencial de impacto setorial e institucional</a:t>
                </a:r>
              </a:p>
            </p:txBody>
          </p:sp>
          <p:sp>
            <p:nvSpPr>
              <p:cNvPr id="18" name="Elipse 17">
                <a:extLst>
                  <a:ext uri="{FF2B5EF4-FFF2-40B4-BE49-F238E27FC236}">
                    <a16:creationId xmlns:a16="http://schemas.microsoft.com/office/drawing/2014/main" id="{D59A72A8-F1E2-F62B-09EC-259637BAFAA7}"/>
                  </a:ext>
                </a:extLst>
              </p:cNvPr>
              <p:cNvSpPr/>
              <p:nvPr/>
            </p:nvSpPr>
            <p:spPr>
              <a:xfrm>
                <a:off x="6340747" y="2336056"/>
                <a:ext cx="2160000" cy="2160000"/>
              </a:xfrm>
              <a:prstGeom prst="ellipse">
                <a:avLst/>
              </a:prstGeom>
              <a:noFill/>
              <a:ln>
                <a:solidFill>
                  <a:srgbClr val="171C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A2593B20-D101-7A23-45D9-2EEBD507ECFA}"/>
                  </a:ext>
                </a:extLst>
              </p:cNvPr>
              <p:cNvSpPr txBox="1"/>
              <p:nvPr/>
            </p:nvSpPr>
            <p:spPr>
              <a:xfrm>
                <a:off x="6501361" y="2683452"/>
                <a:ext cx="1838772" cy="1465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lnSpc>
                    <a:spcPct val="107000"/>
                  </a:lnSpc>
                </a:pPr>
                <a:r>
                  <a:rPr lang="pt-BR" sz="14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Elaboramos peças e documentos para </a:t>
                </a:r>
                <a:r>
                  <a:rPr lang="pt-BR" sz="1400" b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fundamentar defesa e sugerir proposições </a:t>
                </a:r>
                <a:r>
                  <a:rPr lang="pt-BR" sz="14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legislativas / normativas</a:t>
                </a:r>
                <a:endParaRPr lang="pt-BR" sz="12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Elipse 19">
                <a:extLst>
                  <a:ext uri="{FF2B5EF4-FFF2-40B4-BE49-F238E27FC236}">
                    <a16:creationId xmlns:a16="http://schemas.microsoft.com/office/drawing/2014/main" id="{E137653F-197D-FEE7-9362-652709048A1D}"/>
                  </a:ext>
                </a:extLst>
              </p:cNvPr>
              <p:cNvSpPr/>
              <p:nvPr/>
            </p:nvSpPr>
            <p:spPr>
              <a:xfrm>
                <a:off x="3931373" y="4671856"/>
                <a:ext cx="2160000" cy="2160000"/>
              </a:xfrm>
              <a:prstGeom prst="ellipse">
                <a:avLst/>
              </a:prstGeom>
              <a:noFill/>
              <a:ln>
                <a:solidFill>
                  <a:srgbClr val="171C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CaixaDeTexto 20">
                <a:extLst>
                  <a:ext uri="{FF2B5EF4-FFF2-40B4-BE49-F238E27FC236}">
                    <a16:creationId xmlns:a16="http://schemas.microsoft.com/office/drawing/2014/main" id="{49D3F3A8-F21D-2171-2C43-A2DE22A91234}"/>
                  </a:ext>
                </a:extLst>
              </p:cNvPr>
              <p:cNvSpPr txBox="1"/>
              <p:nvPr/>
            </p:nvSpPr>
            <p:spPr>
              <a:xfrm>
                <a:off x="4059757" y="5019252"/>
                <a:ext cx="1903232" cy="1465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lnSpc>
                    <a:spcPct val="107000"/>
                  </a:lnSpc>
                </a:pPr>
                <a:r>
                  <a:rPr lang="pt-BR" sz="14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Mapeamos processos de decisão e organizamos agenda de reuniões e de trabalho </a:t>
                </a:r>
                <a:r>
                  <a:rPr lang="pt-BR" sz="1400" b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junto a órgãos envolvidos</a:t>
                </a:r>
              </a:p>
            </p:txBody>
          </p:sp>
          <p:sp>
            <p:nvSpPr>
              <p:cNvPr id="2" name="Elipse 1">
                <a:extLst>
                  <a:ext uri="{FF2B5EF4-FFF2-40B4-BE49-F238E27FC236}">
                    <a16:creationId xmlns:a16="http://schemas.microsoft.com/office/drawing/2014/main" id="{F43DBE92-53F3-22D1-84FD-171FD1838E29}"/>
                  </a:ext>
                </a:extLst>
              </p:cNvPr>
              <p:cNvSpPr/>
              <p:nvPr/>
            </p:nvSpPr>
            <p:spPr>
              <a:xfrm>
                <a:off x="6340747" y="4671856"/>
                <a:ext cx="2160000" cy="2160000"/>
              </a:xfrm>
              <a:prstGeom prst="ellipse">
                <a:avLst/>
              </a:prstGeom>
              <a:noFill/>
              <a:ln>
                <a:solidFill>
                  <a:srgbClr val="171C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FEA1B1CD-E3ED-AA63-2E63-371C6F2CB2E2}"/>
                  </a:ext>
                </a:extLst>
              </p:cNvPr>
              <p:cNvSpPr txBox="1"/>
              <p:nvPr/>
            </p:nvSpPr>
            <p:spPr>
              <a:xfrm>
                <a:off x="6613668" y="4919577"/>
                <a:ext cx="1614158" cy="1664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lnSpc>
                    <a:spcPct val="107000"/>
                  </a:lnSpc>
                </a:pPr>
                <a:r>
                  <a:rPr lang="pt-BR" sz="12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Interagimos com as demais áreas internas do Sistema Ocemg e com as cooperativas, de modo </a:t>
                </a:r>
                <a:r>
                  <a:rPr lang="pt-BR" sz="1200" b="1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 melhor entender, analisar e instruir as demandas de trabalho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243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B74DB973-8A40-10CF-2482-21A12E8BA0B7}"/>
              </a:ext>
            </a:extLst>
          </p:cNvPr>
          <p:cNvGrpSpPr/>
          <p:nvPr/>
        </p:nvGrpSpPr>
        <p:grpSpPr>
          <a:xfrm>
            <a:off x="2077720" y="2290227"/>
            <a:ext cx="5836912" cy="892552"/>
            <a:chOff x="1389380" y="1739900"/>
            <a:chExt cx="5836912" cy="892552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1FF2885D-BF34-A288-04CB-43F8AB86B9CF}"/>
                </a:ext>
              </a:extLst>
            </p:cNvPr>
            <p:cNvSpPr txBox="1"/>
            <p:nvPr/>
          </p:nvSpPr>
          <p:spPr>
            <a:xfrm>
              <a:off x="1600200" y="1739900"/>
              <a:ext cx="3522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Porque a atividade de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5934AEC3-9936-E03F-AAB9-4AABA483CFD8}"/>
                </a:ext>
              </a:extLst>
            </p:cNvPr>
            <p:cNvSpPr txBox="1"/>
            <p:nvPr/>
          </p:nvSpPr>
          <p:spPr>
            <a:xfrm>
              <a:off x="1600200" y="2109232"/>
              <a:ext cx="56260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Relações Institucionais é importante?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1F0AA1DC-D383-E1BA-1C9F-7ACB0284E566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DEEE280-30BB-8C4D-1CBF-3DC13A883BBF}"/>
              </a:ext>
            </a:extLst>
          </p:cNvPr>
          <p:cNvSpPr txBox="1"/>
          <p:nvPr/>
        </p:nvSpPr>
        <p:spPr>
          <a:xfrm>
            <a:off x="2338274" y="3552111"/>
            <a:ext cx="77760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 vez mais, </a:t>
            </a:r>
            <a:r>
              <a:rPr lang="pt-BR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decisões do Estado interferem no dia a dia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dos cidadãos, das organizações, das empresas e das cooperativas.</a:t>
            </a:r>
            <a:r>
              <a:rPr lang="pt-BR" sz="20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20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Além disso, o alinhamento sistêmico com o Sistema OCB nos ampara  perante às decisões governamentais em nível federal.</a:t>
            </a:r>
            <a:endParaRPr lang="pt-BR" sz="2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1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01E886E-DCA9-748E-2A03-21FBEFA6FEF3}"/>
              </a:ext>
            </a:extLst>
          </p:cNvPr>
          <p:cNvGrpSpPr/>
          <p:nvPr/>
        </p:nvGrpSpPr>
        <p:grpSpPr>
          <a:xfrm>
            <a:off x="971030" y="1792420"/>
            <a:ext cx="10453141" cy="3273161"/>
            <a:chOff x="1738859" y="1865960"/>
            <a:chExt cx="10453141" cy="3273161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726CD7DB-B4DE-716C-7AE8-297A4BFA4A96}"/>
                </a:ext>
              </a:extLst>
            </p:cNvPr>
            <p:cNvGrpSpPr/>
            <p:nvPr/>
          </p:nvGrpSpPr>
          <p:grpSpPr>
            <a:xfrm>
              <a:off x="1738859" y="1865960"/>
              <a:ext cx="2724521" cy="892552"/>
              <a:chOff x="1389380" y="1739900"/>
              <a:chExt cx="2724521" cy="892552"/>
            </a:xfrm>
          </p:grpSpPr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9621CA36-AB47-7C63-115C-CB8D620F621F}"/>
                  </a:ext>
                </a:extLst>
              </p:cNvPr>
              <p:cNvSpPr txBox="1"/>
              <p:nvPr/>
            </p:nvSpPr>
            <p:spPr>
              <a:xfrm>
                <a:off x="1600200" y="1739900"/>
                <a:ext cx="25137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b="1" i="1" kern="10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Representações</a:t>
                </a:r>
                <a:endParaRPr lang="pt-BR" sz="2800" b="1" i="1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F5F1944F-BC50-8B32-A52C-649FCDCA04C6}"/>
                  </a:ext>
                </a:extLst>
              </p:cNvPr>
              <p:cNvSpPr txBox="1"/>
              <p:nvPr/>
            </p:nvSpPr>
            <p:spPr>
              <a:xfrm>
                <a:off x="1600200" y="2109232"/>
                <a:ext cx="2118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kern="100" dirty="0">
                    <a:solidFill>
                      <a:srgbClr val="171C6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Institucionais</a:t>
                </a:r>
                <a:endParaRPr lang="pt-BR" sz="2800" dirty="0">
                  <a:solidFill>
                    <a:srgbClr val="171C66"/>
                  </a:solidFill>
                </a:endParaRPr>
              </a:p>
            </p:txBody>
          </p:sp>
          <p:sp>
            <p:nvSpPr>
              <p:cNvPr id="7" name="Retângulo: Cantos Arredondados 6">
                <a:extLst>
                  <a:ext uri="{FF2B5EF4-FFF2-40B4-BE49-F238E27FC236}">
                    <a16:creationId xmlns:a16="http://schemas.microsoft.com/office/drawing/2014/main" id="{8B58AF3F-7EAE-1EEC-37AB-B7CA4E90E5BF}"/>
                  </a:ext>
                </a:extLst>
              </p:cNvPr>
              <p:cNvSpPr/>
              <p:nvPr/>
            </p:nvSpPr>
            <p:spPr>
              <a:xfrm rot="5400000">
                <a:off x="1102398" y="2162852"/>
                <a:ext cx="619683" cy="45719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rgbClr val="1FCA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318CED52-202E-16EF-9892-891C99D1CC22}"/>
                </a:ext>
              </a:extLst>
            </p:cNvPr>
            <p:cNvSpPr/>
            <p:nvPr/>
          </p:nvSpPr>
          <p:spPr>
            <a:xfrm>
              <a:off x="1738859" y="3186157"/>
              <a:ext cx="4216400" cy="1869986"/>
            </a:xfrm>
            <a:prstGeom prst="roundRect">
              <a:avLst>
                <a:gd name="adj" fmla="val 6394"/>
              </a:avLst>
            </a:prstGeom>
            <a:solidFill>
              <a:srgbClr val="1FCAFF"/>
            </a:solidFill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6BB98853-C8CF-7CF5-006A-1CDD1302DCA2}"/>
                </a:ext>
              </a:extLst>
            </p:cNvPr>
            <p:cNvSpPr txBox="1"/>
            <p:nvPr/>
          </p:nvSpPr>
          <p:spPr>
            <a:xfrm>
              <a:off x="1937583" y="3382486"/>
              <a:ext cx="38189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Defendemos os </a:t>
              </a:r>
              <a:r>
                <a:rPr lang="pt-BR" sz="1800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interesses do cooperativismo</a:t>
              </a:r>
              <a:r>
                <a:rPr lang="pt-BR" sz="1800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atuando nos principais órgãos e esferas de decisão do Estado e junto às instituições privadas através de </a:t>
              </a:r>
              <a:r>
                <a:rPr lang="pt-BR" sz="1800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94 representações</a:t>
              </a:r>
              <a:endParaRPr lang="pt-BR" b="1" dirty="0">
                <a:solidFill>
                  <a:srgbClr val="171C66"/>
                </a:solidFill>
              </a:endParaRP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39E7E36E-0FAF-10D5-FD94-CE5BE2F0087B}"/>
                </a:ext>
              </a:extLst>
            </p:cNvPr>
            <p:cNvSpPr txBox="1"/>
            <p:nvPr/>
          </p:nvSpPr>
          <p:spPr>
            <a:xfrm>
              <a:off x="6616699" y="1999800"/>
              <a:ext cx="5575301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Conselhos, Câmaras Técnicas, Temáticas, Comitês Gestores e congêneres  de políticas públicas (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Cecoop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Cedraf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Ceter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MG; Copam; 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Fopemimpe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Jucemg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Plano ABC+; dentre outros</a:t>
              </a:r>
              <a:r>
                <a:rPr lang="pt-BR" b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endParaRPr lang="pt-BR" b="1" dirty="0">
                <a:solidFill>
                  <a:srgbClr val="171C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endParaRPr lang="pt-BR" dirty="0">
                <a:solidFill>
                  <a:srgbClr val="171C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pt-BR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Órgãos de representação nacionais e internacionais, tais como: Sistema OCB; </a:t>
              </a:r>
              <a:r>
                <a:rPr lang="pt-BR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CNCoop</a:t>
              </a:r>
              <a:r>
                <a:rPr lang="pt-BR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Sescoop Nacional; Sebrae MG, dentre outros;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endParaRPr lang="pt-BR" b="1" dirty="0">
                <a:solidFill>
                  <a:srgbClr val="171C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Instituições e redes de parcerias, tais como: MM2032; Rede 2030; </a:t>
              </a:r>
              <a:r>
                <a:rPr lang="pt-BR" b="1" dirty="0" err="1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Codese</a:t>
              </a:r>
              <a:r>
                <a:rPr lang="pt-BR" b="1" dirty="0">
                  <a:solidFill>
                    <a:srgbClr val="171C6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BH, etc.</a:t>
              </a:r>
              <a:endParaRPr lang="pt-BR" b="1" dirty="0">
                <a:solidFill>
                  <a:srgbClr val="171C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577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8EB1DEA7-A760-9150-0E4C-D1A7C1D9C0F1}"/>
              </a:ext>
            </a:extLst>
          </p:cNvPr>
          <p:cNvGrpSpPr/>
          <p:nvPr/>
        </p:nvGrpSpPr>
        <p:grpSpPr>
          <a:xfrm>
            <a:off x="3170908" y="1514471"/>
            <a:ext cx="5850184" cy="892552"/>
            <a:chOff x="1389380" y="1739900"/>
            <a:chExt cx="5850184" cy="892552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0BC1EA26-725C-3B15-1E53-A0F30B1B4E2C}"/>
                </a:ext>
              </a:extLst>
            </p:cNvPr>
            <p:cNvSpPr txBox="1"/>
            <p:nvPr/>
          </p:nvSpPr>
          <p:spPr>
            <a:xfrm>
              <a:off x="1600200" y="1739900"/>
              <a:ext cx="56393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i="1" kern="100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Atividades de Relações Institucionais</a:t>
              </a:r>
              <a:endParaRPr lang="pt-BR" sz="2800" b="1" i="1" dirty="0">
                <a:solidFill>
                  <a:srgbClr val="171C66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FC8E4719-C731-87A6-0F10-14872118E3E6}"/>
                </a:ext>
              </a:extLst>
            </p:cNvPr>
            <p:cNvSpPr txBox="1"/>
            <p:nvPr/>
          </p:nvSpPr>
          <p:spPr>
            <a:xfrm>
              <a:off x="1600200" y="2109232"/>
              <a:ext cx="42452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 Sistema </a:t>
              </a:r>
              <a:r>
                <a:rPr lang="pt-BR" sz="2800" kern="100" dirty="0" err="1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Ocemg</a:t>
              </a:r>
              <a:r>
                <a:rPr lang="pt-BR" sz="2800" kern="100" dirty="0">
                  <a:solidFill>
                    <a:srgbClr val="171C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em 2023</a:t>
              </a:r>
              <a:endParaRPr lang="pt-BR" sz="2800" dirty="0">
                <a:solidFill>
                  <a:srgbClr val="171C66"/>
                </a:solidFill>
              </a:endParaRPr>
            </a:p>
          </p:txBody>
        </p:sp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B1A726D3-E2B1-5F76-D6C2-9BE03AF4A91C}"/>
                </a:ext>
              </a:extLst>
            </p:cNvPr>
            <p:cNvSpPr/>
            <p:nvPr/>
          </p:nvSpPr>
          <p:spPr>
            <a:xfrm rot="5400000">
              <a:off x="1102398" y="2162852"/>
              <a:ext cx="619683" cy="4571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FCA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60C5294C-07A3-2CCB-F610-E15B503F4EC9}"/>
              </a:ext>
            </a:extLst>
          </p:cNvPr>
          <p:cNvGrpSpPr/>
          <p:nvPr/>
        </p:nvGrpSpPr>
        <p:grpSpPr>
          <a:xfrm>
            <a:off x="2608083" y="2925387"/>
            <a:ext cx="6975835" cy="2418143"/>
            <a:chOff x="1881259" y="3149600"/>
            <a:chExt cx="6975835" cy="2418143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2AA76F5A-3DBA-4CC2-AAB5-99FC1827C330}"/>
                </a:ext>
              </a:extLst>
            </p:cNvPr>
            <p:cNvGrpSpPr/>
            <p:nvPr/>
          </p:nvGrpSpPr>
          <p:grpSpPr>
            <a:xfrm>
              <a:off x="1881259" y="3149600"/>
              <a:ext cx="1509486" cy="2418143"/>
              <a:chOff x="1881259" y="3149600"/>
              <a:chExt cx="1509486" cy="2418143"/>
            </a:xfrm>
          </p:grpSpPr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9711B83F-FC55-0A9D-30F2-0566B834F703}"/>
                  </a:ext>
                </a:extLst>
              </p:cNvPr>
              <p:cNvSpPr/>
              <p:nvPr/>
            </p:nvSpPr>
            <p:spPr>
              <a:xfrm>
                <a:off x="1881259" y="3149600"/>
                <a:ext cx="1509486" cy="1509486"/>
              </a:xfrm>
              <a:prstGeom prst="ellipse">
                <a:avLst/>
              </a:prstGeom>
              <a:solidFill>
                <a:srgbClr val="171C6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0BBAF4C6-2849-B0F4-4232-36CDC809C99A}"/>
                  </a:ext>
                </a:extLst>
              </p:cNvPr>
              <p:cNvSpPr txBox="1"/>
              <p:nvPr/>
            </p:nvSpPr>
            <p:spPr>
              <a:xfrm>
                <a:off x="2050746" y="3488845"/>
                <a:ext cx="117051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4800" b="1" i="1" dirty="0">
                    <a:solidFill>
                      <a:schemeClr val="bg1"/>
                    </a:solidFill>
                  </a:rPr>
                  <a:t>174</a:t>
                </a:r>
              </a:p>
            </p:txBody>
          </p:sp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6D83925A-7B93-667C-9C13-8355F8BCFEBE}"/>
                  </a:ext>
                </a:extLst>
              </p:cNvPr>
              <p:cNvSpPr txBox="1"/>
              <p:nvPr/>
            </p:nvSpPr>
            <p:spPr>
              <a:xfrm>
                <a:off x="2001853" y="4829079"/>
                <a:ext cx="126829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Reuniões de</a:t>
                </a:r>
              </a:p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Representação</a:t>
                </a:r>
              </a:p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Institucional</a:t>
                </a:r>
                <a:endParaRPr lang="pt-BR" sz="1400" i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3EE7031D-E181-9300-32DE-F100E1150BEC}"/>
                </a:ext>
              </a:extLst>
            </p:cNvPr>
            <p:cNvGrpSpPr/>
            <p:nvPr/>
          </p:nvGrpSpPr>
          <p:grpSpPr>
            <a:xfrm>
              <a:off x="3697909" y="3149600"/>
              <a:ext cx="1509486" cy="1987256"/>
              <a:chOff x="1881259" y="3149600"/>
              <a:chExt cx="1509486" cy="1987256"/>
            </a:xfrm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ECED2016-156B-74E2-C50E-B47DFC50D448}"/>
                  </a:ext>
                </a:extLst>
              </p:cNvPr>
              <p:cNvSpPr/>
              <p:nvPr/>
            </p:nvSpPr>
            <p:spPr>
              <a:xfrm>
                <a:off x="1881259" y="3149600"/>
                <a:ext cx="1509486" cy="1509486"/>
              </a:xfrm>
              <a:prstGeom prst="ellipse">
                <a:avLst/>
              </a:prstGeom>
              <a:solidFill>
                <a:srgbClr val="1FCA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AB84FACA-0B4C-4C03-E1BB-4FDD5FA00728}"/>
                  </a:ext>
                </a:extLst>
              </p:cNvPr>
              <p:cNvSpPr txBox="1"/>
              <p:nvPr/>
            </p:nvSpPr>
            <p:spPr>
              <a:xfrm>
                <a:off x="2050746" y="3488845"/>
                <a:ext cx="117051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4800" b="1" i="1" dirty="0">
                    <a:solidFill>
                      <a:schemeClr val="bg1"/>
                    </a:solidFill>
                  </a:rPr>
                  <a:t>124</a:t>
                </a:r>
              </a:p>
            </p:txBody>
          </p:sp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76B444A1-DBF4-7CB0-0EAF-CA769A26A86B}"/>
                  </a:ext>
                </a:extLst>
              </p:cNvPr>
              <p:cNvSpPr txBox="1"/>
              <p:nvPr/>
            </p:nvSpPr>
            <p:spPr>
              <a:xfrm>
                <a:off x="2259137" y="4829079"/>
                <a:ext cx="7537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Eventos</a:t>
                </a:r>
                <a:endParaRPr lang="pt-BR" sz="1400" i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id="{6200E26A-4B46-D649-48A7-BD8DDEE885DF}"/>
                </a:ext>
              </a:extLst>
            </p:cNvPr>
            <p:cNvGrpSpPr/>
            <p:nvPr/>
          </p:nvGrpSpPr>
          <p:grpSpPr>
            <a:xfrm>
              <a:off x="5504328" y="3149600"/>
              <a:ext cx="1509486" cy="2418143"/>
              <a:chOff x="1881259" y="3149600"/>
              <a:chExt cx="1509486" cy="2418143"/>
            </a:xfrm>
          </p:grpSpPr>
          <p:sp>
            <p:nvSpPr>
              <p:cNvPr id="27" name="Elipse 26">
                <a:extLst>
                  <a:ext uri="{FF2B5EF4-FFF2-40B4-BE49-F238E27FC236}">
                    <a16:creationId xmlns:a16="http://schemas.microsoft.com/office/drawing/2014/main" id="{73F9D286-F0DC-462D-F98C-6E077FF6C4D4}"/>
                  </a:ext>
                </a:extLst>
              </p:cNvPr>
              <p:cNvSpPr/>
              <p:nvPr/>
            </p:nvSpPr>
            <p:spPr>
              <a:xfrm>
                <a:off x="1881259" y="3149600"/>
                <a:ext cx="1509486" cy="1509486"/>
              </a:xfrm>
              <a:prstGeom prst="ellipse">
                <a:avLst/>
              </a:prstGeom>
              <a:solidFill>
                <a:srgbClr val="171C6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745A2CB3-304C-7294-1BFA-63FDF2F0DAC2}"/>
                  </a:ext>
                </a:extLst>
              </p:cNvPr>
              <p:cNvSpPr txBox="1"/>
              <p:nvPr/>
            </p:nvSpPr>
            <p:spPr>
              <a:xfrm>
                <a:off x="2215053" y="3488845"/>
                <a:ext cx="84189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4800" b="1" i="1" dirty="0">
                    <a:solidFill>
                      <a:schemeClr val="bg1"/>
                    </a:solidFill>
                  </a:rPr>
                  <a:t>98</a:t>
                </a:r>
              </a:p>
            </p:txBody>
          </p:sp>
          <p:sp>
            <p:nvSpPr>
              <p:cNvPr id="29" name="CaixaDeTexto 28">
                <a:extLst>
                  <a:ext uri="{FF2B5EF4-FFF2-40B4-BE49-F238E27FC236}">
                    <a16:creationId xmlns:a16="http://schemas.microsoft.com/office/drawing/2014/main" id="{C343165E-EC4C-3117-B732-B88A8D915350}"/>
                  </a:ext>
                </a:extLst>
              </p:cNvPr>
              <p:cNvSpPr txBox="1"/>
              <p:nvPr/>
            </p:nvSpPr>
            <p:spPr>
              <a:xfrm>
                <a:off x="2001855" y="4829079"/>
                <a:ext cx="126829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Reuniões de</a:t>
                </a:r>
              </a:p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Representação</a:t>
                </a:r>
              </a:p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Técnica</a:t>
                </a:r>
                <a:endParaRPr lang="pt-BR" sz="1400" i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30" name="Agrupar 29">
              <a:extLst>
                <a:ext uri="{FF2B5EF4-FFF2-40B4-BE49-F238E27FC236}">
                  <a16:creationId xmlns:a16="http://schemas.microsoft.com/office/drawing/2014/main" id="{B7221A0D-5870-F28D-758B-3FB7DC81986C}"/>
                </a:ext>
              </a:extLst>
            </p:cNvPr>
            <p:cNvGrpSpPr/>
            <p:nvPr/>
          </p:nvGrpSpPr>
          <p:grpSpPr>
            <a:xfrm>
              <a:off x="7347608" y="3149600"/>
              <a:ext cx="1509486" cy="2202699"/>
              <a:chOff x="1881259" y="3149600"/>
              <a:chExt cx="1509486" cy="2202699"/>
            </a:xfrm>
          </p:grpSpPr>
          <p:sp>
            <p:nvSpPr>
              <p:cNvPr id="31" name="Elipse 30">
                <a:extLst>
                  <a:ext uri="{FF2B5EF4-FFF2-40B4-BE49-F238E27FC236}">
                    <a16:creationId xmlns:a16="http://schemas.microsoft.com/office/drawing/2014/main" id="{A3963A64-2B5E-CA0E-52DA-851F4DFACF73}"/>
                  </a:ext>
                </a:extLst>
              </p:cNvPr>
              <p:cNvSpPr/>
              <p:nvPr/>
            </p:nvSpPr>
            <p:spPr>
              <a:xfrm>
                <a:off x="1881259" y="3149600"/>
                <a:ext cx="1509486" cy="1509486"/>
              </a:xfrm>
              <a:prstGeom prst="ellipse">
                <a:avLst/>
              </a:prstGeom>
              <a:solidFill>
                <a:srgbClr val="1FCA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9EE5DCC0-53DD-26FC-F475-E9C0ED0CE28C}"/>
                  </a:ext>
                </a:extLst>
              </p:cNvPr>
              <p:cNvSpPr txBox="1"/>
              <p:nvPr/>
            </p:nvSpPr>
            <p:spPr>
              <a:xfrm>
                <a:off x="2379361" y="3488845"/>
                <a:ext cx="51328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4800" b="1" i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494A0B2E-8646-3C91-94B3-7507B253ADF7}"/>
                  </a:ext>
                </a:extLst>
              </p:cNvPr>
              <p:cNvSpPr txBox="1"/>
              <p:nvPr/>
            </p:nvSpPr>
            <p:spPr>
              <a:xfrm>
                <a:off x="2148530" y="4829079"/>
                <a:ext cx="9749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Audiências</a:t>
                </a:r>
              </a:p>
              <a:p>
                <a:pPr algn="ctr"/>
                <a:r>
                  <a:rPr lang="pt-BR" sz="1400" i="1" kern="0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Públicas</a:t>
                </a:r>
                <a:endParaRPr lang="pt-BR" sz="1400" i="1" dirty="0">
                  <a:solidFill>
                    <a:srgbClr val="00206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409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829ED75252D30459F501BA42D96069E" ma:contentTypeVersion="22" ma:contentTypeDescription="Crie um novo documento." ma:contentTypeScope="" ma:versionID="06823569ae151290188d401a3586398a">
  <xsd:schema xmlns:xsd="http://www.w3.org/2001/XMLSchema" xmlns:xs="http://www.w3.org/2001/XMLSchema" xmlns:p="http://schemas.microsoft.com/office/2006/metadata/properties" xmlns:ns2="882807c7-2b43-4581-94ad-b15874b88496" xmlns:ns3="bf0f1a1e-3fea-4711-8002-94da8964f288" targetNamespace="http://schemas.microsoft.com/office/2006/metadata/properties" ma:root="true" ma:fieldsID="3fcf923c739c51a56ea667658c0131c2" ns2:_="" ns3:_="">
    <xsd:import namespace="882807c7-2b43-4581-94ad-b15874b88496"/>
    <xsd:import namespace="bf0f1a1e-3fea-4711-8002-94da8964f2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807c7-2b43-4581-94ad-b15874b884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Marcações de imagem" ma:readOnly="false" ma:fieldId="{5cf76f15-5ced-4ddc-b409-7134ff3c332f}" ma:taxonomyMulti="true" ma:sspId="c3936996-ac5c-4084-a90a-2c9b666f9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1a1e-3fea-4711-8002-94da8964f28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7c906a-ae46-4b0c-b060-713bb6597b1f}" ma:internalName="TaxCatchAll" ma:showField="CatchAllData" ma:web="bf0f1a1e-3fea-4711-8002-94da8964f2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2807c7-2b43-4581-94ad-b15874b88496">
      <Terms xmlns="http://schemas.microsoft.com/office/infopath/2007/PartnerControls"/>
    </lcf76f155ced4ddcb4097134ff3c332f>
    <TaxCatchAll xmlns="bf0f1a1e-3fea-4711-8002-94da8964f2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9A89E-E084-464D-B4AA-2483B5CB7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2807c7-2b43-4581-94ad-b15874b88496"/>
    <ds:schemaRef ds:uri="bf0f1a1e-3fea-4711-8002-94da8964f2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A66E5C-98D8-4CEE-B19B-383FAF85E628}">
  <ds:schemaRefs>
    <ds:schemaRef ds:uri="http://purl.org/dc/terms/"/>
    <ds:schemaRef ds:uri="http://www.w3.org/XML/1998/namespace"/>
    <ds:schemaRef ds:uri="http://schemas.openxmlformats.org/package/2006/metadata/core-properties"/>
    <ds:schemaRef ds:uri="882807c7-2b43-4581-94ad-b15874b88496"/>
    <ds:schemaRef ds:uri="bf0f1a1e-3fea-4711-8002-94da8964f288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46EC702-23ED-41B1-918D-3A9F179B81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774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Nilo Carvalho</dc:creator>
  <cp:lastModifiedBy>Isabela Perez</cp:lastModifiedBy>
  <cp:revision>7</cp:revision>
  <cp:lastPrinted>2024-05-07T20:29:59Z</cp:lastPrinted>
  <dcterms:created xsi:type="dcterms:W3CDTF">2024-04-08T14:58:28Z</dcterms:created>
  <dcterms:modified xsi:type="dcterms:W3CDTF">2024-05-07T22:02:00Z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0x01010058E65D135462994CA04086BBBA51DB2A</vt:lpwstr>
  </property>
  <property fmtid="{D5CDD505-2E9C-101B-9397-08002B2CF9AE}" pid="3" name="MediaServiceImageTags">
    <vt:lpwstr/>
  </property>
</Properties>
</file>