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8" r:id="rId5"/>
    <p:sldId id="270" r:id="rId6"/>
    <p:sldId id="284" r:id="rId7"/>
    <p:sldId id="283" r:id="rId8"/>
    <p:sldId id="260" r:id="rId9"/>
    <p:sldId id="273" r:id="rId10"/>
    <p:sldId id="274" r:id="rId11"/>
    <p:sldId id="262" r:id="rId12"/>
    <p:sldId id="285" r:id="rId13"/>
    <p:sldId id="278" r:id="rId14"/>
    <p:sldId id="279" r:id="rId15"/>
    <p:sldId id="265" r:id="rId16"/>
    <p:sldId id="266" r:id="rId17"/>
    <p:sldId id="267" r:id="rId18"/>
    <p:sldId id="268"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Barlow" panose="020B0604020202020204" charset="0"/>
      <p:regular r:id="rId24"/>
      <p:bold r:id="rId25"/>
      <p:italic r:id="rId26"/>
      <p:boldItalic r:id="rId27"/>
    </p:embeddedFont>
    <p:embeddedFont>
      <p:font typeface="Bahnschrift" panose="020B0502040204020203" pitchFamily="34" charset="0"/>
      <p:regular r:id="rId28"/>
      <p:bold r:id="rId29"/>
    </p:embeddedFont>
    <p:embeddedFont>
      <p:font typeface="Cambria Math" panose="02040503050406030204" pitchFamily="18" charset="0"/>
      <p:regular r:id="rId30"/>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8A98"/>
    <a:srgbClr val="E6E6E6"/>
    <a:srgbClr val="6D7A91"/>
    <a:srgbClr val="253045"/>
    <a:srgbClr val="BFC7C8"/>
    <a:srgbClr val="691616"/>
    <a:srgbClr val="CDD5D6"/>
    <a:srgbClr val="576C94"/>
    <a:srgbClr val="8C9FA1"/>
    <a:srgbClr val="96B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5BB7E-0C11-2A67-5364-5E9304ED3D76}" v="70" dt="2024-04-09T15:11:33.727"/>
    <p1510:client id="{3AAC7651-165D-8A71-7FFA-DBD41CB76ECF}" v="140" dt="2024-04-09T16:01:15.646"/>
    <p1510:client id="{3D745D87-18A0-C6E3-61FC-A2D209C9E05A}" v="159" dt="2024-04-10T20:11:28.136"/>
    <p1510:client id="{757B6AEB-A8A7-5E08-B8CC-9A4A9420B82E}" v="2731" dt="2024-04-09T21:22:38.374"/>
    <p1510:client id="{7DF9AD53-3CA3-35BA-AA8B-D016B6114D09}" v="6" dt="2024-04-09T21:31:56.051"/>
    <p1510:client id="{C4ABF7ED-2912-3A66-900C-692112A8CF42}" v="125" dt="2024-04-10T19:22:15.502"/>
    <p1510:client id="{E36153A4-8DB0-36F3-F2C5-29842CFB5940}" v="92" dt="2024-04-10T20:32:48.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08"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ILHERME FERNANDES DE OLIVEIRA" userId="S::guilherme.oliveira@mpc.mg.gov.br::bee21810-bbc1-41cd-a29d-0387fc9cf0ee" providerId="AD" clId="Web-{C4ABF7ED-2912-3A66-900C-692112A8CF42}"/>
    <pc:docChg chg="modSld">
      <pc:chgData name="GUILHERME FERNANDES DE OLIVEIRA" userId="S::guilherme.oliveira@mpc.mg.gov.br::bee21810-bbc1-41cd-a29d-0387fc9cf0ee" providerId="AD" clId="Web-{C4ABF7ED-2912-3A66-900C-692112A8CF42}" dt="2024-04-10T19:22:15.502" v="123"/>
      <pc:docMkLst>
        <pc:docMk/>
      </pc:docMkLst>
      <pc:sldChg chg="addSp modSp addAnim delAnim modAnim">
        <pc:chgData name="GUILHERME FERNANDES DE OLIVEIRA" userId="S::guilherme.oliveira@mpc.mg.gov.br::bee21810-bbc1-41cd-a29d-0387fc9cf0ee" providerId="AD" clId="Web-{C4ABF7ED-2912-3A66-900C-692112A8CF42}" dt="2024-04-10T19:21:05.156" v="119"/>
        <pc:sldMkLst>
          <pc:docMk/>
          <pc:sldMk cId="3622465453" sldId="270"/>
        </pc:sldMkLst>
        <pc:spChg chg="add mod">
          <ac:chgData name="GUILHERME FERNANDES DE OLIVEIRA" userId="S::guilherme.oliveira@mpc.mg.gov.br::bee21810-bbc1-41cd-a29d-0387fc9cf0ee" providerId="AD" clId="Web-{C4ABF7ED-2912-3A66-900C-692112A8CF42}" dt="2024-04-10T19:11:35.142" v="58" actId="1076"/>
          <ac:spMkLst>
            <pc:docMk/>
            <pc:sldMk cId="3622465453" sldId="270"/>
            <ac:spMk id="7" creationId="{97A7A157-DADF-434C-9DEC-2AA3AE9F9C19}"/>
          </ac:spMkLst>
        </pc:spChg>
        <pc:spChg chg="add mod">
          <ac:chgData name="GUILHERME FERNANDES DE OLIVEIRA" userId="S::guilherme.oliveira@mpc.mg.gov.br::bee21810-bbc1-41cd-a29d-0387fc9cf0ee" providerId="AD" clId="Web-{C4ABF7ED-2912-3A66-900C-692112A8CF42}" dt="2024-04-10T19:11:56.502" v="65" actId="1076"/>
          <ac:spMkLst>
            <pc:docMk/>
            <pc:sldMk cId="3622465453" sldId="270"/>
            <ac:spMk id="9" creationId="{D874D235-B24D-7D35-D574-2475DBBBFD77}"/>
          </ac:spMkLst>
        </pc:spChg>
        <pc:spChg chg="mod">
          <ac:chgData name="GUILHERME FERNANDES DE OLIVEIRA" userId="S::guilherme.oliveira@mpc.mg.gov.br::bee21810-bbc1-41cd-a29d-0387fc9cf0ee" providerId="AD" clId="Web-{C4ABF7ED-2912-3A66-900C-692112A8CF42}" dt="2024-04-10T19:14:52.444" v="90" actId="1076"/>
          <ac:spMkLst>
            <pc:docMk/>
            <pc:sldMk cId="3622465453" sldId="270"/>
            <ac:spMk id="10" creationId="{065016CE-5A0A-64F2-302B-33231E6E1280}"/>
          </ac:spMkLst>
        </pc:spChg>
        <pc:spChg chg="mod">
          <ac:chgData name="GUILHERME FERNANDES DE OLIVEIRA" userId="S::guilherme.oliveira@mpc.mg.gov.br::bee21810-bbc1-41cd-a29d-0387fc9cf0ee" providerId="AD" clId="Web-{C4ABF7ED-2912-3A66-900C-692112A8CF42}" dt="2024-04-10T19:10:44.078" v="46" actId="1076"/>
          <ac:spMkLst>
            <pc:docMk/>
            <pc:sldMk cId="3622465453" sldId="270"/>
            <ac:spMk id="17" creationId="{DC90336F-ECF7-E991-C624-853F5FFD9002}"/>
          </ac:spMkLst>
        </pc:spChg>
        <pc:spChg chg="mod">
          <ac:chgData name="GUILHERME FERNANDES DE OLIVEIRA" userId="S::guilherme.oliveira@mpc.mg.gov.br::bee21810-bbc1-41cd-a29d-0387fc9cf0ee" providerId="AD" clId="Web-{C4ABF7ED-2912-3A66-900C-692112A8CF42}" dt="2024-04-10T19:10:44.094" v="47" actId="1076"/>
          <ac:spMkLst>
            <pc:docMk/>
            <pc:sldMk cId="3622465453" sldId="270"/>
            <ac:spMk id="18" creationId="{DC90336F-ECF7-E991-C624-853F5FFD9002}"/>
          </ac:spMkLst>
        </pc:spChg>
        <pc:spChg chg="mod">
          <ac:chgData name="GUILHERME FERNANDES DE OLIVEIRA" userId="S::guilherme.oliveira@mpc.mg.gov.br::bee21810-bbc1-41cd-a29d-0387fc9cf0ee" providerId="AD" clId="Web-{C4ABF7ED-2912-3A66-900C-692112A8CF42}" dt="2024-04-10T19:10:44.110" v="48" actId="1076"/>
          <ac:spMkLst>
            <pc:docMk/>
            <pc:sldMk cId="3622465453" sldId="270"/>
            <ac:spMk id="24" creationId="{065016CE-5A0A-64F2-302B-33231E6E1280}"/>
          </ac:spMkLst>
        </pc:spChg>
        <pc:cxnChg chg="add mod">
          <ac:chgData name="GUILHERME FERNANDES DE OLIVEIRA" userId="S::guilherme.oliveira@mpc.mg.gov.br::bee21810-bbc1-41cd-a29d-0387fc9cf0ee" providerId="AD" clId="Web-{C4ABF7ED-2912-3A66-900C-692112A8CF42}" dt="2024-04-10T19:13:26.145" v="79" actId="14100"/>
          <ac:cxnSpMkLst>
            <pc:docMk/>
            <pc:sldMk cId="3622465453" sldId="270"/>
            <ac:cxnSpMk id="12" creationId="{3E6F62E0-BF71-A8FF-1194-78FEAE0403E7}"/>
          </ac:cxnSpMkLst>
        </pc:cxnChg>
        <pc:cxnChg chg="add mod">
          <ac:chgData name="GUILHERME FERNANDES DE OLIVEIRA" userId="S::guilherme.oliveira@mpc.mg.gov.br::bee21810-bbc1-41cd-a29d-0387fc9cf0ee" providerId="AD" clId="Web-{C4ABF7ED-2912-3A66-900C-692112A8CF42}" dt="2024-04-10T19:13:34.504" v="80" actId="1076"/>
          <ac:cxnSpMkLst>
            <pc:docMk/>
            <pc:sldMk cId="3622465453" sldId="270"/>
            <ac:cxnSpMk id="14" creationId="{F2C93C0C-5931-CF8B-AC32-AC7923B6BA92}"/>
          </ac:cxnSpMkLst>
        </pc:cxnChg>
        <pc:cxnChg chg="add mod">
          <ac:chgData name="GUILHERME FERNANDES DE OLIVEIRA" userId="S::guilherme.oliveira@mpc.mg.gov.br::bee21810-bbc1-41cd-a29d-0387fc9cf0ee" providerId="AD" clId="Web-{C4ABF7ED-2912-3A66-900C-692112A8CF42}" dt="2024-04-10T19:14:39.959" v="89" actId="14100"/>
          <ac:cxnSpMkLst>
            <pc:docMk/>
            <pc:sldMk cId="3622465453" sldId="270"/>
            <ac:cxnSpMk id="20" creationId="{2A646AAA-69FE-6A46-796D-A0339A1C82BD}"/>
          </ac:cxnSpMkLst>
        </pc:cxnChg>
        <pc:cxnChg chg="add mod">
          <ac:chgData name="GUILHERME FERNANDES DE OLIVEIRA" userId="S::guilherme.oliveira@mpc.mg.gov.br::bee21810-bbc1-41cd-a29d-0387fc9cf0ee" providerId="AD" clId="Web-{C4ABF7ED-2912-3A66-900C-692112A8CF42}" dt="2024-04-10T19:14:06.927" v="85" actId="1076"/>
          <ac:cxnSpMkLst>
            <pc:docMk/>
            <pc:sldMk cId="3622465453" sldId="270"/>
            <ac:cxnSpMk id="22" creationId="{A4BE9A56-AF7F-FF79-558D-1061A16A6B09}"/>
          </ac:cxnSpMkLst>
        </pc:cxnChg>
      </pc:sldChg>
      <pc:sldChg chg="modTransition">
        <pc:chgData name="GUILHERME FERNANDES DE OLIVEIRA" userId="S::guilherme.oliveira@mpc.mg.gov.br::bee21810-bbc1-41cd-a29d-0387fc9cf0ee" providerId="AD" clId="Web-{C4ABF7ED-2912-3A66-900C-692112A8CF42}" dt="2024-04-10T19:04:41.694" v="1"/>
        <pc:sldMkLst>
          <pc:docMk/>
          <pc:sldMk cId="2719713526" sldId="283"/>
        </pc:sldMkLst>
      </pc:sldChg>
      <pc:sldChg chg="addSp delSp modSp modTransition addAnim delAnim">
        <pc:chgData name="GUILHERME FERNANDES DE OLIVEIRA" userId="S::guilherme.oliveira@mpc.mg.gov.br::bee21810-bbc1-41cd-a29d-0387fc9cf0ee" providerId="AD" clId="Web-{C4ABF7ED-2912-3A66-900C-692112A8CF42}" dt="2024-04-10T19:22:15.502" v="123"/>
        <pc:sldMkLst>
          <pc:docMk/>
          <pc:sldMk cId="2746264700" sldId="284"/>
        </pc:sldMkLst>
        <pc:spChg chg="add del mod">
          <ac:chgData name="GUILHERME FERNANDES DE OLIVEIRA" userId="S::guilherme.oliveira@mpc.mg.gov.br::bee21810-bbc1-41cd-a29d-0387fc9cf0ee" providerId="AD" clId="Web-{C4ABF7ED-2912-3A66-900C-692112A8CF42}" dt="2024-04-10T19:22:15.502" v="123"/>
          <ac:spMkLst>
            <pc:docMk/>
            <pc:sldMk cId="2746264700" sldId="284"/>
            <ac:spMk id="17" creationId="{C59844FC-54DB-BA1F-0015-0A5A8EC239F5}"/>
          </ac:spMkLst>
        </pc:spChg>
      </pc:sldChg>
    </pc:docChg>
  </pc:docChgLst>
  <pc:docChgLst>
    <pc:chgData name="GUILHERME FERNANDES DE OLIVEIRA" userId="S::guilherme.oliveira@mpc.mg.gov.br::bee21810-bbc1-41cd-a29d-0387fc9cf0ee" providerId="AD" clId="Web-{E36153A4-8DB0-36F3-F2C5-29842CFB5940}"/>
    <pc:docChg chg="modSld">
      <pc:chgData name="GUILHERME FERNANDES DE OLIVEIRA" userId="S::guilherme.oliveira@mpc.mg.gov.br::bee21810-bbc1-41cd-a29d-0387fc9cf0ee" providerId="AD" clId="Web-{E36153A4-8DB0-36F3-F2C5-29842CFB5940}" dt="2024-04-10T20:32:48.525" v="78"/>
      <pc:docMkLst>
        <pc:docMk/>
      </pc:docMkLst>
      <pc:sldChg chg="delSp">
        <pc:chgData name="GUILHERME FERNANDES DE OLIVEIRA" userId="S::guilherme.oliveira@mpc.mg.gov.br::bee21810-bbc1-41cd-a29d-0387fc9cf0ee" providerId="AD" clId="Web-{E36153A4-8DB0-36F3-F2C5-29842CFB5940}" dt="2024-04-10T20:26:50.001" v="1"/>
        <pc:sldMkLst>
          <pc:docMk/>
          <pc:sldMk cId="159360254" sldId="262"/>
        </pc:sldMkLst>
        <pc:picChg chg="del">
          <ac:chgData name="GUILHERME FERNANDES DE OLIVEIRA" userId="S::guilherme.oliveira@mpc.mg.gov.br::bee21810-bbc1-41cd-a29d-0387fc9cf0ee" providerId="AD" clId="Web-{E36153A4-8DB0-36F3-F2C5-29842CFB5940}" dt="2024-04-10T20:26:50.001" v="1"/>
          <ac:picMkLst>
            <pc:docMk/>
            <pc:sldMk cId="159360254" sldId="262"/>
            <ac:picMk id="2" creationId="{1EA1122B-BAA7-67BA-A59F-AEEE6045EC2E}"/>
          </ac:picMkLst>
        </pc:picChg>
      </pc:sldChg>
      <pc:sldChg chg="modSp">
        <pc:chgData name="GUILHERME FERNANDES DE OLIVEIRA" userId="S::guilherme.oliveira@mpc.mg.gov.br::bee21810-bbc1-41cd-a29d-0387fc9cf0ee" providerId="AD" clId="Web-{E36153A4-8DB0-36F3-F2C5-29842CFB5940}" dt="2024-04-10T20:26:28.110" v="0"/>
        <pc:sldMkLst>
          <pc:docMk/>
          <pc:sldMk cId="1487288822" sldId="273"/>
        </pc:sldMkLst>
        <pc:picChg chg="mod">
          <ac:chgData name="GUILHERME FERNANDES DE OLIVEIRA" userId="S::guilherme.oliveira@mpc.mg.gov.br::bee21810-bbc1-41cd-a29d-0387fc9cf0ee" providerId="AD" clId="Web-{E36153A4-8DB0-36F3-F2C5-29842CFB5940}" dt="2024-04-10T20:26:28.110" v="0"/>
          <ac:picMkLst>
            <pc:docMk/>
            <pc:sldMk cId="1487288822" sldId="273"/>
            <ac:picMk id="22" creationId="{64487BF7-61E2-CD92-229D-FEC64F36AEDD}"/>
          </ac:picMkLst>
        </pc:picChg>
      </pc:sldChg>
      <pc:sldChg chg="addSp delSp modSp addAnim delAnim">
        <pc:chgData name="GUILHERME FERNANDES DE OLIVEIRA" userId="S::guilherme.oliveira@mpc.mg.gov.br::bee21810-bbc1-41cd-a29d-0387fc9cf0ee" providerId="AD" clId="Web-{E36153A4-8DB0-36F3-F2C5-29842CFB5940}" dt="2024-04-10T20:32:48.525" v="78"/>
        <pc:sldMkLst>
          <pc:docMk/>
          <pc:sldMk cId="2719713526" sldId="283"/>
        </pc:sldMkLst>
        <pc:spChg chg="mod">
          <ac:chgData name="GUILHERME FERNANDES DE OLIVEIRA" userId="S::guilherme.oliveira@mpc.mg.gov.br::bee21810-bbc1-41cd-a29d-0387fc9cf0ee" providerId="AD" clId="Web-{E36153A4-8DB0-36F3-F2C5-29842CFB5940}" dt="2024-04-10T20:31:19.851" v="67" actId="1076"/>
          <ac:spMkLst>
            <pc:docMk/>
            <pc:sldMk cId="2719713526" sldId="283"/>
            <ac:spMk id="2" creationId="{B3F0F8E4-C975-1FFD-D8B7-FA9B76524D82}"/>
          </ac:spMkLst>
        </pc:spChg>
        <pc:spChg chg="mod">
          <ac:chgData name="GUILHERME FERNANDES DE OLIVEIRA" userId="S::guilherme.oliveira@mpc.mg.gov.br::bee21810-bbc1-41cd-a29d-0387fc9cf0ee" providerId="AD" clId="Web-{E36153A4-8DB0-36F3-F2C5-29842CFB5940}" dt="2024-04-10T20:31:23.726" v="69" actId="1076"/>
          <ac:spMkLst>
            <pc:docMk/>
            <pc:sldMk cId="2719713526" sldId="283"/>
            <ac:spMk id="3" creationId="{DB83C766-3DB0-B199-1B78-9A8D5281DF44}"/>
          </ac:spMkLst>
        </pc:spChg>
        <pc:spChg chg="del">
          <ac:chgData name="GUILHERME FERNANDES DE OLIVEIRA" userId="S::guilherme.oliveira@mpc.mg.gov.br::bee21810-bbc1-41cd-a29d-0387fc9cf0ee" providerId="AD" clId="Web-{E36153A4-8DB0-36F3-F2C5-29842CFB5940}" dt="2024-04-10T20:27:29.627" v="4"/>
          <ac:spMkLst>
            <pc:docMk/>
            <pc:sldMk cId="2719713526" sldId="283"/>
            <ac:spMk id="6" creationId="{DC90336F-ECF7-E991-C624-853F5FFD9002}"/>
          </ac:spMkLst>
        </pc:spChg>
        <pc:spChg chg="del">
          <ac:chgData name="GUILHERME FERNANDES DE OLIVEIRA" userId="S::guilherme.oliveira@mpc.mg.gov.br::bee21810-bbc1-41cd-a29d-0387fc9cf0ee" providerId="AD" clId="Web-{E36153A4-8DB0-36F3-F2C5-29842CFB5940}" dt="2024-04-10T20:27:29.627" v="3"/>
          <ac:spMkLst>
            <pc:docMk/>
            <pc:sldMk cId="2719713526" sldId="283"/>
            <ac:spMk id="7" creationId="{AC8B5F02-8AFE-169D-3886-EA037FF1132B}"/>
          </ac:spMkLst>
        </pc:spChg>
        <pc:spChg chg="del">
          <ac:chgData name="GUILHERME FERNANDES DE OLIVEIRA" userId="S::guilherme.oliveira@mpc.mg.gov.br::bee21810-bbc1-41cd-a29d-0387fc9cf0ee" providerId="AD" clId="Web-{E36153A4-8DB0-36F3-F2C5-29842CFB5940}" dt="2024-04-10T20:27:34.299" v="8"/>
          <ac:spMkLst>
            <pc:docMk/>
            <pc:sldMk cId="2719713526" sldId="283"/>
            <ac:spMk id="8" creationId="{C7376428-3155-281A-85A0-C0BCE84B1D92}"/>
          </ac:spMkLst>
        </pc:spChg>
        <pc:spChg chg="del">
          <ac:chgData name="GUILHERME FERNANDES DE OLIVEIRA" userId="S::guilherme.oliveira@mpc.mg.gov.br::bee21810-bbc1-41cd-a29d-0387fc9cf0ee" providerId="AD" clId="Web-{E36153A4-8DB0-36F3-F2C5-29842CFB5940}" dt="2024-04-10T20:27:34.299" v="7"/>
          <ac:spMkLst>
            <pc:docMk/>
            <pc:sldMk cId="2719713526" sldId="283"/>
            <ac:spMk id="9" creationId="{B6E9619E-1B5C-B942-17DE-1F4476D324A9}"/>
          </ac:spMkLst>
        </pc:spChg>
        <pc:spChg chg="del">
          <ac:chgData name="GUILHERME FERNANDES DE OLIVEIRA" userId="S::guilherme.oliveira@mpc.mg.gov.br::bee21810-bbc1-41cd-a29d-0387fc9cf0ee" providerId="AD" clId="Web-{E36153A4-8DB0-36F3-F2C5-29842CFB5940}" dt="2024-04-10T20:27:34.283" v="6"/>
          <ac:spMkLst>
            <pc:docMk/>
            <pc:sldMk cId="2719713526" sldId="283"/>
            <ac:spMk id="10" creationId="{065016CE-5A0A-64F2-302B-33231E6E1280}"/>
          </ac:spMkLst>
        </pc:spChg>
        <pc:spChg chg="add del">
          <ac:chgData name="GUILHERME FERNANDES DE OLIVEIRA" userId="S::guilherme.oliveira@mpc.mg.gov.br::bee21810-bbc1-41cd-a29d-0387fc9cf0ee" providerId="AD" clId="Web-{E36153A4-8DB0-36F3-F2C5-29842CFB5940}" dt="2024-04-10T20:30:03.881" v="54"/>
          <ac:spMkLst>
            <pc:docMk/>
            <pc:sldMk cId="2719713526" sldId="283"/>
            <ac:spMk id="17" creationId="{C3D5E650-8EBD-3D8A-A396-C74D62739FD1}"/>
          </ac:spMkLst>
        </pc:spChg>
        <pc:spChg chg="mod">
          <ac:chgData name="GUILHERME FERNANDES DE OLIVEIRA" userId="S::guilherme.oliveira@mpc.mg.gov.br::bee21810-bbc1-41cd-a29d-0387fc9cf0ee" providerId="AD" clId="Web-{E36153A4-8DB0-36F3-F2C5-29842CFB5940}" dt="2024-04-10T20:30:59.538" v="66" actId="1076"/>
          <ac:spMkLst>
            <pc:docMk/>
            <pc:sldMk cId="2719713526" sldId="283"/>
            <ac:spMk id="29" creationId="{AC8B5F02-8AFE-169D-3886-EA037FF1132B}"/>
          </ac:spMkLst>
        </pc:spChg>
        <pc:spChg chg="mod">
          <ac:chgData name="GUILHERME FERNANDES DE OLIVEIRA" userId="S::guilherme.oliveira@mpc.mg.gov.br::bee21810-bbc1-41cd-a29d-0387fc9cf0ee" providerId="AD" clId="Web-{E36153A4-8DB0-36F3-F2C5-29842CFB5940}" dt="2024-04-10T20:30:59.460" v="55" actId="1076"/>
          <ac:spMkLst>
            <pc:docMk/>
            <pc:sldMk cId="2719713526" sldId="283"/>
            <ac:spMk id="31" creationId="{AC8B5F02-8AFE-169D-3886-EA037FF1132B}"/>
          </ac:spMkLst>
        </pc:spChg>
        <pc:spChg chg="mod">
          <ac:chgData name="GUILHERME FERNANDES DE OLIVEIRA" userId="S::guilherme.oliveira@mpc.mg.gov.br::bee21810-bbc1-41cd-a29d-0387fc9cf0ee" providerId="AD" clId="Web-{E36153A4-8DB0-36F3-F2C5-29842CFB5940}" dt="2024-04-10T20:30:59.476" v="56" actId="1076"/>
          <ac:spMkLst>
            <pc:docMk/>
            <pc:sldMk cId="2719713526" sldId="283"/>
            <ac:spMk id="32" creationId="{AC8B5F02-8AFE-169D-3886-EA037FF1132B}"/>
          </ac:spMkLst>
        </pc:spChg>
        <pc:spChg chg="mod">
          <ac:chgData name="GUILHERME FERNANDES DE OLIVEIRA" userId="S::guilherme.oliveira@mpc.mg.gov.br::bee21810-bbc1-41cd-a29d-0387fc9cf0ee" providerId="AD" clId="Web-{E36153A4-8DB0-36F3-F2C5-29842CFB5940}" dt="2024-04-10T20:30:59.476" v="57" actId="1076"/>
          <ac:spMkLst>
            <pc:docMk/>
            <pc:sldMk cId="2719713526" sldId="283"/>
            <ac:spMk id="33" creationId="{AC8B5F02-8AFE-169D-3886-EA037FF1132B}"/>
          </ac:spMkLst>
        </pc:spChg>
        <pc:spChg chg="mod">
          <ac:chgData name="GUILHERME FERNANDES DE OLIVEIRA" userId="S::guilherme.oliveira@mpc.mg.gov.br::bee21810-bbc1-41cd-a29d-0387fc9cf0ee" providerId="AD" clId="Web-{E36153A4-8DB0-36F3-F2C5-29842CFB5940}" dt="2024-04-10T20:32:17.337" v="71" actId="20577"/>
          <ac:spMkLst>
            <pc:docMk/>
            <pc:sldMk cId="2719713526" sldId="283"/>
            <ac:spMk id="34" creationId="{AC8B5F02-8AFE-169D-3886-EA037FF1132B}"/>
          </ac:spMkLst>
        </pc:spChg>
        <pc:spChg chg="mod">
          <ac:chgData name="GUILHERME FERNANDES DE OLIVEIRA" userId="S::guilherme.oliveira@mpc.mg.gov.br::bee21810-bbc1-41cd-a29d-0387fc9cf0ee" providerId="AD" clId="Web-{E36153A4-8DB0-36F3-F2C5-29842CFB5940}" dt="2024-04-10T20:32:21.884" v="72" actId="20577"/>
          <ac:spMkLst>
            <pc:docMk/>
            <pc:sldMk cId="2719713526" sldId="283"/>
            <ac:spMk id="35" creationId="{AC8B5F02-8AFE-169D-3886-EA037FF1132B}"/>
          </ac:spMkLst>
        </pc:spChg>
        <pc:spChg chg="mod">
          <ac:chgData name="GUILHERME FERNANDES DE OLIVEIRA" userId="S::guilherme.oliveira@mpc.mg.gov.br::bee21810-bbc1-41cd-a29d-0387fc9cf0ee" providerId="AD" clId="Web-{E36153A4-8DB0-36F3-F2C5-29842CFB5940}" dt="2024-04-10T20:32:27.572" v="73" actId="20577"/>
          <ac:spMkLst>
            <pc:docMk/>
            <pc:sldMk cId="2719713526" sldId="283"/>
            <ac:spMk id="36" creationId="{AC8B5F02-8AFE-169D-3886-EA037FF1132B}"/>
          </ac:spMkLst>
        </pc:spChg>
        <pc:spChg chg="mod">
          <ac:chgData name="GUILHERME FERNANDES DE OLIVEIRA" userId="S::guilherme.oliveira@mpc.mg.gov.br::bee21810-bbc1-41cd-a29d-0387fc9cf0ee" providerId="AD" clId="Web-{E36153A4-8DB0-36F3-F2C5-29842CFB5940}" dt="2024-04-10T20:32:31.494" v="74" actId="20577"/>
          <ac:spMkLst>
            <pc:docMk/>
            <pc:sldMk cId="2719713526" sldId="283"/>
            <ac:spMk id="37" creationId="{AC8B5F02-8AFE-169D-3886-EA037FF1132B}"/>
          </ac:spMkLst>
        </pc:spChg>
        <pc:picChg chg="mod">
          <ac:chgData name="GUILHERME FERNANDES DE OLIVEIRA" userId="S::guilherme.oliveira@mpc.mg.gov.br::bee21810-bbc1-41cd-a29d-0387fc9cf0ee" providerId="AD" clId="Web-{E36153A4-8DB0-36F3-F2C5-29842CFB5940}" dt="2024-04-10T20:31:23.820" v="70" actId="1076"/>
          <ac:picMkLst>
            <pc:docMk/>
            <pc:sldMk cId="2719713526" sldId="283"/>
            <ac:picMk id="15" creationId="{99FD2E8C-7E6A-3608-515C-5595C389426F}"/>
          </ac:picMkLst>
        </pc:picChg>
        <pc:picChg chg="mod">
          <ac:chgData name="GUILHERME FERNANDES DE OLIVEIRA" userId="S::guilherme.oliveira@mpc.mg.gov.br::bee21810-bbc1-41cd-a29d-0387fc9cf0ee" providerId="AD" clId="Web-{E36153A4-8DB0-36F3-F2C5-29842CFB5940}" dt="2024-04-10T20:31:20.101" v="68" actId="1076"/>
          <ac:picMkLst>
            <pc:docMk/>
            <pc:sldMk cId="2719713526" sldId="283"/>
            <ac:picMk id="16" creationId="{F6F74342-F42D-028E-A62B-B454F06DEEBB}"/>
          </ac:picMkLst>
        </pc:picChg>
        <pc:cxnChg chg="del">
          <ac:chgData name="GUILHERME FERNANDES DE OLIVEIRA" userId="S::guilherme.oliveira@mpc.mg.gov.br::bee21810-bbc1-41cd-a29d-0387fc9cf0ee" providerId="AD" clId="Web-{E36153A4-8DB0-36F3-F2C5-29842CFB5940}" dt="2024-04-10T20:27:29.627" v="2"/>
          <ac:cxnSpMkLst>
            <pc:docMk/>
            <pc:sldMk cId="2719713526" sldId="283"/>
            <ac:cxnSpMk id="12" creationId="{560C2A32-275F-5B5C-1E7D-891379DEA67C}"/>
          </ac:cxnSpMkLst>
        </pc:cxnChg>
        <pc:cxnChg chg="del">
          <ac:chgData name="GUILHERME FERNANDES DE OLIVEIRA" userId="S::guilherme.oliveira@mpc.mg.gov.br::bee21810-bbc1-41cd-a29d-0387fc9cf0ee" providerId="AD" clId="Web-{E36153A4-8DB0-36F3-F2C5-29842CFB5940}" dt="2024-04-10T20:27:34.283" v="5"/>
          <ac:cxnSpMkLst>
            <pc:docMk/>
            <pc:sldMk cId="2719713526" sldId="283"/>
            <ac:cxnSpMk id="13" creationId="{16E233A2-55CD-E2E9-CFE7-233E27529D24}"/>
          </ac:cxnSpMkLst>
        </pc:cxnChg>
        <pc:cxnChg chg="mod">
          <ac:chgData name="GUILHERME FERNANDES DE OLIVEIRA" userId="S::guilherme.oliveira@mpc.mg.gov.br::bee21810-bbc1-41cd-a29d-0387fc9cf0ee" providerId="AD" clId="Web-{E36153A4-8DB0-36F3-F2C5-29842CFB5940}" dt="2024-04-10T20:32:48.510" v="75"/>
          <ac:cxnSpMkLst>
            <pc:docMk/>
            <pc:sldMk cId="2719713526" sldId="283"/>
            <ac:cxnSpMk id="22" creationId="{E8464A17-526E-E846-783F-5895F8158CB3}"/>
          </ac:cxnSpMkLst>
        </pc:cxnChg>
        <pc:cxnChg chg="mod">
          <ac:chgData name="GUILHERME FERNANDES DE OLIVEIRA" userId="S::guilherme.oliveira@mpc.mg.gov.br::bee21810-bbc1-41cd-a29d-0387fc9cf0ee" providerId="AD" clId="Web-{E36153A4-8DB0-36F3-F2C5-29842CFB5940}" dt="2024-04-10T20:32:48.510" v="76"/>
          <ac:cxnSpMkLst>
            <pc:docMk/>
            <pc:sldMk cId="2719713526" sldId="283"/>
            <ac:cxnSpMk id="39" creationId="{9EADFD11-91C1-EEAB-AFC7-5619A1C53EC9}"/>
          </ac:cxnSpMkLst>
        </pc:cxnChg>
        <pc:cxnChg chg="mod">
          <ac:chgData name="GUILHERME FERNANDES DE OLIVEIRA" userId="S::guilherme.oliveira@mpc.mg.gov.br::bee21810-bbc1-41cd-a29d-0387fc9cf0ee" providerId="AD" clId="Web-{E36153A4-8DB0-36F3-F2C5-29842CFB5940}" dt="2024-04-10T20:32:48.510" v="77"/>
          <ac:cxnSpMkLst>
            <pc:docMk/>
            <pc:sldMk cId="2719713526" sldId="283"/>
            <ac:cxnSpMk id="41" creationId="{238E95AD-5ED5-EB78-090E-3C7835017A3B}"/>
          </ac:cxnSpMkLst>
        </pc:cxnChg>
        <pc:cxnChg chg="mod">
          <ac:chgData name="GUILHERME FERNANDES DE OLIVEIRA" userId="S::guilherme.oliveira@mpc.mg.gov.br::bee21810-bbc1-41cd-a29d-0387fc9cf0ee" providerId="AD" clId="Web-{E36153A4-8DB0-36F3-F2C5-29842CFB5940}" dt="2024-04-10T20:32:48.525" v="78"/>
          <ac:cxnSpMkLst>
            <pc:docMk/>
            <pc:sldMk cId="2719713526" sldId="283"/>
            <ac:cxnSpMk id="46" creationId="{CB045B2E-8C85-E614-CAF5-7B04ECC34CAE}"/>
          </ac:cxnSpMkLst>
        </pc:cxnChg>
      </pc:sldChg>
    </pc:docChg>
  </pc:docChgLst>
  <pc:docChgLst>
    <pc:chgData name="GUILHERME FERNANDES DE OLIVEIRA" userId="S::guilherme.oliveira@mpc.mg.gov.br::bee21810-bbc1-41cd-a29d-0387fc9cf0ee" providerId="AD" clId="Web-{3D745D87-18A0-C6E3-61FC-A2D209C9E05A}"/>
    <pc:docChg chg="delSld modSld sldOrd">
      <pc:chgData name="GUILHERME FERNANDES DE OLIVEIRA" userId="S::guilherme.oliveira@mpc.mg.gov.br::bee21810-bbc1-41cd-a29d-0387fc9cf0ee" providerId="AD" clId="Web-{3D745D87-18A0-C6E3-61FC-A2D209C9E05A}" dt="2024-04-10T20:11:28.136" v="155"/>
      <pc:docMkLst>
        <pc:docMk/>
      </pc:docMkLst>
      <pc:sldChg chg="addSp delSp modSp addAnim modAnim">
        <pc:chgData name="GUILHERME FERNANDES DE OLIVEIRA" userId="S::guilherme.oliveira@mpc.mg.gov.br::bee21810-bbc1-41cd-a29d-0387fc9cf0ee" providerId="AD" clId="Web-{3D745D87-18A0-C6E3-61FC-A2D209C9E05A}" dt="2024-04-10T20:11:28.136" v="155"/>
        <pc:sldMkLst>
          <pc:docMk/>
          <pc:sldMk cId="159360254" sldId="262"/>
        </pc:sldMkLst>
        <pc:picChg chg="add del mod">
          <ac:chgData name="GUILHERME FERNANDES DE OLIVEIRA" userId="S::guilherme.oliveira@mpc.mg.gov.br::bee21810-bbc1-41cd-a29d-0387fc9cf0ee" providerId="AD" clId="Web-{3D745D87-18A0-C6E3-61FC-A2D209C9E05A}" dt="2024-04-10T20:11:28.136" v="155"/>
          <ac:picMkLst>
            <pc:docMk/>
            <pc:sldMk cId="159360254" sldId="262"/>
            <ac:picMk id="2" creationId="{1EA1122B-BAA7-67BA-A59F-AEEE6045EC2E}"/>
          </ac:picMkLst>
        </pc:picChg>
      </pc:sldChg>
      <pc:sldChg chg="del ord">
        <pc:chgData name="GUILHERME FERNANDES DE OLIVEIRA" userId="S::guilherme.oliveira@mpc.mg.gov.br::bee21810-bbc1-41cd-a29d-0387fc9cf0ee" providerId="AD" clId="Web-{3D745D87-18A0-C6E3-61FC-A2D209C9E05A}" dt="2024-04-10T20:10:08.757" v="146"/>
        <pc:sldMkLst>
          <pc:docMk/>
          <pc:sldMk cId="3997098968" sldId="282"/>
        </pc:sldMkLst>
      </pc:sldChg>
      <pc:sldChg chg="addSp delSp modSp modTransition addAnim delAnim modAnim">
        <pc:chgData name="GUILHERME FERNANDES DE OLIVEIRA" userId="S::guilherme.oliveira@mpc.mg.gov.br::bee21810-bbc1-41cd-a29d-0387fc9cf0ee" providerId="AD" clId="Web-{3D745D87-18A0-C6E3-61FC-A2D209C9E05A}" dt="2024-04-10T20:00:16.035" v="97"/>
        <pc:sldMkLst>
          <pc:docMk/>
          <pc:sldMk cId="2719713526" sldId="283"/>
        </pc:sldMkLst>
        <pc:spChg chg="mod">
          <ac:chgData name="GUILHERME FERNANDES DE OLIVEIRA" userId="S::guilherme.oliveira@mpc.mg.gov.br::bee21810-bbc1-41cd-a29d-0387fc9cf0ee" providerId="AD" clId="Web-{3D745D87-18A0-C6E3-61FC-A2D209C9E05A}" dt="2024-04-10T19:47:05.083" v="21" actId="1076"/>
          <ac:spMkLst>
            <pc:docMk/>
            <pc:sldMk cId="2719713526" sldId="283"/>
            <ac:spMk id="34" creationId="{AC8B5F02-8AFE-169D-3886-EA037FF1132B}"/>
          </ac:spMkLst>
        </pc:spChg>
        <pc:picChg chg="add del mod">
          <ac:chgData name="GUILHERME FERNANDES DE OLIVEIRA" userId="S::guilherme.oliveira@mpc.mg.gov.br::bee21810-bbc1-41cd-a29d-0387fc9cf0ee" providerId="AD" clId="Web-{3D745D87-18A0-C6E3-61FC-A2D209C9E05A}" dt="2024-04-10T19:56:04.036" v="59"/>
          <ac:picMkLst>
            <pc:docMk/>
            <pc:sldMk cId="2719713526" sldId="283"/>
            <ac:picMk id="17" creationId="{722CD3AF-FD07-A58F-0664-FBE1151BE181}"/>
          </ac:picMkLst>
        </pc:picChg>
        <pc:picChg chg="add del mod">
          <ac:chgData name="GUILHERME FERNANDES DE OLIVEIRA" userId="S::guilherme.oliveira@mpc.mg.gov.br::bee21810-bbc1-41cd-a29d-0387fc9cf0ee" providerId="AD" clId="Web-{3D745D87-18A0-C6E3-61FC-A2D209C9E05A}" dt="2024-04-10T19:56:06.520" v="60"/>
          <ac:picMkLst>
            <pc:docMk/>
            <pc:sldMk cId="2719713526" sldId="283"/>
            <ac:picMk id="18" creationId="{6023F180-2649-7FA3-C486-F6EC5B57EFA8}"/>
          </ac:picMkLst>
        </pc:picChg>
        <pc:picChg chg="add del mod">
          <ac:chgData name="GUILHERME FERNANDES DE OLIVEIRA" userId="S::guilherme.oliveira@mpc.mg.gov.br::bee21810-bbc1-41cd-a29d-0387fc9cf0ee" providerId="AD" clId="Web-{3D745D87-18A0-C6E3-61FC-A2D209C9E05A}" dt="2024-04-10T19:56:07.630" v="61"/>
          <ac:picMkLst>
            <pc:docMk/>
            <pc:sldMk cId="2719713526" sldId="283"/>
            <ac:picMk id="19" creationId="{96731761-7C92-5A9F-9921-93A86C243360}"/>
          </ac:picMkLst>
        </pc:picChg>
        <pc:picChg chg="add del mod">
          <ac:chgData name="GUILHERME FERNANDES DE OLIVEIRA" userId="S::guilherme.oliveira@mpc.mg.gov.br::bee21810-bbc1-41cd-a29d-0387fc9cf0ee" providerId="AD" clId="Web-{3D745D87-18A0-C6E3-61FC-A2D209C9E05A}" dt="2024-04-10T19:56:08.271" v="62"/>
          <ac:picMkLst>
            <pc:docMk/>
            <pc:sldMk cId="2719713526" sldId="283"/>
            <ac:picMk id="20" creationId="{14B3016B-34CB-9B48-F89F-823F8DC02FD7}"/>
          </ac:picMkLst>
        </pc:picChg>
        <pc:cxnChg chg="add del mod">
          <ac:chgData name="GUILHERME FERNANDES DE OLIVEIRA" userId="S::guilherme.oliveira@mpc.mg.gov.br::bee21810-bbc1-41cd-a29d-0387fc9cf0ee" providerId="AD" clId="Web-{3D745D87-18A0-C6E3-61FC-A2D209C9E05A}" dt="2024-04-10T19:49:49.499" v="26"/>
          <ac:cxnSpMkLst>
            <pc:docMk/>
            <pc:sldMk cId="2719713526" sldId="283"/>
            <ac:cxnSpMk id="14" creationId="{0BB23A07-833F-C42A-EA7F-29255CA2FEBA}"/>
          </ac:cxnSpMkLst>
        </pc:cxnChg>
        <pc:cxnChg chg="add mod">
          <ac:chgData name="GUILHERME FERNANDES DE OLIVEIRA" userId="S::guilherme.oliveira@mpc.mg.gov.br::bee21810-bbc1-41cd-a29d-0387fc9cf0ee" providerId="AD" clId="Web-{3D745D87-18A0-C6E3-61FC-A2D209C9E05A}" dt="2024-04-10T19:58:05.762" v="81" actId="1076"/>
          <ac:cxnSpMkLst>
            <pc:docMk/>
            <pc:sldMk cId="2719713526" sldId="283"/>
            <ac:cxnSpMk id="22" creationId="{E8464A17-526E-E846-783F-5895F8158CB3}"/>
          </ac:cxnSpMkLst>
        </pc:cxnChg>
        <pc:cxnChg chg="add del mod">
          <ac:chgData name="GUILHERME FERNANDES DE OLIVEIRA" userId="S::guilherme.oliveira@mpc.mg.gov.br::bee21810-bbc1-41cd-a29d-0387fc9cf0ee" providerId="AD" clId="Web-{3D745D87-18A0-C6E3-61FC-A2D209C9E05A}" dt="2024-04-10T19:57:58.464" v="78"/>
          <ac:cxnSpMkLst>
            <pc:docMk/>
            <pc:sldMk cId="2719713526" sldId="283"/>
            <ac:cxnSpMk id="24" creationId="{CD26D798-7C8F-16EA-CF9C-EFB7E5DEDAAC}"/>
          </ac:cxnSpMkLst>
        </pc:cxnChg>
        <pc:cxnChg chg="add del mod">
          <ac:chgData name="GUILHERME FERNANDES DE OLIVEIRA" userId="S::guilherme.oliveira@mpc.mg.gov.br::bee21810-bbc1-41cd-a29d-0387fc9cf0ee" providerId="AD" clId="Web-{3D745D87-18A0-C6E3-61FC-A2D209C9E05A}" dt="2024-04-10T19:57:59.699" v="79"/>
          <ac:cxnSpMkLst>
            <pc:docMk/>
            <pc:sldMk cId="2719713526" sldId="283"/>
            <ac:cxnSpMk id="26" creationId="{03F54F37-2402-D02C-4FC7-2C30A1DF3683}"/>
          </ac:cxnSpMkLst>
        </pc:cxnChg>
        <pc:cxnChg chg="add del mod">
          <ac:chgData name="GUILHERME FERNANDES DE OLIVEIRA" userId="S::guilherme.oliveira@mpc.mg.gov.br::bee21810-bbc1-41cd-a29d-0387fc9cf0ee" providerId="AD" clId="Web-{3D745D87-18A0-C6E3-61FC-A2D209C9E05A}" dt="2024-04-10T19:58:00.636" v="80"/>
          <ac:cxnSpMkLst>
            <pc:docMk/>
            <pc:sldMk cId="2719713526" sldId="283"/>
            <ac:cxnSpMk id="28" creationId="{90B48E6F-4EAA-E22A-82BB-E742BFBE7FBA}"/>
          </ac:cxnSpMkLst>
        </pc:cxnChg>
        <pc:cxnChg chg="del">
          <ac:chgData name="GUILHERME FERNANDES DE OLIVEIRA" userId="S::guilherme.oliveira@mpc.mg.gov.br::bee21810-bbc1-41cd-a29d-0387fc9cf0ee" providerId="AD" clId="Web-{3D745D87-18A0-C6E3-61FC-A2D209C9E05A}" dt="2024-04-10T19:44:53.091" v="0"/>
          <ac:cxnSpMkLst>
            <pc:docMk/>
            <pc:sldMk cId="2719713526" sldId="283"/>
            <ac:cxnSpMk id="30" creationId="{16E233A2-55CD-E2E9-CFE7-233E27529D24}"/>
          </ac:cxnSpMkLst>
        </pc:cxnChg>
        <pc:cxnChg chg="add mod">
          <ac:chgData name="GUILHERME FERNANDES DE OLIVEIRA" userId="S::guilherme.oliveira@mpc.mg.gov.br::bee21810-bbc1-41cd-a29d-0387fc9cf0ee" providerId="AD" clId="Web-{3D745D87-18A0-C6E3-61FC-A2D209C9E05A}" dt="2024-04-10T19:58:17.966" v="84" actId="1076"/>
          <ac:cxnSpMkLst>
            <pc:docMk/>
            <pc:sldMk cId="2719713526" sldId="283"/>
            <ac:cxnSpMk id="39" creationId="{9EADFD11-91C1-EEAB-AFC7-5619A1C53EC9}"/>
          </ac:cxnSpMkLst>
        </pc:cxnChg>
        <pc:cxnChg chg="add mod">
          <ac:chgData name="GUILHERME FERNANDES DE OLIVEIRA" userId="S::guilherme.oliveira@mpc.mg.gov.br::bee21810-bbc1-41cd-a29d-0387fc9cf0ee" providerId="AD" clId="Web-{3D745D87-18A0-C6E3-61FC-A2D209C9E05A}" dt="2024-04-10T19:58:23.466" v="86" actId="1076"/>
          <ac:cxnSpMkLst>
            <pc:docMk/>
            <pc:sldMk cId="2719713526" sldId="283"/>
            <ac:cxnSpMk id="41" creationId="{238E95AD-5ED5-EB78-090E-3C7835017A3B}"/>
          </ac:cxnSpMkLst>
        </pc:cxnChg>
        <pc:cxnChg chg="del">
          <ac:chgData name="GUILHERME FERNANDES DE OLIVEIRA" userId="S::guilherme.oliveira@mpc.mg.gov.br::bee21810-bbc1-41cd-a29d-0387fc9cf0ee" providerId="AD" clId="Web-{3D745D87-18A0-C6E3-61FC-A2D209C9E05A}" dt="2024-04-10T19:44:54.013" v="1"/>
          <ac:cxnSpMkLst>
            <pc:docMk/>
            <pc:sldMk cId="2719713526" sldId="283"/>
            <ac:cxnSpMk id="42" creationId="{16E233A2-55CD-E2E9-CFE7-233E27529D24}"/>
          </ac:cxnSpMkLst>
        </pc:cxnChg>
        <pc:cxnChg chg="del">
          <ac:chgData name="GUILHERME FERNANDES DE OLIVEIRA" userId="S::guilherme.oliveira@mpc.mg.gov.br::bee21810-bbc1-41cd-a29d-0387fc9cf0ee" providerId="AD" clId="Web-{3D745D87-18A0-C6E3-61FC-A2D209C9E05A}" dt="2024-04-10T19:44:54.732" v="2"/>
          <ac:cxnSpMkLst>
            <pc:docMk/>
            <pc:sldMk cId="2719713526" sldId="283"/>
            <ac:cxnSpMk id="43" creationId="{16E233A2-55CD-E2E9-CFE7-233E27529D24}"/>
          </ac:cxnSpMkLst>
        </pc:cxnChg>
        <pc:cxnChg chg="del">
          <ac:chgData name="GUILHERME FERNANDES DE OLIVEIRA" userId="S::guilherme.oliveira@mpc.mg.gov.br::bee21810-bbc1-41cd-a29d-0387fc9cf0ee" providerId="AD" clId="Web-{3D745D87-18A0-C6E3-61FC-A2D209C9E05A}" dt="2024-04-10T19:44:55.544" v="3"/>
          <ac:cxnSpMkLst>
            <pc:docMk/>
            <pc:sldMk cId="2719713526" sldId="283"/>
            <ac:cxnSpMk id="44" creationId="{16E233A2-55CD-E2E9-CFE7-233E27529D24}"/>
          </ac:cxnSpMkLst>
        </pc:cxnChg>
        <pc:cxnChg chg="add mod">
          <ac:chgData name="GUILHERME FERNANDES DE OLIVEIRA" userId="S::guilherme.oliveira@mpc.mg.gov.br::bee21810-bbc1-41cd-a29d-0387fc9cf0ee" providerId="AD" clId="Web-{3D745D87-18A0-C6E3-61FC-A2D209C9E05A}" dt="2024-04-10T19:58:37.185" v="89" actId="1076"/>
          <ac:cxnSpMkLst>
            <pc:docMk/>
            <pc:sldMk cId="2719713526" sldId="283"/>
            <ac:cxnSpMk id="46" creationId="{CB045B2E-8C85-E614-CAF5-7B04ECC34CAE}"/>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de-D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87768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74658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endParaRPr lang="de-DE"/>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1306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10"/>
          </p:nvPr>
        </p:nvSpPr>
        <p:spPr/>
        <p:txBody>
          <a:body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400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de-DE"/>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11"/>
          </p:nvPr>
        </p:nvSpPr>
        <p:spPr/>
        <p:txBody>
          <a:bodyPr/>
          <a:lstStyle/>
          <a:p>
            <a:endParaRPr lang="de-DE"/>
          </a:p>
        </p:txBody>
      </p:sp>
      <p:sp>
        <p:nvSpPr>
          <p:cNvPr id="6" name="Espaço Reservado para Número de Slide 5"/>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78137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Data 4"/>
          <p:cNvSpPr>
            <a:spLocks noGrp="1"/>
          </p:cNvSpPr>
          <p:nvPr>
            <p:ph type="dt" sz="half" idx="10"/>
          </p:nvPr>
        </p:nvSpPr>
        <p:spPr/>
        <p:txBody>
          <a:bodyPr/>
          <a:lstStyle/>
          <a:p>
            <a:fld id="{F0E51C7C-CEA3-4CAA-BE4B-344879E7C377}" type="datetimeFigureOut">
              <a:rPr lang="de-DE" smtClean="0"/>
              <a:t>15.04.2024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124613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endParaRPr lang="de-DE"/>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7" name="Espaço Reservado para Data 6"/>
          <p:cNvSpPr>
            <a:spLocks noGrp="1"/>
          </p:cNvSpPr>
          <p:nvPr>
            <p:ph type="dt" sz="half" idx="10"/>
          </p:nvPr>
        </p:nvSpPr>
        <p:spPr/>
        <p:txBody>
          <a:bodyPr/>
          <a:lstStyle/>
          <a:p>
            <a:fld id="{F0E51C7C-CEA3-4CAA-BE4B-344879E7C377}" type="datetimeFigureOut">
              <a:rPr lang="de-DE" smtClean="0"/>
              <a:t>15.04.2024</a:t>
            </a:fld>
            <a:endParaRPr lang="de-DE"/>
          </a:p>
        </p:txBody>
      </p:sp>
      <p:sp>
        <p:nvSpPr>
          <p:cNvPr id="8" name="Espaço Reservado para Rodapé 7"/>
          <p:cNvSpPr>
            <a:spLocks noGrp="1"/>
          </p:cNvSpPr>
          <p:nvPr>
            <p:ph type="ftr" sz="quarter" idx="11"/>
          </p:nvPr>
        </p:nvSpPr>
        <p:spPr/>
        <p:txBody>
          <a:bodyPr/>
          <a:lstStyle/>
          <a:p>
            <a:endParaRPr lang="de-DE"/>
          </a:p>
        </p:txBody>
      </p:sp>
      <p:sp>
        <p:nvSpPr>
          <p:cNvPr id="9" name="Espaço Reservado para Número de Slide 8"/>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69442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de-DE"/>
          </a:p>
        </p:txBody>
      </p:sp>
      <p:sp>
        <p:nvSpPr>
          <p:cNvPr id="3" name="Espaço Reservado para Data 2"/>
          <p:cNvSpPr>
            <a:spLocks noGrp="1"/>
          </p:cNvSpPr>
          <p:nvPr>
            <p:ph type="dt" sz="half" idx="10"/>
          </p:nvPr>
        </p:nvSpPr>
        <p:spPr/>
        <p:txBody>
          <a:bodyPr/>
          <a:lstStyle/>
          <a:p>
            <a:fld id="{F0E51C7C-CEA3-4CAA-BE4B-344879E7C377}" type="datetimeFigureOut">
              <a:rPr lang="de-DE" smtClean="0"/>
              <a:t>15.04.2024</a:t>
            </a:fld>
            <a:endParaRPr lang="de-DE"/>
          </a:p>
        </p:txBody>
      </p:sp>
      <p:sp>
        <p:nvSpPr>
          <p:cNvPr id="4" name="Espaço Reservado para Rodapé 3"/>
          <p:cNvSpPr>
            <a:spLocks noGrp="1"/>
          </p:cNvSpPr>
          <p:nvPr>
            <p:ph type="ftr" sz="quarter" idx="11"/>
          </p:nvPr>
        </p:nvSpPr>
        <p:spPr/>
        <p:txBody>
          <a:bodyPr/>
          <a:lstStyle/>
          <a:p>
            <a:endParaRPr lang="de-DE"/>
          </a:p>
        </p:txBody>
      </p:sp>
      <p:sp>
        <p:nvSpPr>
          <p:cNvPr id="5" name="Espaço Reservado para Número de Slide 4"/>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31085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0E51C7C-CEA3-4CAA-BE4B-344879E7C377}" type="datetimeFigureOut">
              <a:rPr lang="de-DE" smtClean="0"/>
              <a:t>15.04.2024</a:t>
            </a:fld>
            <a:endParaRPr lang="de-DE"/>
          </a:p>
        </p:txBody>
      </p:sp>
      <p:sp>
        <p:nvSpPr>
          <p:cNvPr id="3" name="Espaço Reservado para Rodapé 2"/>
          <p:cNvSpPr>
            <a:spLocks noGrp="1"/>
          </p:cNvSpPr>
          <p:nvPr>
            <p:ph type="ftr" sz="quarter" idx="11"/>
          </p:nvPr>
        </p:nvSpPr>
        <p:spPr/>
        <p:txBody>
          <a:bodyPr/>
          <a:lstStyle/>
          <a:p>
            <a:endParaRPr lang="de-DE"/>
          </a:p>
        </p:txBody>
      </p:sp>
      <p:sp>
        <p:nvSpPr>
          <p:cNvPr id="4" name="Espaço Reservado para Número de Slide 3"/>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57828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15.04.2024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1783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de-DE"/>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F0E51C7C-CEA3-4CAA-BE4B-344879E7C377}" type="datetimeFigureOut">
              <a:rPr lang="de-DE" smtClean="0"/>
              <a:t>15.04.2024</a:t>
            </a:fld>
            <a:endParaRPr lang="de-DE"/>
          </a:p>
        </p:txBody>
      </p:sp>
      <p:sp>
        <p:nvSpPr>
          <p:cNvPr id="6" name="Espaço Reservado para Rodapé 5"/>
          <p:cNvSpPr>
            <a:spLocks noGrp="1"/>
          </p:cNvSpPr>
          <p:nvPr>
            <p:ph type="ftr" sz="quarter" idx="11"/>
          </p:nvPr>
        </p:nvSpPr>
        <p:spPr/>
        <p:txBody>
          <a:bodyPr/>
          <a:lstStyle/>
          <a:p>
            <a:endParaRPr lang="de-DE"/>
          </a:p>
        </p:txBody>
      </p:sp>
      <p:sp>
        <p:nvSpPr>
          <p:cNvPr id="7" name="Espaço Reservado para Número de Slide 6"/>
          <p:cNvSpPr>
            <a:spLocks noGrp="1"/>
          </p:cNvSpPr>
          <p:nvPr>
            <p:ph type="sldNum" sz="quarter" idx="12"/>
          </p:nvPr>
        </p:nvSpPr>
        <p:spPr/>
        <p:txBody>
          <a:bodyPr/>
          <a:lstStyle/>
          <a:p>
            <a:fld id="{754FE2FE-B55E-4328-8F5C-2CEB8781A47B}" type="slidenum">
              <a:rPr lang="de-DE" smtClean="0"/>
              <a:t>‹nº›</a:t>
            </a:fld>
            <a:endParaRPr lang="de-DE"/>
          </a:p>
        </p:txBody>
      </p:sp>
    </p:spTree>
    <p:extLst>
      <p:ext uri="{BB962C8B-B14F-4D97-AF65-F5344CB8AC3E}">
        <p14:creationId xmlns:p14="http://schemas.microsoft.com/office/powerpoint/2010/main" val="224556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de-DE"/>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de-DE"/>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E51C7C-CEA3-4CAA-BE4B-344879E7C377}" type="datetimeFigureOut">
              <a:rPr lang="de-DE" smtClean="0"/>
              <a:t>15.04.2024</a:t>
            </a:fld>
            <a:endParaRPr lang="de-DE"/>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54FE2FE-B55E-4328-8F5C-2CEB8781A47B}" type="slidenum">
              <a:rPr lang="de-DE" smtClean="0"/>
              <a:t>‹nº›</a:t>
            </a:fld>
            <a:endParaRPr lang="de-DE"/>
          </a:p>
        </p:txBody>
      </p:sp>
    </p:spTree>
    <p:extLst>
      <p:ext uri="{BB962C8B-B14F-4D97-AF65-F5344CB8AC3E}">
        <p14:creationId xmlns:p14="http://schemas.microsoft.com/office/powerpoint/2010/main" val="267574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2027"/>
        </a:solidFill>
        <a:effectLst/>
      </p:bgPr>
    </p:bg>
    <p:spTree>
      <p:nvGrpSpPr>
        <p:cNvPr id="1" name=""/>
        <p:cNvGrpSpPr/>
        <p:nvPr/>
      </p:nvGrpSpPr>
      <p:grpSpPr>
        <a:xfrm>
          <a:off x="0" y="0"/>
          <a:ext cx="0" cy="0"/>
          <a:chOff x="0" y="0"/>
          <a:chExt cx="0" cy="0"/>
        </a:xfrm>
      </p:grpSpPr>
      <p:sp>
        <p:nvSpPr>
          <p:cNvPr id="3" name="CaixaDeTexto 4">
            <a:extLst>
              <a:ext uri="{FF2B5EF4-FFF2-40B4-BE49-F238E27FC236}">
                <a16:creationId xmlns:a16="http://schemas.microsoft.com/office/drawing/2014/main" id="{A2B0D6C1-841F-533F-D917-F02EB36CA386}"/>
              </a:ext>
            </a:extLst>
          </p:cNvPr>
          <p:cNvSpPr txBox="1"/>
          <p:nvPr/>
        </p:nvSpPr>
        <p:spPr>
          <a:xfrm>
            <a:off x="2133236" y="2057645"/>
            <a:ext cx="7930661" cy="1600438"/>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000" b="1">
                <a:solidFill>
                  <a:srgbClr val="E6E6E6"/>
                </a:solidFill>
                <a:latin typeface="Bahnschrift"/>
              </a:rPr>
              <a:t>SEMINÁRIO EDUCAÇÃO POLÍTICA DO COOPERATIVISMO MINEIRO</a:t>
            </a:r>
          </a:p>
          <a:p>
            <a:endParaRPr lang="pt-BR" b="1">
              <a:latin typeface="Bahnschrift" panose="020B0502040204020203" pitchFamily="34" charset="0"/>
            </a:endParaRPr>
          </a:p>
        </p:txBody>
      </p:sp>
      <p:sp>
        <p:nvSpPr>
          <p:cNvPr id="4" name="CaixaDeTexto 7">
            <a:extLst>
              <a:ext uri="{FF2B5EF4-FFF2-40B4-BE49-F238E27FC236}">
                <a16:creationId xmlns:a16="http://schemas.microsoft.com/office/drawing/2014/main" id="{415CB3B9-8BDC-C68E-0540-734100BC4601}"/>
              </a:ext>
            </a:extLst>
          </p:cNvPr>
          <p:cNvSpPr txBox="1"/>
          <p:nvPr/>
        </p:nvSpPr>
        <p:spPr>
          <a:xfrm>
            <a:off x="2134312" y="3425899"/>
            <a:ext cx="8812584" cy="1323439"/>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3200">
                <a:solidFill>
                  <a:schemeClr val="tx2">
                    <a:lumMod val="10000"/>
                    <a:lumOff val="90000"/>
                  </a:schemeClr>
                </a:solidFill>
                <a:latin typeface="Bahnschrift"/>
                <a:ea typeface="+mn-lt"/>
                <a:cs typeface="+mn-lt"/>
              </a:rPr>
              <a:t>As Eleições Municipais de 2024: O papel dos prefeitos, dos vereadores e do cooperativismo</a:t>
            </a:r>
            <a:endParaRPr lang="pt-BR" sz="3200" b="1">
              <a:solidFill>
                <a:schemeClr val="tx2">
                  <a:lumMod val="10000"/>
                  <a:lumOff val="90000"/>
                </a:schemeClr>
              </a:solidFill>
              <a:latin typeface="Bahnschrift"/>
            </a:endParaRPr>
          </a:p>
          <a:p>
            <a:pPr algn="ctr"/>
            <a:endParaRPr lang="pt-BR" sz="1600" b="1">
              <a:solidFill>
                <a:srgbClr val="000000"/>
              </a:solidFill>
              <a:latin typeface="Bahnschrift" panose="020B0502040204020203" pitchFamily="34" charset="0"/>
            </a:endParaRPr>
          </a:p>
        </p:txBody>
      </p:sp>
      <p:sp>
        <p:nvSpPr>
          <p:cNvPr id="6" name="Fluxograma: Dados 5">
            <a:extLst>
              <a:ext uri="{FF2B5EF4-FFF2-40B4-BE49-F238E27FC236}">
                <a16:creationId xmlns:a16="http://schemas.microsoft.com/office/drawing/2014/main" id="{7B854BA9-27A3-8356-30FC-FDCFB17E5E00}"/>
              </a:ext>
            </a:extLst>
          </p:cNvPr>
          <p:cNvSpPr/>
          <p:nvPr/>
        </p:nvSpPr>
        <p:spPr>
          <a:xfrm rot="19769865">
            <a:off x="-2289262" y="6294499"/>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9" name="CaixaDeTexto 7">
            <a:extLst>
              <a:ext uri="{FF2B5EF4-FFF2-40B4-BE49-F238E27FC236}">
                <a16:creationId xmlns:a16="http://schemas.microsoft.com/office/drawing/2014/main" id="{26D0A87A-00AC-3CD9-DB4B-B9E8B60B85FF}"/>
              </a:ext>
            </a:extLst>
          </p:cNvPr>
          <p:cNvSpPr txBox="1"/>
          <p:nvPr/>
        </p:nvSpPr>
        <p:spPr>
          <a:xfrm>
            <a:off x="2134313" y="5185953"/>
            <a:ext cx="10060497" cy="1354217"/>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a:solidFill>
                  <a:srgbClr val="E6E6E6"/>
                </a:solidFill>
                <a:latin typeface="Bahnschrift"/>
              </a:rPr>
              <a:t>Dr. Marcílio </a:t>
            </a:r>
            <a:r>
              <a:rPr lang="pt-BR" sz="2400" err="1">
                <a:solidFill>
                  <a:srgbClr val="E6E6E6"/>
                </a:solidFill>
                <a:latin typeface="Bahnschrift"/>
              </a:rPr>
              <a:t>Barenco</a:t>
            </a:r>
            <a:r>
              <a:rPr lang="pt-BR" sz="2400">
                <a:solidFill>
                  <a:srgbClr val="E6E6E6"/>
                </a:solidFill>
                <a:latin typeface="Bahnschrift"/>
              </a:rPr>
              <a:t> Corrêa de Mello</a:t>
            </a:r>
            <a:endParaRPr lang="pt-BR"/>
          </a:p>
          <a:p>
            <a:r>
              <a:rPr lang="pt-BR">
                <a:solidFill>
                  <a:srgbClr val="E6E6E6"/>
                </a:solidFill>
                <a:latin typeface="Bahnschrift"/>
              </a:rPr>
              <a:t>Procurador-Geral do Ministério Público de Contas do Estado de Minas Gerais</a:t>
            </a:r>
            <a:endParaRPr lang="pt-BR">
              <a:solidFill>
                <a:srgbClr val="E6E6E6"/>
              </a:solidFill>
            </a:endParaRPr>
          </a:p>
          <a:p>
            <a:endParaRPr lang="pt-BR" sz="2400">
              <a:solidFill>
                <a:srgbClr val="E6E6E6"/>
              </a:solidFill>
              <a:latin typeface="Bahnschrift" panose="020B0502040204020203" pitchFamily="34" charset="0"/>
            </a:endParaRPr>
          </a:p>
          <a:p>
            <a:pPr algn="ctr"/>
            <a:endParaRPr lang="pt-BR" sz="1600" b="1">
              <a:solidFill>
                <a:srgbClr val="000000"/>
              </a:solidFill>
              <a:latin typeface="Bahnschrift" panose="020B0502040204020203" pitchFamily="34" charset="0"/>
            </a:endParaRPr>
          </a:p>
        </p:txBody>
      </p:sp>
      <p:pic>
        <p:nvPicPr>
          <p:cNvPr id="2" name="Imagem 1" descr="Uma imagem contendo mesa, placa, comida, relógio&#10;&#10;Descrição gerada automaticamente">
            <a:extLst>
              <a:ext uri="{FF2B5EF4-FFF2-40B4-BE49-F238E27FC236}">
                <a16:creationId xmlns:a16="http://schemas.microsoft.com/office/drawing/2014/main" id="{135BB114-3059-0345-850E-6390718448D6}"/>
              </a:ext>
            </a:extLst>
          </p:cNvPr>
          <p:cNvPicPr>
            <a:picLocks noChangeAspect="1"/>
          </p:cNvPicPr>
          <p:nvPr/>
        </p:nvPicPr>
        <p:blipFill>
          <a:blip r:embed="rId2"/>
          <a:stretch>
            <a:fillRect/>
          </a:stretch>
        </p:blipFill>
        <p:spPr>
          <a:xfrm>
            <a:off x="534099" y="302332"/>
            <a:ext cx="1328239" cy="1559858"/>
          </a:xfrm>
          <a:prstGeom prst="rect">
            <a:avLst/>
          </a:prstGeom>
        </p:spPr>
      </p:pic>
      <p:pic>
        <p:nvPicPr>
          <p:cNvPr id="10" name="Imagem 9" descr="Foto em preto e branco de pássaro no ar&#10;&#10;Descrição gerada automaticamente">
            <a:extLst>
              <a:ext uri="{FF2B5EF4-FFF2-40B4-BE49-F238E27FC236}">
                <a16:creationId xmlns:a16="http://schemas.microsoft.com/office/drawing/2014/main" id="{AB9D2FFF-DD45-40A0-BF19-6B488D1170FF}"/>
              </a:ext>
            </a:extLst>
          </p:cNvPr>
          <p:cNvPicPr>
            <a:picLocks noChangeAspect="1"/>
          </p:cNvPicPr>
          <p:nvPr/>
        </p:nvPicPr>
        <p:blipFill>
          <a:blip r:embed="rId3"/>
          <a:stretch>
            <a:fillRect/>
          </a:stretch>
        </p:blipFill>
        <p:spPr>
          <a:xfrm rot="14700000">
            <a:off x="6210427" y="-3697356"/>
            <a:ext cx="5464983" cy="6875669"/>
          </a:xfrm>
          <a:prstGeom prst="rect">
            <a:avLst/>
          </a:prstGeom>
        </p:spPr>
      </p:pic>
    </p:spTree>
    <p:extLst>
      <p:ext uri="{BB962C8B-B14F-4D97-AF65-F5344CB8AC3E}">
        <p14:creationId xmlns:p14="http://schemas.microsoft.com/office/powerpoint/2010/main" val="2168776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6A9F9DCA-C972-5182-3E72-2228112277A8}"/>
              </a:ext>
            </a:extLst>
          </p:cNvPr>
          <p:cNvSpPr/>
          <p:nvPr/>
        </p:nvSpPr>
        <p:spPr>
          <a:xfrm>
            <a:off x="502596" y="2966936"/>
            <a:ext cx="4709808" cy="1491574"/>
          </a:xfrm>
          <a:prstGeom prst="rect">
            <a:avLst/>
          </a:prstGeom>
          <a:solidFill>
            <a:srgbClr val="69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190429E2-011F-6554-82C0-40AB2F99884A}"/>
              </a:ext>
            </a:extLst>
          </p:cNvPr>
          <p:cNvSpPr/>
          <p:nvPr/>
        </p:nvSpPr>
        <p:spPr>
          <a:xfrm>
            <a:off x="5804960" y="825500"/>
            <a:ext cx="5578038" cy="5471582"/>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Fluxograma: Dados 1">
            <a:extLst>
              <a:ext uri="{FF2B5EF4-FFF2-40B4-BE49-F238E27FC236}">
                <a16:creationId xmlns:a16="http://schemas.microsoft.com/office/drawing/2014/main" id="{B3F0F8E4-C975-1FFD-D8B7-FA9B76524D82}"/>
              </a:ext>
            </a:extLst>
          </p:cNvPr>
          <p:cNvSpPr/>
          <p:nvPr/>
        </p:nvSpPr>
        <p:spPr>
          <a:xfrm rot="12360000">
            <a:off x="9146799" y="-2541222"/>
            <a:ext cx="4373478" cy="2537637"/>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Fluxograma: Dados 2">
            <a:extLst>
              <a:ext uri="{FF2B5EF4-FFF2-40B4-BE49-F238E27FC236}">
                <a16:creationId xmlns:a16="http://schemas.microsoft.com/office/drawing/2014/main" id="{DB83C766-3DB0-B199-1B78-9A8D5281DF44}"/>
              </a:ext>
            </a:extLst>
          </p:cNvPr>
          <p:cNvSpPr/>
          <p:nvPr/>
        </p:nvSpPr>
        <p:spPr>
          <a:xfrm rot="7500000">
            <a:off x="-3057925" y="6550268"/>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 name="CaixaDeTexto 7">
            <a:extLst>
              <a:ext uri="{FF2B5EF4-FFF2-40B4-BE49-F238E27FC236}">
                <a16:creationId xmlns:a16="http://schemas.microsoft.com/office/drawing/2014/main" id="{3D324AA2-19D7-6C1A-297D-728FDC3E2C38}"/>
              </a:ext>
            </a:extLst>
          </p:cNvPr>
          <p:cNvSpPr txBox="1"/>
          <p:nvPr/>
        </p:nvSpPr>
        <p:spPr>
          <a:xfrm>
            <a:off x="-58249" y="1683468"/>
            <a:ext cx="2705541"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400" b="1">
                <a:solidFill>
                  <a:srgbClr val="7D2027"/>
                </a:solidFill>
                <a:latin typeface="Bahnschrift"/>
              </a:rPr>
              <a:t>REPRESSÃO </a:t>
            </a:r>
            <a:endParaRPr lang="pt-BR" sz="2400">
              <a:solidFill>
                <a:srgbClr val="7D2027"/>
              </a:solidFill>
              <a:latin typeface="Bahnschrift" panose="020B0502040204020203" pitchFamily="34" charset="0"/>
            </a:endParaRPr>
          </a:p>
          <a:p>
            <a:pPr algn="r"/>
            <a:endParaRPr lang="pt-BR" sz="1100" b="1">
              <a:latin typeface="Bahnschrift" panose="020B0502040204020203" pitchFamily="34" charset="0"/>
            </a:endParaRPr>
          </a:p>
        </p:txBody>
      </p:sp>
      <p:sp>
        <p:nvSpPr>
          <p:cNvPr id="5" name="CaixaDeTexto 7">
            <a:extLst>
              <a:ext uri="{FF2B5EF4-FFF2-40B4-BE49-F238E27FC236}">
                <a16:creationId xmlns:a16="http://schemas.microsoft.com/office/drawing/2014/main" id="{6D6231BE-F1CC-D936-F4A1-6D5952212330}"/>
              </a:ext>
            </a:extLst>
          </p:cNvPr>
          <p:cNvSpPr txBox="1"/>
          <p:nvPr/>
        </p:nvSpPr>
        <p:spPr>
          <a:xfrm>
            <a:off x="2943376" y="1688478"/>
            <a:ext cx="2084304"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576C94"/>
                </a:solidFill>
                <a:latin typeface="Bahnschrift"/>
              </a:rPr>
              <a:t>PREVENÇÃO</a:t>
            </a:r>
            <a:r>
              <a:rPr lang="pt-BR" sz="2400" b="1">
                <a:solidFill>
                  <a:srgbClr val="7D2027"/>
                </a:solidFill>
                <a:latin typeface="Bahnschrift"/>
              </a:rPr>
              <a:t>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pic>
        <p:nvPicPr>
          <p:cNvPr id="15" name="Imagem 14" descr="Foto em preto e branco de pássaro no ar&#10;&#10;Descrição gerada automaticamente">
            <a:extLst>
              <a:ext uri="{FF2B5EF4-FFF2-40B4-BE49-F238E27FC236}">
                <a16:creationId xmlns:a16="http://schemas.microsoft.com/office/drawing/2014/main" id="{99FD2E8C-7E6A-3608-515C-5595C389426F}"/>
              </a:ext>
            </a:extLst>
          </p:cNvPr>
          <p:cNvPicPr>
            <a:picLocks noChangeAspect="1"/>
          </p:cNvPicPr>
          <p:nvPr/>
        </p:nvPicPr>
        <p:blipFill>
          <a:blip r:embed="rId2"/>
          <a:stretch>
            <a:fillRect/>
          </a:stretch>
        </p:blipFill>
        <p:spPr>
          <a:xfrm rot="780000">
            <a:off x="-4694941" y="5185084"/>
            <a:ext cx="5464983" cy="6875669"/>
          </a:xfrm>
          <a:prstGeom prst="rect">
            <a:avLst/>
          </a:prstGeom>
        </p:spPr>
      </p:pic>
      <p:pic>
        <p:nvPicPr>
          <p:cNvPr id="16" name="Imagem 15" descr="Foto em preto e branco de pássaro no ar&#10;&#10;Descrição gerada automaticamente">
            <a:extLst>
              <a:ext uri="{FF2B5EF4-FFF2-40B4-BE49-F238E27FC236}">
                <a16:creationId xmlns:a16="http://schemas.microsoft.com/office/drawing/2014/main" id="{F6F74342-F42D-028E-A62B-B454F06DEEBB}"/>
              </a:ext>
            </a:extLst>
          </p:cNvPr>
          <p:cNvPicPr>
            <a:picLocks noChangeAspect="1"/>
          </p:cNvPicPr>
          <p:nvPr/>
        </p:nvPicPr>
        <p:blipFill>
          <a:blip r:embed="rId2"/>
          <a:stretch>
            <a:fillRect/>
          </a:stretch>
        </p:blipFill>
        <p:spPr>
          <a:xfrm rot="9060000">
            <a:off x="10937432" y="-5184685"/>
            <a:ext cx="5464983" cy="6875669"/>
          </a:xfrm>
          <a:prstGeom prst="rect">
            <a:avLst/>
          </a:prstGeom>
        </p:spPr>
      </p:pic>
      <p:sp>
        <p:nvSpPr>
          <p:cNvPr id="17" name="CaixaDeTexto 7">
            <a:extLst>
              <a:ext uri="{FF2B5EF4-FFF2-40B4-BE49-F238E27FC236}">
                <a16:creationId xmlns:a16="http://schemas.microsoft.com/office/drawing/2014/main" id="{4244ED9D-93B7-5E50-D857-401F151C4A18}"/>
              </a:ext>
            </a:extLst>
          </p:cNvPr>
          <p:cNvSpPr txBox="1"/>
          <p:nvPr/>
        </p:nvSpPr>
        <p:spPr>
          <a:xfrm>
            <a:off x="566167" y="307634"/>
            <a:ext cx="9108456"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MINISTÉRIO PÚBLICO DE CONTAS</a:t>
            </a:r>
            <a:endParaRPr lang="pt-BR" sz="2000" b="1">
              <a:solidFill>
                <a:srgbClr val="7D2027"/>
              </a:solidFill>
              <a:latin typeface="Bahnschrift" panose="020B0502040204020203" pitchFamily="34" charset="0"/>
            </a:endParaRPr>
          </a:p>
        </p:txBody>
      </p:sp>
      <p:pic>
        <p:nvPicPr>
          <p:cNvPr id="19" name="Gráfico 19" descr="Fechar com preenchimento sólido">
            <a:extLst>
              <a:ext uri="{FF2B5EF4-FFF2-40B4-BE49-F238E27FC236}">
                <a16:creationId xmlns:a16="http://schemas.microsoft.com/office/drawing/2014/main" id="{9E7A541F-BFDA-B293-F5F9-B10B46727D32}"/>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546922" y="1703792"/>
            <a:ext cx="432025" cy="432915"/>
          </a:xfrm>
          <a:prstGeom prst="rect">
            <a:avLst/>
          </a:prstGeom>
        </p:spPr>
      </p:pic>
      <p:sp>
        <p:nvSpPr>
          <p:cNvPr id="23" name="CaixaDeTexto 3">
            <a:extLst>
              <a:ext uri="{FF2B5EF4-FFF2-40B4-BE49-F238E27FC236}">
                <a16:creationId xmlns:a16="http://schemas.microsoft.com/office/drawing/2014/main" id="{577561C4-4207-32D1-9515-41F431BE05A5}"/>
              </a:ext>
            </a:extLst>
          </p:cNvPr>
          <p:cNvSpPr txBox="1"/>
          <p:nvPr/>
        </p:nvSpPr>
        <p:spPr>
          <a:xfrm>
            <a:off x="5989216" y="1100639"/>
            <a:ext cx="4708563" cy="584775"/>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600">
                <a:solidFill>
                  <a:srgbClr val="E6E6E6"/>
                </a:solidFill>
                <a:latin typeface="Barlow" panose="00000500000000000000" pitchFamily="2" charset="0"/>
                <a:ea typeface="+mn-lt"/>
                <a:cs typeface="+mn-lt"/>
              </a:rPr>
              <a:t>Fomentar a inovação e a adoção de boas práticas de gestão pública; </a:t>
            </a:r>
            <a:endParaRPr lang="pt-BR" sz="1600">
              <a:solidFill>
                <a:srgbClr val="E6E6E6"/>
              </a:solidFill>
              <a:latin typeface="Barlow" panose="00000500000000000000" pitchFamily="2" charset="0"/>
            </a:endParaRPr>
          </a:p>
        </p:txBody>
      </p:sp>
      <p:pic>
        <p:nvPicPr>
          <p:cNvPr id="24" name="Imagem 23" descr="Texto&#10;&#10;Descrição gerada automaticamente">
            <a:extLst>
              <a:ext uri="{FF2B5EF4-FFF2-40B4-BE49-F238E27FC236}">
                <a16:creationId xmlns:a16="http://schemas.microsoft.com/office/drawing/2014/main" id="{04F269C2-0704-05DA-3D14-6ABEE8894B6F}"/>
              </a:ext>
            </a:extLst>
          </p:cNvPr>
          <p:cNvPicPr>
            <a:picLocks noChangeAspect="1"/>
          </p:cNvPicPr>
          <p:nvPr/>
        </p:nvPicPr>
        <p:blipFill>
          <a:blip r:embed="rId5"/>
          <a:stretch>
            <a:fillRect/>
          </a:stretch>
        </p:blipFill>
        <p:spPr>
          <a:xfrm>
            <a:off x="560917" y="2880023"/>
            <a:ext cx="4709584" cy="1500119"/>
          </a:xfrm>
          <a:prstGeom prst="rect">
            <a:avLst/>
          </a:prstGeom>
        </p:spPr>
      </p:pic>
      <p:sp>
        <p:nvSpPr>
          <p:cNvPr id="28" name="CaixaDeTexto 3">
            <a:extLst>
              <a:ext uri="{FF2B5EF4-FFF2-40B4-BE49-F238E27FC236}">
                <a16:creationId xmlns:a16="http://schemas.microsoft.com/office/drawing/2014/main" id="{52FD7819-8304-927E-7D73-923BC1394B44}"/>
              </a:ext>
            </a:extLst>
          </p:cNvPr>
          <p:cNvSpPr txBox="1"/>
          <p:nvPr/>
        </p:nvSpPr>
        <p:spPr>
          <a:xfrm>
            <a:off x="5989216" y="1799138"/>
            <a:ext cx="5197229" cy="830997"/>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600">
                <a:solidFill>
                  <a:srgbClr val="E6E6E6"/>
                </a:solidFill>
                <a:latin typeface="Barlow" panose="00000500000000000000" pitchFamily="2" charset="0"/>
                <a:ea typeface="+mn-lt"/>
                <a:cs typeface="+mn-lt"/>
              </a:rPr>
              <a:t>Proporcionar condições e ferramentas voltadas à capacitação dos agentes públicos no exercício do cargo ou função; </a:t>
            </a:r>
            <a:endParaRPr lang="pt-BR">
              <a:solidFill>
                <a:srgbClr val="E6E6E6"/>
              </a:solidFill>
              <a:latin typeface="Barlow" panose="00000500000000000000" pitchFamily="2" charset="0"/>
              <a:ea typeface="+mn-lt"/>
              <a:cs typeface="+mn-lt"/>
            </a:endParaRPr>
          </a:p>
        </p:txBody>
      </p:sp>
      <p:sp>
        <p:nvSpPr>
          <p:cNvPr id="30" name="CaixaDeTexto 29">
            <a:extLst>
              <a:ext uri="{FF2B5EF4-FFF2-40B4-BE49-F238E27FC236}">
                <a16:creationId xmlns:a16="http://schemas.microsoft.com/office/drawing/2014/main" id="{D5BA4133-A1C7-D988-1DE6-0D3039DA7377}"/>
              </a:ext>
            </a:extLst>
          </p:cNvPr>
          <p:cNvSpPr txBox="1"/>
          <p:nvPr/>
        </p:nvSpPr>
        <p:spPr>
          <a:xfrm>
            <a:off x="5994399" y="2734734"/>
            <a:ext cx="5123679"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pt-BR" sz="1600">
                <a:solidFill>
                  <a:srgbClr val="E6E6E6"/>
                </a:solidFill>
                <a:latin typeface="Barlow" panose="00000500000000000000" pitchFamily="2" charset="0"/>
              </a:rPr>
              <a:t>Adotar medidas de prevenção e, nos limites de suas competências, de responsabilização de pessoas físicas e jurídicas, bem como agentes públicos que não mantiverem conduta ética e em conformidade com a legislação; </a:t>
            </a:r>
            <a:endParaRPr lang="pt-BR">
              <a:solidFill>
                <a:srgbClr val="E6E6E6"/>
              </a:solidFill>
              <a:latin typeface="Barlow" panose="00000500000000000000" pitchFamily="2" charset="0"/>
            </a:endParaRPr>
          </a:p>
        </p:txBody>
      </p:sp>
      <p:sp>
        <p:nvSpPr>
          <p:cNvPr id="31" name="CaixaDeTexto 30">
            <a:extLst>
              <a:ext uri="{FF2B5EF4-FFF2-40B4-BE49-F238E27FC236}">
                <a16:creationId xmlns:a16="http://schemas.microsoft.com/office/drawing/2014/main" id="{65B6F266-26A9-0B14-D471-00E56890964F}"/>
              </a:ext>
            </a:extLst>
          </p:cNvPr>
          <p:cNvSpPr txBox="1"/>
          <p:nvPr/>
        </p:nvSpPr>
        <p:spPr>
          <a:xfrm>
            <a:off x="5994400" y="4110567"/>
            <a:ext cx="47011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pt-BR" sz="1600">
                <a:solidFill>
                  <a:srgbClr val="E6E6E6"/>
                </a:solidFill>
                <a:latin typeface="Barlow" panose="00000500000000000000" pitchFamily="2" charset="0"/>
              </a:rPr>
              <a:t>Estabelecer e fortalecer mecanismos de comunicação, monitoramento e controle; e </a:t>
            </a:r>
            <a:endParaRPr lang="pt-BR">
              <a:solidFill>
                <a:srgbClr val="E6E6E6"/>
              </a:solidFill>
              <a:latin typeface="Barlow" panose="00000500000000000000" pitchFamily="2" charset="0"/>
            </a:endParaRPr>
          </a:p>
        </p:txBody>
      </p:sp>
      <p:sp>
        <p:nvSpPr>
          <p:cNvPr id="32" name="CaixaDeTexto 31">
            <a:extLst>
              <a:ext uri="{FF2B5EF4-FFF2-40B4-BE49-F238E27FC236}">
                <a16:creationId xmlns:a16="http://schemas.microsoft.com/office/drawing/2014/main" id="{69E18FA2-55BF-07D3-F671-92EAB4B8220D}"/>
              </a:ext>
            </a:extLst>
          </p:cNvPr>
          <p:cNvSpPr txBox="1"/>
          <p:nvPr/>
        </p:nvSpPr>
        <p:spPr>
          <a:xfrm>
            <a:off x="5994399" y="4756154"/>
            <a:ext cx="519204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pt-BR" sz="1600">
                <a:solidFill>
                  <a:srgbClr val="E6E6E6"/>
                </a:solidFill>
                <a:latin typeface="Barlow" panose="00000500000000000000" pitchFamily="2" charset="0"/>
              </a:rPr>
              <a:t>Institucionalizar projetos que propiciem o conhecimento do MPC-MG pela sociedade, de modo que suas atribuições e posição na estrutura orgânica do Estado possam ser compreendidas, com vistas à disseminação da cultura do controle social.</a:t>
            </a:r>
            <a:endParaRPr lang="pt-BR">
              <a:solidFill>
                <a:srgbClr val="E6E6E6"/>
              </a:solidFill>
              <a:latin typeface="Barlow" panose="00000500000000000000" pitchFamily="2" charset="0"/>
            </a:endParaRPr>
          </a:p>
        </p:txBody>
      </p:sp>
      <p:pic>
        <p:nvPicPr>
          <p:cNvPr id="7" name="Gráfico 6" descr="Voltar com preenchimento sólido">
            <a:extLst>
              <a:ext uri="{FF2B5EF4-FFF2-40B4-BE49-F238E27FC236}">
                <a16:creationId xmlns:a16="http://schemas.microsoft.com/office/drawing/2014/main" id="{BA31E3B7-32A1-03AD-D2F1-A03BD32FF10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815892" y="1923886"/>
            <a:ext cx="914400" cy="914400"/>
          </a:xfrm>
          <a:prstGeom prst="rect">
            <a:avLst/>
          </a:prstGeom>
        </p:spPr>
      </p:pic>
    </p:spTree>
    <p:extLst>
      <p:ext uri="{BB962C8B-B14F-4D97-AF65-F5344CB8AC3E}">
        <p14:creationId xmlns:p14="http://schemas.microsoft.com/office/powerpoint/2010/main" val="33281230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4" grpId="0" animBg="1"/>
      <p:bldP spid="4" grpId="0"/>
      <p:bldP spid="5" grpId="0"/>
      <p:bldP spid="23" grpId="0"/>
      <p:bldP spid="28"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28B2C2AF-BCF2-A6E3-7FBA-9535F5E8F97A}"/>
              </a:ext>
            </a:extLst>
          </p:cNvPr>
          <p:cNvSpPr txBox="1"/>
          <p:nvPr/>
        </p:nvSpPr>
        <p:spPr>
          <a:xfrm>
            <a:off x="682584" y="4117634"/>
            <a:ext cx="10939371" cy="2123658"/>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400" b="1">
                <a:solidFill>
                  <a:srgbClr val="7D2027"/>
                </a:solidFill>
                <a:latin typeface="Bahnschrift"/>
              </a:rPr>
              <a:t>INICIATIVAS DO MINISTÉRIO PÚBLICO </a:t>
            </a:r>
            <a:endParaRPr lang="pt-BR"/>
          </a:p>
          <a:p>
            <a:r>
              <a:rPr lang="pt-BR" sz="4400" b="1">
                <a:solidFill>
                  <a:srgbClr val="7D2027"/>
                </a:solidFill>
                <a:latin typeface="Bahnschrift"/>
              </a:rPr>
              <a:t>DE CONTAS DO ESTADO DE MINAS GERAIS</a:t>
            </a:r>
            <a:endParaRPr lang="pt-BR"/>
          </a:p>
          <a:p>
            <a:endParaRPr lang="pt-BR" sz="4400" b="1">
              <a:latin typeface="Bahnschrift" panose="020B0502040204020203" pitchFamily="34" charset="0"/>
            </a:endParaRPr>
          </a:p>
        </p:txBody>
      </p:sp>
      <p:sp>
        <p:nvSpPr>
          <p:cNvPr id="3" name="Fluxograma: Dados 2">
            <a:extLst>
              <a:ext uri="{FF2B5EF4-FFF2-40B4-BE49-F238E27FC236}">
                <a16:creationId xmlns:a16="http://schemas.microsoft.com/office/drawing/2014/main" id="{AFA05AFE-279F-C8AD-5B62-91C838CEF097}"/>
              </a:ext>
            </a:extLst>
          </p:cNvPr>
          <p:cNvSpPr/>
          <p:nvPr/>
        </p:nvSpPr>
        <p:spPr>
          <a:xfrm rot="9300000">
            <a:off x="-2902718" y="-983323"/>
            <a:ext cx="4373478" cy="2924323"/>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Fluxograma: Dados 4">
            <a:extLst>
              <a:ext uri="{FF2B5EF4-FFF2-40B4-BE49-F238E27FC236}">
                <a16:creationId xmlns:a16="http://schemas.microsoft.com/office/drawing/2014/main" id="{3AC8E092-27E8-A6B2-2D3F-6AFF22BFCAEE}"/>
              </a:ext>
            </a:extLst>
          </p:cNvPr>
          <p:cNvSpPr/>
          <p:nvPr/>
        </p:nvSpPr>
        <p:spPr>
          <a:xfrm rot="3420000">
            <a:off x="-1640549" y="6136398"/>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Fluxograma: Dados 7">
            <a:extLst>
              <a:ext uri="{FF2B5EF4-FFF2-40B4-BE49-F238E27FC236}">
                <a16:creationId xmlns:a16="http://schemas.microsoft.com/office/drawing/2014/main" id="{F217ED05-C44F-76E7-3C49-80469BE5154F}"/>
              </a:ext>
            </a:extLst>
          </p:cNvPr>
          <p:cNvSpPr/>
          <p:nvPr/>
        </p:nvSpPr>
        <p:spPr>
          <a:xfrm rot="-3300000">
            <a:off x="10791738" y="5045667"/>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8" descr="Foto em preto e branco de pássaro no ar&#10;&#10;Descrição gerada automaticamente">
            <a:extLst>
              <a:ext uri="{FF2B5EF4-FFF2-40B4-BE49-F238E27FC236}">
                <a16:creationId xmlns:a16="http://schemas.microsoft.com/office/drawing/2014/main" id="{61C7A5E6-AB2F-5FB5-12CF-297A2DE1F786}"/>
              </a:ext>
            </a:extLst>
          </p:cNvPr>
          <p:cNvPicPr>
            <a:picLocks noChangeAspect="1"/>
          </p:cNvPicPr>
          <p:nvPr/>
        </p:nvPicPr>
        <p:blipFill>
          <a:blip r:embed="rId2"/>
          <a:stretch>
            <a:fillRect/>
          </a:stretch>
        </p:blipFill>
        <p:spPr>
          <a:xfrm rot="12540000">
            <a:off x="-2844269" y="4816311"/>
            <a:ext cx="3517650" cy="4378003"/>
          </a:xfrm>
          <a:prstGeom prst="rect">
            <a:avLst/>
          </a:prstGeom>
        </p:spPr>
      </p:pic>
    </p:spTree>
    <p:extLst>
      <p:ext uri="{BB962C8B-B14F-4D97-AF65-F5344CB8AC3E}">
        <p14:creationId xmlns:p14="http://schemas.microsoft.com/office/powerpoint/2010/main" val="289921114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334F8365-E94D-ABAB-1E1F-5802CB6F87B5}"/>
              </a:ext>
            </a:extLst>
          </p:cNvPr>
          <p:cNvSpPr/>
          <p:nvPr/>
        </p:nvSpPr>
        <p:spPr>
          <a:xfrm>
            <a:off x="6318697" y="4765780"/>
            <a:ext cx="5164665" cy="899583"/>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77E33F9C-28A6-D658-9EF3-6E7482F6DF92}"/>
              </a:ext>
            </a:extLst>
          </p:cNvPr>
          <p:cNvSpPr/>
          <p:nvPr/>
        </p:nvSpPr>
        <p:spPr>
          <a:xfrm>
            <a:off x="677782" y="4765779"/>
            <a:ext cx="4963583" cy="1312332"/>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23F560FE-9524-78DE-9282-AE9E0BAB5B6E}"/>
              </a:ext>
            </a:extLst>
          </p:cNvPr>
          <p:cNvSpPr/>
          <p:nvPr/>
        </p:nvSpPr>
        <p:spPr>
          <a:xfrm>
            <a:off x="6406496" y="2338917"/>
            <a:ext cx="4910666" cy="2307166"/>
          </a:xfrm>
          <a:prstGeom prst="rect">
            <a:avLst/>
          </a:prstGeom>
          <a:solidFill>
            <a:srgbClr val="8C9FA1"/>
          </a:solidFill>
          <a:ln>
            <a:solidFill>
              <a:srgbClr val="8C9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1CD38F1E-64D7-92BC-8A7D-6C14BCF83DCA}"/>
              </a:ext>
            </a:extLst>
          </p:cNvPr>
          <p:cNvSpPr/>
          <p:nvPr/>
        </p:nvSpPr>
        <p:spPr>
          <a:xfrm>
            <a:off x="767291" y="2323041"/>
            <a:ext cx="4699000" cy="2317750"/>
          </a:xfrm>
          <a:prstGeom prst="rect">
            <a:avLst/>
          </a:prstGeom>
          <a:solidFill>
            <a:srgbClr val="8C9FA1"/>
          </a:solidFill>
          <a:ln>
            <a:solidFill>
              <a:srgbClr val="8C9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descr="Interface gráfica do usuário, Aplicativo&#10;&#10;Descrição gerada automaticamente">
            <a:extLst>
              <a:ext uri="{FF2B5EF4-FFF2-40B4-BE49-F238E27FC236}">
                <a16:creationId xmlns:a16="http://schemas.microsoft.com/office/drawing/2014/main" id="{1358BA82-AA3F-29CC-5117-EA5105250ED7}"/>
              </a:ext>
            </a:extLst>
          </p:cNvPr>
          <p:cNvPicPr>
            <a:picLocks noChangeAspect="1"/>
          </p:cNvPicPr>
          <p:nvPr/>
        </p:nvPicPr>
        <p:blipFill>
          <a:blip r:embed="rId2"/>
          <a:stretch>
            <a:fillRect/>
          </a:stretch>
        </p:blipFill>
        <p:spPr>
          <a:xfrm>
            <a:off x="839576" y="2256367"/>
            <a:ext cx="4680969" cy="2313057"/>
          </a:xfrm>
          <a:prstGeom prst="rect">
            <a:avLst/>
          </a:prstGeom>
        </p:spPr>
      </p:pic>
      <p:pic>
        <p:nvPicPr>
          <p:cNvPr id="5" name="Imagem 4" descr="Texto&#10;&#10;Descrição gerada automaticamente">
            <a:extLst>
              <a:ext uri="{FF2B5EF4-FFF2-40B4-BE49-F238E27FC236}">
                <a16:creationId xmlns:a16="http://schemas.microsoft.com/office/drawing/2014/main" id="{3091BFED-87F7-ED49-3968-9CE0434204C7}"/>
              </a:ext>
            </a:extLst>
          </p:cNvPr>
          <p:cNvPicPr>
            <a:picLocks noChangeAspect="1"/>
          </p:cNvPicPr>
          <p:nvPr/>
        </p:nvPicPr>
        <p:blipFill>
          <a:blip r:embed="rId3"/>
          <a:stretch>
            <a:fillRect/>
          </a:stretch>
        </p:blipFill>
        <p:spPr>
          <a:xfrm>
            <a:off x="6456109" y="2294497"/>
            <a:ext cx="4911035" cy="2258884"/>
          </a:xfrm>
          <a:prstGeom prst="rect">
            <a:avLst/>
          </a:prstGeom>
        </p:spPr>
      </p:pic>
      <p:sp>
        <p:nvSpPr>
          <p:cNvPr id="8" name="CaixaDeTexto 3">
            <a:extLst>
              <a:ext uri="{FF2B5EF4-FFF2-40B4-BE49-F238E27FC236}">
                <a16:creationId xmlns:a16="http://schemas.microsoft.com/office/drawing/2014/main" id="{C2CBAEAF-0ED8-FD5C-6865-8BC8860A354D}"/>
              </a:ext>
            </a:extLst>
          </p:cNvPr>
          <p:cNvSpPr txBox="1"/>
          <p:nvPr/>
        </p:nvSpPr>
        <p:spPr>
          <a:xfrm>
            <a:off x="763811" y="4826430"/>
            <a:ext cx="4872834" cy="116955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400">
                <a:solidFill>
                  <a:srgbClr val="E6E6E6"/>
                </a:solidFill>
                <a:latin typeface="Barlow" panose="00000500000000000000" pitchFamily="2" charset="0"/>
                <a:ea typeface="+mn-lt"/>
                <a:cs typeface="+mn-lt"/>
              </a:rPr>
              <a:t>Palestra de </a:t>
            </a:r>
            <a:r>
              <a:rPr lang="pt-BR" sz="1400">
                <a:solidFill>
                  <a:srgbClr val="E6E6E6"/>
                </a:solidFill>
                <a:latin typeface="Barlow" panose="00000500000000000000" pitchFamily="2" charset="0"/>
                <a:ea typeface="Calibri"/>
                <a:cs typeface="Calibri"/>
              </a:rPr>
              <a:t>capacitação</a:t>
            </a:r>
            <a:r>
              <a:rPr lang="pt-BR" sz="1400">
                <a:solidFill>
                  <a:srgbClr val="E6E6E6"/>
                </a:solidFill>
                <a:latin typeface="Barlow" panose="00000500000000000000" pitchFamily="2" charset="0"/>
                <a:ea typeface="+mn-lt"/>
                <a:cs typeface="+mn-lt"/>
              </a:rPr>
              <a:t> para servidores do Município de Montalvânia proferida pela Assessora da Procuradoria-Geral do MPC-MG, Maria Tereza Dias, no âmbito do Projeto Ministério Público Itinerante (MPI), iniciativa do Ministério Público do Estado de Minas Gerais (MPMG).</a:t>
            </a:r>
            <a:endParaRPr lang="pt-BR" sz="1400">
              <a:solidFill>
                <a:srgbClr val="E6E6E6"/>
              </a:solidFill>
              <a:latin typeface="Barlow" panose="00000500000000000000" pitchFamily="2" charset="0"/>
            </a:endParaRPr>
          </a:p>
        </p:txBody>
      </p:sp>
      <p:sp>
        <p:nvSpPr>
          <p:cNvPr id="9" name="CaixaDeTexto 3">
            <a:extLst>
              <a:ext uri="{FF2B5EF4-FFF2-40B4-BE49-F238E27FC236}">
                <a16:creationId xmlns:a16="http://schemas.microsoft.com/office/drawing/2014/main" id="{16B66C48-0797-103E-4202-E7849ED5271A}"/>
              </a:ext>
            </a:extLst>
          </p:cNvPr>
          <p:cNvSpPr txBox="1"/>
          <p:nvPr/>
        </p:nvSpPr>
        <p:spPr>
          <a:xfrm>
            <a:off x="6374357" y="4826431"/>
            <a:ext cx="5105668" cy="73866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400">
                <a:solidFill>
                  <a:srgbClr val="E6E6E6"/>
                </a:solidFill>
                <a:latin typeface="Barlow" panose="00000500000000000000" pitchFamily="2" charset="0"/>
                <a:ea typeface="+mn-lt"/>
                <a:cs typeface="+mn-lt"/>
              </a:rPr>
              <a:t>Palestra on-line proferida pela Assessora da Procuradoria-Geral do MPC-MG, Maria Tereza Dias, aos servidores do Município de </a:t>
            </a:r>
            <a:r>
              <a:rPr lang="pt-BR" sz="1400" err="1">
                <a:solidFill>
                  <a:srgbClr val="E6E6E6"/>
                </a:solidFill>
                <a:latin typeface="Barlow" panose="00000500000000000000" pitchFamily="2" charset="0"/>
                <a:ea typeface="+mn-lt"/>
                <a:cs typeface="+mn-lt"/>
              </a:rPr>
              <a:t>Taparuba</a:t>
            </a:r>
            <a:r>
              <a:rPr lang="pt-BR" sz="1400">
                <a:solidFill>
                  <a:srgbClr val="E6E6E6"/>
                </a:solidFill>
                <a:latin typeface="Barlow" panose="00000500000000000000" pitchFamily="2" charset="0"/>
                <a:ea typeface="+mn-lt"/>
                <a:cs typeface="+mn-lt"/>
              </a:rPr>
              <a:t> pelo projeto </a:t>
            </a:r>
            <a:r>
              <a:rPr lang="pt-BR" sz="1400" err="1">
                <a:solidFill>
                  <a:srgbClr val="E6E6E6"/>
                </a:solidFill>
                <a:latin typeface="Barlow" panose="00000500000000000000" pitchFamily="2" charset="0"/>
                <a:ea typeface="+mn-lt"/>
                <a:cs typeface="+mn-lt"/>
              </a:rPr>
              <a:t>Arcco</a:t>
            </a:r>
            <a:r>
              <a:rPr lang="pt-BR" sz="1400">
                <a:solidFill>
                  <a:srgbClr val="E6E6E6"/>
                </a:solidFill>
                <a:latin typeface="Barlow" panose="00000500000000000000" pitchFamily="2" charset="0"/>
                <a:ea typeface="+mn-lt"/>
                <a:cs typeface="+mn-lt"/>
              </a:rPr>
              <a:t> em Movimento.</a:t>
            </a:r>
            <a:endParaRPr lang="pt-BR" sz="1400">
              <a:solidFill>
                <a:srgbClr val="E6E6E6"/>
              </a:solidFill>
              <a:latin typeface="Barlow" panose="00000500000000000000" pitchFamily="2" charset="0"/>
            </a:endParaRPr>
          </a:p>
        </p:txBody>
      </p:sp>
      <p:sp>
        <p:nvSpPr>
          <p:cNvPr id="6" name="CaixaDeTexto 7">
            <a:extLst>
              <a:ext uri="{FF2B5EF4-FFF2-40B4-BE49-F238E27FC236}">
                <a16:creationId xmlns:a16="http://schemas.microsoft.com/office/drawing/2014/main" id="{D4BA7D5E-FF00-A0CE-2941-19D4C4846455}"/>
              </a:ext>
            </a:extLst>
          </p:cNvPr>
          <p:cNvSpPr txBox="1"/>
          <p:nvPr/>
        </p:nvSpPr>
        <p:spPr>
          <a:xfrm>
            <a:off x="566167" y="307634"/>
            <a:ext cx="9108456"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INICIATIVAS DO MPC-MG</a:t>
            </a:r>
            <a:endParaRPr lang="pt-BR" sz="2000" b="1">
              <a:solidFill>
                <a:srgbClr val="7D2027"/>
              </a:solidFill>
              <a:latin typeface="Bahnschrift" panose="020B0502040204020203" pitchFamily="34" charset="0"/>
            </a:endParaRPr>
          </a:p>
        </p:txBody>
      </p:sp>
      <p:sp>
        <p:nvSpPr>
          <p:cNvPr id="10" name="Fluxograma: Dados 9">
            <a:extLst>
              <a:ext uri="{FF2B5EF4-FFF2-40B4-BE49-F238E27FC236}">
                <a16:creationId xmlns:a16="http://schemas.microsoft.com/office/drawing/2014/main" id="{8A3CA591-7D9F-73F9-D2E5-F8537646DBC8}"/>
              </a:ext>
            </a:extLst>
          </p:cNvPr>
          <p:cNvSpPr/>
          <p:nvPr/>
        </p:nvSpPr>
        <p:spPr>
          <a:xfrm rot="9780000">
            <a:off x="10676754" y="6274606"/>
            <a:ext cx="3177561" cy="1865990"/>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12" name="Fluxograma: Dados 11">
            <a:extLst>
              <a:ext uri="{FF2B5EF4-FFF2-40B4-BE49-F238E27FC236}">
                <a16:creationId xmlns:a16="http://schemas.microsoft.com/office/drawing/2014/main" id="{D3392982-DECE-A28D-AF7B-BF6C14D011B2}"/>
              </a:ext>
            </a:extLst>
          </p:cNvPr>
          <p:cNvSpPr/>
          <p:nvPr/>
        </p:nvSpPr>
        <p:spPr>
          <a:xfrm rot="2040000">
            <a:off x="-2688298" y="-1674102"/>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7" name="Imagem 16" descr="Foto em preto e branco de pássaro no ar&#10;&#10;Descrição gerada automaticamente">
            <a:extLst>
              <a:ext uri="{FF2B5EF4-FFF2-40B4-BE49-F238E27FC236}">
                <a16:creationId xmlns:a16="http://schemas.microsoft.com/office/drawing/2014/main" id="{00ECC988-5683-63EA-C969-7909BA34658A}"/>
              </a:ext>
            </a:extLst>
          </p:cNvPr>
          <p:cNvPicPr>
            <a:picLocks noChangeAspect="1"/>
          </p:cNvPicPr>
          <p:nvPr/>
        </p:nvPicPr>
        <p:blipFill>
          <a:blip r:embed="rId4"/>
          <a:stretch>
            <a:fillRect/>
          </a:stretch>
        </p:blipFill>
        <p:spPr>
          <a:xfrm rot="15060000">
            <a:off x="8977315" y="-2846022"/>
            <a:ext cx="3517650" cy="4378003"/>
          </a:xfrm>
          <a:prstGeom prst="rect">
            <a:avLst/>
          </a:prstGeom>
        </p:spPr>
      </p:pic>
    </p:spTree>
    <p:extLst>
      <p:ext uri="{BB962C8B-B14F-4D97-AF65-F5344CB8AC3E}">
        <p14:creationId xmlns:p14="http://schemas.microsoft.com/office/powerpoint/2010/main" val="336203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2" grpId="0" animBg="1"/>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9" name="Retângulo 28">
            <a:extLst>
              <a:ext uri="{FF2B5EF4-FFF2-40B4-BE49-F238E27FC236}">
                <a16:creationId xmlns:a16="http://schemas.microsoft.com/office/drawing/2014/main" id="{698C62B3-B96B-7A80-4749-8D0A9D01A5FE}"/>
              </a:ext>
            </a:extLst>
          </p:cNvPr>
          <p:cNvSpPr/>
          <p:nvPr/>
        </p:nvSpPr>
        <p:spPr>
          <a:xfrm>
            <a:off x="658394" y="2739969"/>
            <a:ext cx="5535083" cy="1386417"/>
          </a:xfrm>
          <a:prstGeom prst="rect">
            <a:avLst/>
          </a:prstGeom>
          <a:solidFill>
            <a:srgbClr val="69161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Retângulo 20">
            <a:extLst>
              <a:ext uri="{FF2B5EF4-FFF2-40B4-BE49-F238E27FC236}">
                <a16:creationId xmlns:a16="http://schemas.microsoft.com/office/drawing/2014/main" id="{AF2C85E5-273D-9998-FF9B-AB88C19D5692}"/>
              </a:ext>
            </a:extLst>
          </p:cNvPr>
          <p:cNvSpPr/>
          <p:nvPr/>
        </p:nvSpPr>
        <p:spPr>
          <a:xfrm>
            <a:off x="7517594" y="915085"/>
            <a:ext cx="3767666" cy="4423832"/>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F5F5F5"/>
              </a:solidFill>
            </a:endParaRPr>
          </a:p>
        </p:txBody>
      </p:sp>
      <p:sp>
        <p:nvSpPr>
          <p:cNvPr id="16" name="Retângulo 15">
            <a:extLst>
              <a:ext uri="{FF2B5EF4-FFF2-40B4-BE49-F238E27FC236}">
                <a16:creationId xmlns:a16="http://schemas.microsoft.com/office/drawing/2014/main" id="{D4F35A20-A06E-4D2D-A525-556ECEFA8218}"/>
              </a:ext>
            </a:extLst>
          </p:cNvPr>
          <p:cNvSpPr/>
          <p:nvPr/>
        </p:nvSpPr>
        <p:spPr>
          <a:xfrm>
            <a:off x="7514616" y="5411362"/>
            <a:ext cx="3884084" cy="698499"/>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descr="Escritório com mesa e cadeiras&#10;&#10;Descrição gerada automaticamente">
            <a:extLst>
              <a:ext uri="{FF2B5EF4-FFF2-40B4-BE49-F238E27FC236}">
                <a16:creationId xmlns:a16="http://schemas.microsoft.com/office/drawing/2014/main" id="{3D4D825E-8322-B7B8-45DE-04EA8A4C3792}"/>
              </a:ext>
            </a:extLst>
          </p:cNvPr>
          <p:cNvPicPr>
            <a:picLocks noChangeAspect="1"/>
          </p:cNvPicPr>
          <p:nvPr/>
        </p:nvPicPr>
        <p:blipFill>
          <a:blip r:embed="rId2"/>
          <a:stretch>
            <a:fillRect/>
          </a:stretch>
        </p:blipFill>
        <p:spPr>
          <a:xfrm>
            <a:off x="7575251" y="822532"/>
            <a:ext cx="3765136" cy="4431610"/>
          </a:xfrm>
          <a:prstGeom prst="rect">
            <a:avLst/>
          </a:prstGeom>
        </p:spPr>
      </p:pic>
      <p:sp>
        <p:nvSpPr>
          <p:cNvPr id="10" name="CaixaDeTexto 3">
            <a:extLst>
              <a:ext uri="{FF2B5EF4-FFF2-40B4-BE49-F238E27FC236}">
                <a16:creationId xmlns:a16="http://schemas.microsoft.com/office/drawing/2014/main" id="{29CC84F2-CB2A-36BA-5545-5EBCC43E0803}"/>
              </a:ext>
            </a:extLst>
          </p:cNvPr>
          <p:cNvSpPr txBox="1"/>
          <p:nvPr/>
        </p:nvSpPr>
        <p:spPr>
          <a:xfrm>
            <a:off x="7573955" y="5506983"/>
            <a:ext cx="3891805" cy="52322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400">
                <a:solidFill>
                  <a:srgbClr val="E6E6E6"/>
                </a:solidFill>
                <a:latin typeface="Barlow" panose="00000500000000000000" pitchFamily="2" charset="0"/>
                <a:ea typeface="+mn-lt"/>
                <a:cs typeface="+mn-lt"/>
              </a:rPr>
              <a:t>Estrutura física do </a:t>
            </a:r>
            <a:r>
              <a:rPr lang="pt-BR" sz="1400">
                <a:solidFill>
                  <a:srgbClr val="E6E6E6"/>
                </a:solidFill>
                <a:latin typeface="Barlow" panose="00000500000000000000" pitchFamily="2" charset="0"/>
                <a:ea typeface="Calibri"/>
                <a:cs typeface="Calibri"/>
              </a:rPr>
              <a:t>NURC</a:t>
            </a:r>
            <a:r>
              <a:rPr lang="pt-BR" sz="1400">
                <a:solidFill>
                  <a:srgbClr val="E6E6E6"/>
                </a:solidFill>
                <a:latin typeface="Barlow" panose="00000500000000000000" pitchFamily="2" charset="0"/>
                <a:ea typeface="+mn-lt"/>
                <a:cs typeface="+mn-lt"/>
              </a:rPr>
              <a:t> na sede do Ministério Público de Contas do Estado de Minas Gerais.</a:t>
            </a:r>
            <a:endParaRPr lang="pt-BR">
              <a:solidFill>
                <a:srgbClr val="E6E6E6"/>
              </a:solidFill>
              <a:latin typeface="Barlow" panose="00000500000000000000" pitchFamily="2" charset="0"/>
              <a:ea typeface="+mn-lt"/>
              <a:cs typeface="+mn-lt"/>
            </a:endParaRPr>
          </a:p>
        </p:txBody>
      </p:sp>
      <p:sp>
        <p:nvSpPr>
          <p:cNvPr id="12" name="CaixaDeTexto 3">
            <a:extLst>
              <a:ext uri="{FF2B5EF4-FFF2-40B4-BE49-F238E27FC236}">
                <a16:creationId xmlns:a16="http://schemas.microsoft.com/office/drawing/2014/main" id="{C1D81A52-2923-1A1D-5B6E-4AF66269C067}"/>
              </a:ext>
            </a:extLst>
          </p:cNvPr>
          <p:cNvSpPr txBox="1"/>
          <p:nvPr/>
        </p:nvSpPr>
        <p:spPr>
          <a:xfrm>
            <a:off x="379396" y="1857286"/>
            <a:ext cx="2929987"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576C94"/>
                </a:solidFill>
                <a:latin typeface="Bahnschrift"/>
                <a:ea typeface="+mn-lt"/>
                <a:cs typeface="+mn-lt"/>
              </a:rPr>
              <a:t>Independência e autonomia</a:t>
            </a:r>
            <a:endParaRPr lang="pt-BR" sz="1600">
              <a:solidFill>
                <a:srgbClr val="576C94"/>
              </a:solidFill>
              <a:latin typeface="Bahnschrift"/>
            </a:endParaRPr>
          </a:p>
        </p:txBody>
      </p:sp>
      <p:sp>
        <p:nvSpPr>
          <p:cNvPr id="4" name="CaixaDeTexto 3">
            <a:extLst>
              <a:ext uri="{FF2B5EF4-FFF2-40B4-BE49-F238E27FC236}">
                <a16:creationId xmlns:a16="http://schemas.microsoft.com/office/drawing/2014/main" id="{5F27C7DD-25D7-6278-B387-7224AAFC0E2D}"/>
              </a:ext>
            </a:extLst>
          </p:cNvPr>
          <p:cNvSpPr txBox="1"/>
          <p:nvPr/>
        </p:nvSpPr>
        <p:spPr>
          <a:xfrm>
            <a:off x="3313981" y="1592859"/>
            <a:ext cx="1456851"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576C94"/>
                </a:solidFill>
                <a:latin typeface="Bahnschrift"/>
                <a:ea typeface="+mn-lt"/>
                <a:cs typeface="+mn-lt"/>
              </a:rPr>
              <a:t>Modernização</a:t>
            </a:r>
            <a:endParaRPr lang="pt-BR" sz="1600">
              <a:solidFill>
                <a:srgbClr val="576C94"/>
              </a:solidFill>
              <a:latin typeface="Aptos" panose="020B0004020202020204"/>
            </a:endParaRPr>
          </a:p>
        </p:txBody>
      </p:sp>
      <p:sp>
        <p:nvSpPr>
          <p:cNvPr id="5" name="CaixaDeTexto 4">
            <a:extLst>
              <a:ext uri="{FF2B5EF4-FFF2-40B4-BE49-F238E27FC236}">
                <a16:creationId xmlns:a16="http://schemas.microsoft.com/office/drawing/2014/main" id="{05595BE7-1D93-DF41-437D-E7902F281514}"/>
              </a:ext>
            </a:extLst>
          </p:cNvPr>
          <p:cNvSpPr txBox="1"/>
          <p:nvPr/>
        </p:nvSpPr>
        <p:spPr>
          <a:xfrm>
            <a:off x="4002685" y="2114285"/>
            <a:ext cx="2737118"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576C94"/>
                </a:solidFill>
                <a:latin typeface="Bahnschrift"/>
                <a:ea typeface="+mn-lt"/>
                <a:cs typeface="+mn-lt"/>
              </a:rPr>
              <a:t>Protagonismo institucional</a:t>
            </a:r>
            <a:endParaRPr lang="pt-BR" sz="1600">
              <a:solidFill>
                <a:srgbClr val="576C94"/>
              </a:solidFill>
              <a:latin typeface="Aptos" panose="020B0004020202020204"/>
            </a:endParaRPr>
          </a:p>
        </p:txBody>
      </p:sp>
      <p:sp>
        <p:nvSpPr>
          <p:cNvPr id="7" name="CaixaDeTexto 6">
            <a:extLst>
              <a:ext uri="{FF2B5EF4-FFF2-40B4-BE49-F238E27FC236}">
                <a16:creationId xmlns:a16="http://schemas.microsoft.com/office/drawing/2014/main" id="{9B282966-74B9-C06B-6B3C-835135DAD930}"/>
              </a:ext>
            </a:extLst>
          </p:cNvPr>
          <p:cNvSpPr txBox="1"/>
          <p:nvPr/>
        </p:nvSpPr>
        <p:spPr>
          <a:xfrm>
            <a:off x="371811" y="4601368"/>
            <a:ext cx="2366702"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8C9FA1"/>
                </a:solidFill>
                <a:latin typeface="Bahnschrift"/>
                <a:ea typeface="+mn-lt"/>
                <a:cs typeface="+mn-lt"/>
              </a:rPr>
              <a:t>Efetividade</a:t>
            </a:r>
            <a:endParaRPr lang="pt-BR" sz="1600">
              <a:solidFill>
                <a:srgbClr val="8C9FA1"/>
              </a:solidFill>
              <a:latin typeface="Bahnschrift"/>
            </a:endParaRPr>
          </a:p>
        </p:txBody>
      </p:sp>
      <p:sp>
        <p:nvSpPr>
          <p:cNvPr id="8" name="CaixaDeTexto 7">
            <a:extLst>
              <a:ext uri="{FF2B5EF4-FFF2-40B4-BE49-F238E27FC236}">
                <a16:creationId xmlns:a16="http://schemas.microsoft.com/office/drawing/2014/main" id="{AB07D921-AFD5-24FE-43FC-7ED501B20070}"/>
              </a:ext>
            </a:extLst>
          </p:cNvPr>
          <p:cNvSpPr txBox="1"/>
          <p:nvPr/>
        </p:nvSpPr>
        <p:spPr>
          <a:xfrm>
            <a:off x="1337897" y="5170184"/>
            <a:ext cx="2366702"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8C9FA1"/>
                </a:solidFill>
                <a:latin typeface="Bahnschrift"/>
                <a:ea typeface="+mn-lt"/>
                <a:cs typeface="+mn-lt"/>
              </a:rPr>
              <a:t>Redução de conflitos</a:t>
            </a:r>
            <a:endParaRPr lang="pt-BR" sz="1600">
              <a:solidFill>
                <a:srgbClr val="000000"/>
              </a:solidFill>
              <a:latin typeface="Bahnschrift"/>
            </a:endParaRPr>
          </a:p>
        </p:txBody>
      </p:sp>
      <p:sp>
        <p:nvSpPr>
          <p:cNvPr id="9" name="CaixaDeTexto 8">
            <a:extLst>
              <a:ext uri="{FF2B5EF4-FFF2-40B4-BE49-F238E27FC236}">
                <a16:creationId xmlns:a16="http://schemas.microsoft.com/office/drawing/2014/main" id="{216D63EF-8201-A125-B6AF-149B889C7FE3}"/>
              </a:ext>
            </a:extLst>
          </p:cNvPr>
          <p:cNvSpPr txBox="1"/>
          <p:nvPr/>
        </p:nvSpPr>
        <p:spPr>
          <a:xfrm>
            <a:off x="4178022" y="4910182"/>
            <a:ext cx="3065201"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8C9FA1"/>
                </a:solidFill>
                <a:latin typeface="Bahnschrift"/>
                <a:ea typeface="+mn-lt"/>
                <a:cs typeface="+mn-lt"/>
              </a:rPr>
              <a:t>Defesa do interesse público</a:t>
            </a:r>
          </a:p>
        </p:txBody>
      </p:sp>
      <p:sp>
        <p:nvSpPr>
          <p:cNvPr id="11" name="CaixaDeTexto 10">
            <a:extLst>
              <a:ext uri="{FF2B5EF4-FFF2-40B4-BE49-F238E27FC236}">
                <a16:creationId xmlns:a16="http://schemas.microsoft.com/office/drawing/2014/main" id="{72BE0BB5-C025-11B8-AB91-9A33678D60FC}"/>
              </a:ext>
            </a:extLst>
          </p:cNvPr>
          <p:cNvSpPr txBox="1"/>
          <p:nvPr/>
        </p:nvSpPr>
        <p:spPr>
          <a:xfrm>
            <a:off x="2133698" y="4603263"/>
            <a:ext cx="2366702" cy="33855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a:solidFill>
                  <a:srgbClr val="8C9FA1"/>
                </a:solidFill>
                <a:latin typeface="Bahnschrift"/>
                <a:ea typeface="+mn-lt"/>
                <a:cs typeface="+mn-lt"/>
              </a:rPr>
              <a:t>Segurança jurídica</a:t>
            </a:r>
            <a:endParaRPr lang="pt-BR" sz="1600">
              <a:solidFill>
                <a:srgbClr val="8C9FA1"/>
              </a:solidFill>
              <a:latin typeface="Bahnschrift"/>
            </a:endParaRPr>
          </a:p>
        </p:txBody>
      </p:sp>
      <p:sp>
        <p:nvSpPr>
          <p:cNvPr id="14" name="CaixaDeTexto 7">
            <a:extLst>
              <a:ext uri="{FF2B5EF4-FFF2-40B4-BE49-F238E27FC236}">
                <a16:creationId xmlns:a16="http://schemas.microsoft.com/office/drawing/2014/main" id="{8E55824B-D78C-FD99-A0C5-414D06DE1FAE}"/>
              </a:ext>
            </a:extLst>
          </p:cNvPr>
          <p:cNvSpPr txBox="1"/>
          <p:nvPr/>
        </p:nvSpPr>
        <p:spPr>
          <a:xfrm>
            <a:off x="566167" y="307634"/>
            <a:ext cx="9108456"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INICIATIVAS DO MPC-MG</a:t>
            </a:r>
            <a:endParaRPr lang="pt-BR" sz="2000" b="1">
              <a:solidFill>
                <a:srgbClr val="7D2027"/>
              </a:solidFill>
              <a:latin typeface="Bahnschrift" panose="020B0502040204020203" pitchFamily="34" charset="0"/>
            </a:endParaRPr>
          </a:p>
        </p:txBody>
      </p:sp>
      <p:pic>
        <p:nvPicPr>
          <p:cNvPr id="17" name="Imagem 16" descr="Texto&#10;&#10;Descrição gerada automaticamente">
            <a:extLst>
              <a:ext uri="{FF2B5EF4-FFF2-40B4-BE49-F238E27FC236}">
                <a16:creationId xmlns:a16="http://schemas.microsoft.com/office/drawing/2014/main" id="{60E9D8EA-C25B-7AAB-99E0-A84F14379A85}"/>
              </a:ext>
            </a:extLst>
          </p:cNvPr>
          <p:cNvPicPr>
            <a:picLocks noChangeAspect="1"/>
          </p:cNvPicPr>
          <p:nvPr/>
        </p:nvPicPr>
        <p:blipFill rotWithShape="1">
          <a:blip r:embed="rId3"/>
          <a:srcRect l="1759" t="2191" r="40" b="-2050"/>
          <a:stretch/>
        </p:blipFill>
        <p:spPr>
          <a:xfrm>
            <a:off x="752811" y="2653449"/>
            <a:ext cx="5531282" cy="1392144"/>
          </a:xfrm>
          <a:prstGeom prst="rect">
            <a:avLst/>
          </a:prstGeom>
        </p:spPr>
      </p:pic>
      <p:sp>
        <p:nvSpPr>
          <p:cNvPr id="18" name="Retângulo 17">
            <a:extLst>
              <a:ext uri="{FF2B5EF4-FFF2-40B4-BE49-F238E27FC236}">
                <a16:creationId xmlns:a16="http://schemas.microsoft.com/office/drawing/2014/main" id="{89CA4883-CA3C-C21B-98AD-D13281B4D817}"/>
              </a:ext>
            </a:extLst>
          </p:cNvPr>
          <p:cNvSpPr/>
          <p:nvPr/>
        </p:nvSpPr>
        <p:spPr>
          <a:xfrm>
            <a:off x="5559678" y="3349252"/>
            <a:ext cx="539750" cy="211666"/>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F5F5F5"/>
              </a:solidFill>
            </a:endParaRPr>
          </a:p>
        </p:txBody>
      </p:sp>
      <p:sp>
        <p:nvSpPr>
          <p:cNvPr id="19" name="Retângulo 18">
            <a:extLst>
              <a:ext uri="{FF2B5EF4-FFF2-40B4-BE49-F238E27FC236}">
                <a16:creationId xmlns:a16="http://schemas.microsoft.com/office/drawing/2014/main" id="{30ABABAD-86D3-E5F5-7E75-3D16BD5C8507}"/>
              </a:ext>
            </a:extLst>
          </p:cNvPr>
          <p:cNvSpPr/>
          <p:nvPr/>
        </p:nvSpPr>
        <p:spPr>
          <a:xfrm>
            <a:off x="3199594" y="3550335"/>
            <a:ext cx="2899833" cy="190499"/>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solidFill>
                <a:srgbClr val="691616"/>
              </a:solidFill>
            </a:endParaRPr>
          </a:p>
        </p:txBody>
      </p:sp>
      <p:sp>
        <p:nvSpPr>
          <p:cNvPr id="20" name="Retângulo 19">
            <a:extLst>
              <a:ext uri="{FF2B5EF4-FFF2-40B4-BE49-F238E27FC236}">
                <a16:creationId xmlns:a16="http://schemas.microsoft.com/office/drawing/2014/main" id="{A50365D7-3D03-630C-90F5-60D0D9247F58}"/>
              </a:ext>
            </a:extLst>
          </p:cNvPr>
          <p:cNvSpPr/>
          <p:nvPr/>
        </p:nvSpPr>
        <p:spPr>
          <a:xfrm>
            <a:off x="3199593" y="3730250"/>
            <a:ext cx="1576917" cy="190499"/>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solidFill>
                <a:srgbClr val="691616"/>
              </a:solidFill>
            </a:endParaRPr>
          </a:p>
        </p:txBody>
      </p:sp>
      <p:cxnSp>
        <p:nvCxnSpPr>
          <p:cNvPr id="22" name="Conector de Seta Reta 21">
            <a:extLst>
              <a:ext uri="{FF2B5EF4-FFF2-40B4-BE49-F238E27FC236}">
                <a16:creationId xmlns:a16="http://schemas.microsoft.com/office/drawing/2014/main" id="{58646765-E659-E68B-935D-4CF92DE5BF90}"/>
              </a:ext>
            </a:extLst>
          </p:cNvPr>
          <p:cNvCxnSpPr/>
          <p:nvPr/>
        </p:nvCxnSpPr>
        <p:spPr>
          <a:xfrm flipV="1">
            <a:off x="6093884" y="3611033"/>
            <a:ext cx="1411817" cy="6350"/>
          </a:xfrm>
          <a:prstGeom prst="straightConnector1">
            <a:avLst/>
          </a:prstGeom>
          <a:ln>
            <a:solidFill>
              <a:srgbClr val="CDD5D6"/>
            </a:solidFill>
          </a:ln>
        </p:spPr>
        <p:style>
          <a:lnRef idx="2">
            <a:schemeClr val="accent1"/>
          </a:lnRef>
          <a:fillRef idx="0">
            <a:schemeClr val="accent1"/>
          </a:fillRef>
          <a:effectRef idx="1">
            <a:schemeClr val="accent1"/>
          </a:effectRef>
          <a:fontRef idx="minor">
            <a:schemeClr val="tx1"/>
          </a:fontRef>
        </p:style>
      </p:cxnSp>
      <p:sp>
        <p:nvSpPr>
          <p:cNvPr id="24" name="Fluxograma: Dados 23">
            <a:extLst>
              <a:ext uri="{FF2B5EF4-FFF2-40B4-BE49-F238E27FC236}">
                <a16:creationId xmlns:a16="http://schemas.microsoft.com/office/drawing/2014/main" id="{1E0F9DC3-A6E7-40F3-19C2-B35D298C2A4F}"/>
              </a:ext>
            </a:extLst>
          </p:cNvPr>
          <p:cNvSpPr/>
          <p:nvPr/>
        </p:nvSpPr>
        <p:spPr>
          <a:xfrm rot="10260000">
            <a:off x="10274588" y="6465106"/>
            <a:ext cx="3177561" cy="1865990"/>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6" name="Fluxograma: Dados 25">
            <a:extLst>
              <a:ext uri="{FF2B5EF4-FFF2-40B4-BE49-F238E27FC236}">
                <a16:creationId xmlns:a16="http://schemas.microsoft.com/office/drawing/2014/main" id="{EFCC1621-1CE0-2129-A8A4-1F23A2815AA5}"/>
              </a:ext>
            </a:extLst>
          </p:cNvPr>
          <p:cNvSpPr/>
          <p:nvPr/>
        </p:nvSpPr>
        <p:spPr>
          <a:xfrm rot="2040000">
            <a:off x="-3831298" y="5289732"/>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28" name="Fluxograma: Dados 27">
            <a:extLst>
              <a:ext uri="{FF2B5EF4-FFF2-40B4-BE49-F238E27FC236}">
                <a16:creationId xmlns:a16="http://schemas.microsoft.com/office/drawing/2014/main" id="{89D2EE03-F021-0CA5-A2AD-BE1FD0362F0D}"/>
              </a:ext>
            </a:extLst>
          </p:cNvPr>
          <p:cNvSpPr/>
          <p:nvPr/>
        </p:nvSpPr>
        <p:spPr>
          <a:xfrm rot="20160000">
            <a:off x="-3326429" y="-203666"/>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Tree>
    <p:extLst>
      <p:ext uri="{BB962C8B-B14F-4D97-AF65-F5344CB8AC3E}">
        <p14:creationId xmlns:p14="http://schemas.microsoft.com/office/powerpoint/2010/main" val="31822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15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strips(downLeft)">
                                      <p:cBhvr>
                                        <p:cTn id="45" dur="500"/>
                                        <p:tgtEl>
                                          <p:spTgt spid="18"/>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Left)">
                                      <p:cBhvr>
                                        <p:cTn id="48" dur="500"/>
                                        <p:tgtEl>
                                          <p:spTgt spid="19"/>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childTnLst>
                          </p:cTn>
                        </p:par>
                        <p:par>
                          <p:cTn id="52" fill="hold">
                            <p:stCondLst>
                              <p:cond delay="500"/>
                            </p:stCondLst>
                            <p:childTnLst>
                              <p:par>
                                <p:cTn id="53" presetID="14" presetClass="entr" presetSubtype="1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par>
                          <p:cTn id="67" fill="hold">
                            <p:stCondLst>
                              <p:cond delay="2000"/>
                            </p:stCondLst>
                            <p:childTnLst>
                              <p:par>
                                <p:cTn id="68" presetID="10" presetClass="entr" presetSubtype="0" fill="hold" grpId="0" nodeType="afterEffect">
                                  <p:stCondLst>
                                    <p:cond delay="25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animBg="1"/>
      <p:bldP spid="16" grpId="0" animBg="1"/>
      <p:bldP spid="10" grpId="0"/>
      <p:bldP spid="12" grpId="0"/>
      <p:bldP spid="4" grpId="0"/>
      <p:bldP spid="5" grpId="0"/>
      <p:bldP spid="7" grpId="0"/>
      <p:bldP spid="8" grpId="0"/>
      <p:bldP spid="9" grpId="0"/>
      <p:bldP spid="11" grpId="0"/>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 name="CaixaDeTexto 7">
            <a:extLst>
              <a:ext uri="{FF2B5EF4-FFF2-40B4-BE49-F238E27FC236}">
                <a16:creationId xmlns:a16="http://schemas.microsoft.com/office/drawing/2014/main" id="{2A976E1F-75FD-4A2E-DA0B-75E791211122}"/>
              </a:ext>
            </a:extLst>
          </p:cNvPr>
          <p:cNvSpPr txBox="1"/>
          <p:nvPr/>
        </p:nvSpPr>
        <p:spPr>
          <a:xfrm>
            <a:off x="613004" y="261153"/>
            <a:ext cx="6180553"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ea typeface="Calibri"/>
                <a:cs typeface="Calibri"/>
              </a:rPr>
              <a:t>Termo de Ajustamento de Conduta de Gestão - TACG</a:t>
            </a:r>
            <a:endParaRPr lang="pt-BR" sz="2000">
              <a:solidFill>
                <a:srgbClr val="000000"/>
              </a:solidFill>
              <a:latin typeface="Bahnschrift"/>
            </a:endParaRPr>
          </a:p>
        </p:txBody>
      </p:sp>
      <p:pic>
        <p:nvPicPr>
          <p:cNvPr id="5" name="Imagem 4">
            <a:extLst>
              <a:ext uri="{FF2B5EF4-FFF2-40B4-BE49-F238E27FC236}">
                <a16:creationId xmlns:a16="http://schemas.microsoft.com/office/drawing/2014/main" id="{883FD85C-F3D7-C826-F1ED-6540D7623E21}"/>
              </a:ext>
            </a:extLst>
          </p:cNvPr>
          <p:cNvPicPr>
            <a:picLocks noChangeAspect="1"/>
          </p:cNvPicPr>
          <p:nvPr/>
        </p:nvPicPr>
        <p:blipFill rotWithShape="1">
          <a:blip r:embed="rId2"/>
          <a:srcRect l="-1341" t="-794" r="-4826" b="-398"/>
          <a:stretch/>
        </p:blipFill>
        <p:spPr>
          <a:xfrm>
            <a:off x="7952224" y="2582533"/>
            <a:ext cx="3463803" cy="1035552"/>
          </a:xfrm>
          <a:prstGeom prst="rect">
            <a:avLst/>
          </a:prstGeom>
        </p:spPr>
      </p:pic>
      <p:pic>
        <p:nvPicPr>
          <p:cNvPr id="8" name="Imagem 7" descr="Logotipo&#10;&#10;Descrição gerada automaticamente">
            <a:extLst>
              <a:ext uri="{FF2B5EF4-FFF2-40B4-BE49-F238E27FC236}">
                <a16:creationId xmlns:a16="http://schemas.microsoft.com/office/drawing/2014/main" id="{A90F584B-7862-5FE5-FE66-A94222DE358D}"/>
              </a:ext>
            </a:extLst>
          </p:cNvPr>
          <p:cNvPicPr>
            <a:picLocks noChangeAspect="1"/>
          </p:cNvPicPr>
          <p:nvPr/>
        </p:nvPicPr>
        <p:blipFill rotWithShape="1">
          <a:blip r:embed="rId3"/>
          <a:srcRect r="-404" b="-820"/>
          <a:stretch/>
        </p:blipFill>
        <p:spPr>
          <a:xfrm>
            <a:off x="1691239" y="2375566"/>
            <a:ext cx="1130566" cy="1303931"/>
          </a:xfrm>
          <a:prstGeom prst="rect">
            <a:avLst/>
          </a:prstGeom>
        </p:spPr>
      </p:pic>
      <p:sp>
        <p:nvSpPr>
          <p:cNvPr id="4" name="CaixaDeTexto 3">
            <a:extLst>
              <a:ext uri="{FF2B5EF4-FFF2-40B4-BE49-F238E27FC236}">
                <a16:creationId xmlns:a16="http://schemas.microsoft.com/office/drawing/2014/main" id="{A6716245-F7DE-412E-F2E8-CE37B51005D5}"/>
              </a:ext>
            </a:extLst>
          </p:cNvPr>
          <p:cNvSpPr txBox="1"/>
          <p:nvPr/>
        </p:nvSpPr>
        <p:spPr>
          <a:xfrm>
            <a:off x="3380193" y="2217408"/>
            <a:ext cx="4191821" cy="584775"/>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600" b="1">
                <a:solidFill>
                  <a:srgbClr val="253045"/>
                </a:solidFill>
                <a:latin typeface="Barlow" panose="00000500000000000000" pitchFamily="2" charset="0"/>
                <a:ea typeface="+mn-lt"/>
                <a:cs typeface="+mn-lt"/>
              </a:rPr>
              <a:t>Termo de Ajustamento de Conduta de Gestão Pública Nº 001/2017/MPC/MBCM</a:t>
            </a:r>
            <a:endParaRPr lang="pt-BR" sz="1600" b="1">
              <a:latin typeface="Barlow" panose="00000500000000000000" pitchFamily="2" charset="0"/>
            </a:endParaRPr>
          </a:p>
        </p:txBody>
      </p:sp>
      <p:cxnSp>
        <p:nvCxnSpPr>
          <p:cNvPr id="6" name="Conector de Seta Reta 5">
            <a:extLst>
              <a:ext uri="{FF2B5EF4-FFF2-40B4-BE49-F238E27FC236}">
                <a16:creationId xmlns:a16="http://schemas.microsoft.com/office/drawing/2014/main" id="{3448CC67-D763-9204-9B17-80775E41FFD5}"/>
              </a:ext>
            </a:extLst>
          </p:cNvPr>
          <p:cNvCxnSpPr/>
          <p:nvPr/>
        </p:nvCxnSpPr>
        <p:spPr>
          <a:xfrm>
            <a:off x="3248348" y="3084993"/>
            <a:ext cx="4458433" cy="2954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CaixaDeTexto 3">
            <a:extLst>
              <a:ext uri="{FF2B5EF4-FFF2-40B4-BE49-F238E27FC236}">
                <a16:creationId xmlns:a16="http://schemas.microsoft.com/office/drawing/2014/main" id="{3CA528D2-9A94-4148-6900-DF35C97D9ED9}"/>
              </a:ext>
            </a:extLst>
          </p:cNvPr>
          <p:cNvSpPr txBox="1"/>
          <p:nvPr/>
        </p:nvSpPr>
        <p:spPr>
          <a:xfrm>
            <a:off x="1528114" y="4818610"/>
            <a:ext cx="1620069" cy="36933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253045"/>
                </a:solidFill>
                <a:latin typeface="Bahnschrift"/>
                <a:ea typeface="+mn-lt"/>
                <a:cs typeface="+mn-lt"/>
              </a:rPr>
              <a:t>RESULTADOS</a:t>
            </a:r>
            <a:endParaRPr lang="pt-BR" b="1">
              <a:latin typeface="Bahnschrift"/>
            </a:endParaRPr>
          </a:p>
        </p:txBody>
      </p:sp>
      <p:sp>
        <p:nvSpPr>
          <p:cNvPr id="11" name="CaixaDeTexto 3">
            <a:extLst>
              <a:ext uri="{FF2B5EF4-FFF2-40B4-BE49-F238E27FC236}">
                <a16:creationId xmlns:a16="http://schemas.microsoft.com/office/drawing/2014/main" id="{CC0EA915-02AC-098A-38D7-9F699CA9B19F}"/>
              </a:ext>
            </a:extLst>
          </p:cNvPr>
          <p:cNvSpPr txBox="1"/>
          <p:nvPr/>
        </p:nvSpPr>
        <p:spPr>
          <a:xfrm>
            <a:off x="4311530" y="4332697"/>
            <a:ext cx="3511264" cy="36933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576C94"/>
                </a:solidFill>
                <a:latin typeface="Barlow" panose="00000500000000000000" pitchFamily="2" charset="0"/>
                <a:ea typeface="+mn-lt"/>
                <a:cs typeface="+mn-lt"/>
              </a:rPr>
              <a:t>Adequação da gestão</a:t>
            </a:r>
            <a:endParaRPr lang="pt-BR">
              <a:solidFill>
                <a:srgbClr val="576C94"/>
              </a:solidFill>
              <a:latin typeface="Barlow" panose="00000500000000000000" pitchFamily="2" charset="0"/>
            </a:endParaRPr>
          </a:p>
        </p:txBody>
      </p:sp>
      <p:sp>
        <p:nvSpPr>
          <p:cNvPr id="12" name="CaixaDeTexto 3">
            <a:extLst>
              <a:ext uri="{FF2B5EF4-FFF2-40B4-BE49-F238E27FC236}">
                <a16:creationId xmlns:a16="http://schemas.microsoft.com/office/drawing/2014/main" id="{FEEEA322-FE55-205B-4E67-174E8068940C}"/>
              </a:ext>
            </a:extLst>
          </p:cNvPr>
          <p:cNvSpPr txBox="1"/>
          <p:nvPr/>
        </p:nvSpPr>
        <p:spPr>
          <a:xfrm>
            <a:off x="4311530" y="4776276"/>
            <a:ext cx="3511264" cy="36933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576C94"/>
                </a:solidFill>
                <a:latin typeface="Barlow" panose="00000500000000000000" pitchFamily="2" charset="0"/>
                <a:ea typeface="+mn-lt"/>
                <a:cs typeface="+mn-lt"/>
              </a:rPr>
              <a:t>Abertura de vias de comunicação</a:t>
            </a:r>
            <a:endParaRPr lang="pt-BR">
              <a:solidFill>
                <a:srgbClr val="576C94"/>
              </a:solidFill>
              <a:latin typeface="Barlow" panose="00000500000000000000" pitchFamily="2" charset="0"/>
            </a:endParaRPr>
          </a:p>
        </p:txBody>
      </p:sp>
      <p:sp>
        <p:nvSpPr>
          <p:cNvPr id="13" name="CaixaDeTexto 3">
            <a:extLst>
              <a:ext uri="{FF2B5EF4-FFF2-40B4-BE49-F238E27FC236}">
                <a16:creationId xmlns:a16="http://schemas.microsoft.com/office/drawing/2014/main" id="{4A08FAF3-B91C-1A3D-F46C-86AA25D7A5A7}"/>
              </a:ext>
            </a:extLst>
          </p:cNvPr>
          <p:cNvSpPr txBox="1"/>
          <p:nvPr/>
        </p:nvSpPr>
        <p:spPr>
          <a:xfrm>
            <a:off x="4311530" y="5219857"/>
            <a:ext cx="3511264" cy="36933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576C94"/>
                </a:solidFill>
                <a:latin typeface="Barlow" panose="00000500000000000000" pitchFamily="2" charset="0"/>
                <a:ea typeface="+mn-lt"/>
                <a:cs typeface="+mn-lt"/>
              </a:rPr>
              <a:t>Incremento de arrecadação</a:t>
            </a:r>
            <a:endParaRPr lang="pt-BR">
              <a:solidFill>
                <a:srgbClr val="576C94"/>
              </a:solidFill>
              <a:latin typeface="Barlow" panose="00000500000000000000" pitchFamily="2" charset="0"/>
            </a:endParaRPr>
          </a:p>
        </p:txBody>
      </p:sp>
      <p:cxnSp>
        <p:nvCxnSpPr>
          <p:cNvPr id="15" name="Conector de Seta Reta 14">
            <a:extLst>
              <a:ext uri="{FF2B5EF4-FFF2-40B4-BE49-F238E27FC236}">
                <a16:creationId xmlns:a16="http://schemas.microsoft.com/office/drawing/2014/main" id="{24AB1019-6A22-75B9-B023-DAE90D342A7B}"/>
              </a:ext>
            </a:extLst>
          </p:cNvPr>
          <p:cNvCxnSpPr>
            <a:cxnSpLocks/>
          </p:cNvCxnSpPr>
          <p:nvPr/>
        </p:nvCxnSpPr>
        <p:spPr>
          <a:xfrm flipV="1">
            <a:off x="3152298" y="4557177"/>
            <a:ext cx="1102138" cy="410816"/>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Conector de Seta Reta 15">
            <a:extLst>
              <a:ext uri="{FF2B5EF4-FFF2-40B4-BE49-F238E27FC236}">
                <a16:creationId xmlns:a16="http://schemas.microsoft.com/office/drawing/2014/main" id="{297DD4BD-6023-1CC1-385A-381F2D3A5DB4}"/>
              </a:ext>
            </a:extLst>
          </p:cNvPr>
          <p:cNvCxnSpPr>
            <a:cxnSpLocks/>
          </p:cNvCxnSpPr>
          <p:nvPr/>
        </p:nvCxnSpPr>
        <p:spPr>
          <a:xfrm>
            <a:off x="3163340" y="4979036"/>
            <a:ext cx="1091095" cy="439533"/>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ector de Seta Reta 16">
            <a:extLst>
              <a:ext uri="{FF2B5EF4-FFF2-40B4-BE49-F238E27FC236}">
                <a16:creationId xmlns:a16="http://schemas.microsoft.com/office/drawing/2014/main" id="{271ACF12-D1C7-51B0-678B-7EE31AF63D6B}"/>
              </a:ext>
            </a:extLst>
          </p:cNvPr>
          <p:cNvCxnSpPr>
            <a:cxnSpLocks/>
          </p:cNvCxnSpPr>
          <p:nvPr/>
        </p:nvCxnSpPr>
        <p:spPr>
          <a:xfrm flipV="1">
            <a:off x="3141255" y="4943697"/>
            <a:ext cx="1135268" cy="24293"/>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Conector de Seta Reta 17">
            <a:extLst>
              <a:ext uri="{FF2B5EF4-FFF2-40B4-BE49-F238E27FC236}">
                <a16:creationId xmlns:a16="http://schemas.microsoft.com/office/drawing/2014/main" id="{4E8F3EA8-4495-3887-1B6A-70BBF825BA65}"/>
              </a:ext>
            </a:extLst>
          </p:cNvPr>
          <p:cNvCxnSpPr>
            <a:cxnSpLocks/>
          </p:cNvCxnSpPr>
          <p:nvPr/>
        </p:nvCxnSpPr>
        <p:spPr>
          <a:xfrm>
            <a:off x="7508489" y="4538215"/>
            <a:ext cx="1709529" cy="487848"/>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ector de Seta Reta 18">
            <a:extLst>
              <a:ext uri="{FF2B5EF4-FFF2-40B4-BE49-F238E27FC236}">
                <a16:creationId xmlns:a16="http://schemas.microsoft.com/office/drawing/2014/main" id="{3E952065-6642-588E-E09B-89424CE67060}"/>
              </a:ext>
            </a:extLst>
          </p:cNvPr>
          <p:cNvCxnSpPr>
            <a:cxnSpLocks/>
          </p:cNvCxnSpPr>
          <p:nvPr/>
        </p:nvCxnSpPr>
        <p:spPr>
          <a:xfrm flipV="1">
            <a:off x="7508029" y="5015019"/>
            <a:ext cx="1720572" cy="386888"/>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
        <p:nvSpPr>
          <p:cNvPr id="20" name="CaixaDeTexto 3">
            <a:extLst>
              <a:ext uri="{FF2B5EF4-FFF2-40B4-BE49-F238E27FC236}">
                <a16:creationId xmlns:a16="http://schemas.microsoft.com/office/drawing/2014/main" id="{8280013B-2B05-2797-49F7-8C250CD2BE73}"/>
              </a:ext>
            </a:extLst>
          </p:cNvPr>
          <p:cNvSpPr txBox="1"/>
          <p:nvPr/>
        </p:nvSpPr>
        <p:spPr>
          <a:xfrm>
            <a:off x="9375885" y="4760630"/>
            <a:ext cx="2044322"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691616"/>
                </a:solidFill>
                <a:latin typeface="Barlow" panose="00000500000000000000" pitchFamily="2" charset="0"/>
                <a:ea typeface="+mn-lt"/>
                <a:cs typeface="+mn-lt"/>
              </a:rPr>
              <a:t>Concretização do interesse público</a:t>
            </a:r>
            <a:endParaRPr lang="pt-BR" b="1">
              <a:solidFill>
                <a:srgbClr val="691616"/>
              </a:solidFill>
              <a:latin typeface="Barlow" panose="00000500000000000000" pitchFamily="2" charset="0"/>
            </a:endParaRPr>
          </a:p>
        </p:txBody>
      </p:sp>
      <p:sp>
        <p:nvSpPr>
          <p:cNvPr id="21" name="Fluxograma: Dados 20">
            <a:extLst>
              <a:ext uri="{FF2B5EF4-FFF2-40B4-BE49-F238E27FC236}">
                <a16:creationId xmlns:a16="http://schemas.microsoft.com/office/drawing/2014/main" id="{5B53D196-A62B-8D95-91AA-160769CC15F3}"/>
              </a:ext>
            </a:extLst>
          </p:cNvPr>
          <p:cNvSpPr/>
          <p:nvPr/>
        </p:nvSpPr>
        <p:spPr>
          <a:xfrm rot="20160000">
            <a:off x="10336654" y="6051084"/>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5" name="Imagem 24" descr="Foto em preto e branco de pássaro no ar&#10;&#10;Descrição gerada automaticamente">
            <a:extLst>
              <a:ext uri="{FF2B5EF4-FFF2-40B4-BE49-F238E27FC236}">
                <a16:creationId xmlns:a16="http://schemas.microsoft.com/office/drawing/2014/main" id="{8DE7825D-FF3F-A823-A116-10237BADDB32}"/>
              </a:ext>
            </a:extLst>
          </p:cNvPr>
          <p:cNvPicPr>
            <a:picLocks noChangeAspect="1"/>
          </p:cNvPicPr>
          <p:nvPr/>
        </p:nvPicPr>
        <p:blipFill>
          <a:blip r:embed="rId4"/>
          <a:stretch>
            <a:fillRect/>
          </a:stretch>
        </p:blipFill>
        <p:spPr>
          <a:xfrm rot="14340000">
            <a:off x="-1987018" y="4138979"/>
            <a:ext cx="3517650" cy="4378003"/>
          </a:xfrm>
          <a:prstGeom prst="rect">
            <a:avLst/>
          </a:prstGeom>
        </p:spPr>
      </p:pic>
      <p:sp>
        <p:nvSpPr>
          <p:cNvPr id="27" name="Fluxograma: Dados 26">
            <a:extLst>
              <a:ext uri="{FF2B5EF4-FFF2-40B4-BE49-F238E27FC236}">
                <a16:creationId xmlns:a16="http://schemas.microsoft.com/office/drawing/2014/main" id="{3024EFC6-EAC0-A142-D778-5D36B1AA9BF8}"/>
              </a:ext>
            </a:extLst>
          </p:cNvPr>
          <p:cNvSpPr/>
          <p:nvPr/>
        </p:nvSpPr>
        <p:spPr>
          <a:xfrm rot="2040000">
            <a:off x="8921619" y="-1049685"/>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cxnSp>
        <p:nvCxnSpPr>
          <p:cNvPr id="22" name="Conector de Seta Reta 21">
            <a:extLst>
              <a:ext uri="{FF2B5EF4-FFF2-40B4-BE49-F238E27FC236}">
                <a16:creationId xmlns:a16="http://schemas.microsoft.com/office/drawing/2014/main" id="{271ACF12-D1C7-51B0-678B-7EE31AF63D6B}"/>
              </a:ext>
            </a:extLst>
          </p:cNvPr>
          <p:cNvCxnSpPr>
            <a:cxnSpLocks/>
          </p:cNvCxnSpPr>
          <p:nvPr/>
        </p:nvCxnSpPr>
        <p:spPr>
          <a:xfrm>
            <a:off x="7767091" y="5003277"/>
            <a:ext cx="1450927" cy="11742"/>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896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75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6" presetClass="entr" presetSubtype="37"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2" presetClass="entr" presetSubtype="8"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500"/>
                            </p:stCondLst>
                            <p:childTnLst>
                              <p:par>
                                <p:cTn id="56" presetID="10" presetClass="entr" presetSubtype="0" fill="hold" grpId="0" nodeType="afterEffect">
                                  <p:stCondLst>
                                    <p:cond delay="25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1250"/>
                            </p:stCondLst>
                            <p:childTnLst>
                              <p:par>
                                <p:cTn id="60" presetID="10" presetClass="entr" presetSubtype="0"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D2027"/>
        </a:solidFill>
        <a:effectLst/>
      </p:bgPr>
    </p:bg>
    <p:spTree>
      <p:nvGrpSpPr>
        <p:cNvPr id="1" name=""/>
        <p:cNvGrpSpPr/>
        <p:nvPr/>
      </p:nvGrpSpPr>
      <p:grpSpPr>
        <a:xfrm>
          <a:off x="0" y="0"/>
          <a:ext cx="0" cy="0"/>
          <a:chOff x="0" y="0"/>
          <a:chExt cx="0" cy="0"/>
        </a:xfrm>
      </p:grpSpPr>
      <p:pic>
        <p:nvPicPr>
          <p:cNvPr id="12" name="Imagem 11" descr="Logotipo&#10;&#10;Descrição gerada automaticamente">
            <a:extLst>
              <a:ext uri="{FF2B5EF4-FFF2-40B4-BE49-F238E27FC236}">
                <a16:creationId xmlns:a16="http://schemas.microsoft.com/office/drawing/2014/main" id="{047A5E77-A778-4C6F-B85B-A9C6A574D449}"/>
              </a:ext>
            </a:extLst>
          </p:cNvPr>
          <p:cNvPicPr>
            <a:picLocks noChangeAspect="1"/>
          </p:cNvPicPr>
          <p:nvPr/>
        </p:nvPicPr>
        <p:blipFill>
          <a:blip r:embed="rId2"/>
          <a:stretch>
            <a:fillRect/>
          </a:stretch>
        </p:blipFill>
        <p:spPr>
          <a:xfrm>
            <a:off x="4927009" y="1414167"/>
            <a:ext cx="2596643" cy="3054710"/>
          </a:xfrm>
          <a:prstGeom prst="rect">
            <a:avLst/>
          </a:prstGeom>
        </p:spPr>
      </p:pic>
      <p:sp>
        <p:nvSpPr>
          <p:cNvPr id="4" name="CaixaDeTexto 7">
            <a:extLst>
              <a:ext uri="{FF2B5EF4-FFF2-40B4-BE49-F238E27FC236}">
                <a16:creationId xmlns:a16="http://schemas.microsoft.com/office/drawing/2014/main" id="{26D0A87A-00AC-3CD9-DB4B-B9E8B60B85FF}"/>
              </a:ext>
            </a:extLst>
          </p:cNvPr>
          <p:cNvSpPr txBox="1"/>
          <p:nvPr/>
        </p:nvSpPr>
        <p:spPr>
          <a:xfrm>
            <a:off x="1195081" y="4752897"/>
            <a:ext cx="10060497" cy="113877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800">
                <a:solidFill>
                  <a:srgbClr val="E6E6E6"/>
                </a:solidFill>
                <a:latin typeface="Bahnschrift"/>
              </a:rPr>
              <a:t>Ministério Público de Contas do Estado de Minas Gerais</a:t>
            </a:r>
            <a:endParaRPr lang="pt-BR" sz="2800">
              <a:solidFill>
                <a:srgbClr val="E6E6E6"/>
              </a:solidFill>
            </a:endParaRPr>
          </a:p>
          <a:p>
            <a:endParaRPr lang="pt-BR" sz="2400">
              <a:solidFill>
                <a:srgbClr val="E6E6E6"/>
              </a:solidFill>
              <a:latin typeface="Bahnschrift" panose="020B0502040204020203" pitchFamily="34" charset="0"/>
            </a:endParaRPr>
          </a:p>
          <a:p>
            <a:pPr algn="ctr"/>
            <a:endParaRPr lang="pt-BR" sz="1600" b="1">
              <a:solidFill>
                <a:srgbClr val="000000"/>
              </a:solidFill>
              <a:latin typeface="Bahnschrift" panose="020B0502040204020203" pitchFamily="34" charset="0"/>
            </a:endParaRPr>
          </a:p>
        </p:txBody>
      </p:sp>
      <p:pic>
        <p:nvPicPr>
          <p:cNvPr id="5" name="Imagem 4" descr="Foto em preto e branco de pássaro no ar&#10;&#10;Descrição gerada automaticamente">
            <a:extLst>
              <a:ext uri="{FF2B5EF4-FFF2-40B4-BE49-F238E27FC236}">
                <a16:creationId xmlns:a16="http://schemas.microsoft.com/office/drawing/2014/main" id="{AB9D2FFF-DD45-40A0-BF19-6B488D1170FF}"/>
              </a:ext>
            </a:extLst>
          </p:cNvPr>
          <p:cNvPicPr>
            <a:picLocks noChangeAspect="1"/>
          </p:cNvPicPr>
          <p:nvPr/>
        </p:nvPicPr>
        <p:blipFill>
          <a:blip r:embed="rId3"/>
          <a:stretch>
            <a:fillRect/>
          </a:stretch>
        </p:blipFill>
        <p:spPr>
          <a:xfrm rot="877389">
            <a:off x="-3557681" y="-1723806"/>
            <a:ext cx="5464983" cy="6875669"/>
          </a:xfrm>
          <a:prstGeom prst="rect">
            <a:avLst/>
          </a:prstGeom>
        </p:spPr>
      </p:pic>
      <p:pic>
        <p:nvPicPr>
          <p:cNvPr id="6" name="Imagem 5" descr="Foto em preto e branco de pássaro no ar&#10;&#10;Descrição gerada automaticamente">
            <a:extLst>
              <a:ext uri="{FF2B5EF4-FFF2-40B4-BE49-F238E27FC236}">
                <a16:creationId xmlns:a16="http://schemas.microsoft.com/office/drawing/2014/main" id="{AB9D2FFF-DD45-40A0-BF19-6B488D1170FF}"/>
              </a:ext>
            </a:extLst>
          </p:cNvPr>
          <p:cNvPicPr>
            <a:picLocks noChangeAspect="1"/>
          </p:cNvPicPr>
          <p:nvPr/>
        </p:nvPicPr>
        <p:blipFill>
          <a:blip r:embed="rId3"/>
          <a:stretch>
            <a:fillRect/>
          </a:stretch>
        </p:blipFill>
        <p:spPr>
          <a:xfrm>
            <a:off x="9763956" y="2738562"/>
            <a:ext cx="5464983" cy="6875669"/>
          </a:xfrm>
          <a:prstGeom prst="rect">
            <a:avLst/>
          </a:prstGeom>
        </p:spPr>
      </p:pic>
    </p:spTree>
    <p:extLst>
      <p:ext uri="{BB962C8B-B14F-4D97-AF65-F5344CB8AC3E}">
        <p14:creationId xmlns:p14="http://schemas.microsoft.com/office/powerpoint/2010/main" val="401152630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6" name="Retângulo 25">
            <a:extLst>
              <a:ext uri="{FF2B5EF4-FFF2-40B4-BE49-F238E27FC236}">
                <a16:creationId xmlns:a16="http://schemas.microsoft.com/office/drawing/2014/main" id="{DB7609C2-4B0C-DAD8-8DF7-9679B4BFBD59}"/>
              </a:ext>
            </a:extLst>
          </p:cNvPr>
          <p:cNvSpPr/>
          <p:nvPr/>
        </p:nvSpPr>
        <p:spPr>
          <a:xfrm>
            <a:off x="7236651" y="2260125"/>
            <a:ext cx="4395516" cy="2545758"/>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Fluxograma: Dados 1">
            <a:extLst>
              <a:ext uri="{FF2B5EF4-FFF2-40B4-BE49-F238E27FC236}">
                <a16:creationId xmlns:a16="http://schemas.microsoft.com/office/drawing/2014/main" id="{B3F0F8E4-C975-1FFD-D8B7-FA9B76524D82}"/>
              </a:ext>
            </a:extLst>
          </p:cNvPr>
          <p:cNvSpPr/>
          <p:nvPr/>
        </p:nvSpPr>
        <p:spPr>
          <a:xfrm rot="19080000">
            <a:off x="10702549" y="5650277"/>
            <a:ext cx="4373478" cy="2537637"/>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Fluxograma: Dados 2">
            <a:extLst>
              <a:ext uri="{FF2B5EF4-FFF2-40B4-BE49-F238E27FC236}">
                <a16:creationId xmlns:a16="http://schemas.microsoft.com/office/drawing/2014/main" id="{DB83C766-3DB0-B199-1B78-9A8D5281DF44}"/>
              </a:ext>
            </a:extLst>
          </p:cNvPr>
          <p:cNvSpPr/>
          <p:nvPr/>
        </p:nvSpPr>
        <p:spPr>
          <a:xfrm rot="19769865">
            <a:off x="-2444092" y="-328899"/>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 name="CaixaDeTexto 7">
            <a:extLst>
              <a:ext uri="{FF2B5EF4-FFF2-40B4-BE49-F238E27FC236}">
                <a16:creationId xmlns:a16="http://schemas.microsoft.com/office/drawing/2014/main" id="{3D324AA2-19D7-6C1A-297D-728FDC3E2C38}"/>
              </a:ext>
            </a:extLst>
          </p:cNvPr>
          <p:cNvSpPr txBox="1"/>
          <p:nvPr/>
        </p:nvSpPr>
        <p:spPr>
          <a:xfrm>
            <a:off x="659153" y="1213153"/>
            <a:ext cx="3658805" cy="754053"/>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3200" b="1">
                <a:solidFill>
                  <a:srgbClr val="7D2027"/>
                </a:solidFill>
                <a:latin typeface="Bahnschrift"/>
              </a:rPr>
              <a:t>COOPERATIVISMO</a:t>
            </a:r>
            <a:r>
              <a:rPr lang="pt-BR" sz="2400" b="1">
                <a:solidFill>
                  <a:srgbClr val="7D2027"/>
                </a:solidFill>
                <a:latin typeface="Bahnschrift"/>
              </a:rPr>
              <a:t>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sp>
        <p:nvSpPr>
          <p:cNvPr id="6" name="CaixaDeTexto 3">
            <a:extLst>
              <a:ext uri="{FF2B5EF4-FFF2-40B4-BE49-F238E27FC236}">
                <a16:creationId xmlns:a16="http://schemas.microsoft.com/office/drawing/2014/main" id="{DC90336F-ECF7-E991-C624-853F5FFD9002}"/>
              </a:ext>
            </a:extLst>
          </p:cNvPr>
          <p:cNvSpPr txBox="1"/>
          <p:nvPr/>
        </p:nvSpPr>
        <p:spPr>
          <a:xfrm>
            <a:off x="3625542" y="1975250"/>
            <a:ext cx="2319005" cy="60016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dirty="0">
                <a:latin typeface="Barlow" panose="00000500000000000000" pitchFamily="2" charset="0"/>
              </a:rPr>
              <a:t>Código Civil</a:t>
            </a:r>
          </a:p>
          <a:p>
            <a:r>
              <a:rPr lang="pt-BR" sz="1500" b="1" dirty="0" err="1">
                <a:latin typeface="Barlow" panose="00000500000000000000" pitchFamily="2" charset="0"/>
              </a:rPr>
              <a:t>Arts</a:t>
            </a:r>
            <a:r>
              <a:rPr lang="pt-BR" sz="1500" b="1" dirty="0">
                <a:latin typeface="Barlow" panose="00000500000000000000" pitchFamily="2" charset="0"/>
              </a:rPr>
              <a:t>. 1093 a 1096</a:t>
            </a:r>
          </a:p>
        </p:txBody>
      </p:sp>
      <p:sp>
        <p:nvSpPr>
          <p:cNvPr id="10" name="CaixaDeTexto 3">
            <a:extLst>
              <a:ext uri="{FF2B5EF4-FFF2-40B4-BE49-F238E27FC236}">
                <a16:creationId xmlns:a16="http://schemas.microsoft.com/office/drawing/2014/main" id="{065016CE-5A0A-64F2-302B-33231E6E1280}"/>
              </a:ext>
            </a:extLst>
          </p:cNvPr>
          <p:cNvSpPr txBox="1"/>
          <p:nvPr/>
        </p:nvSpPr>
        <p:spPr>
          <a:xfrm>
            <a:off x="3418087" y="3743627"/>
            <a:ext cx="4781265"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dirty="0">
                <a:latin typeface="Barlow" panose="00000500000000000000" pitchFamily="2" charset="0"/>
              </a:rPr>
              <a:t>“Reconhecido interesse </a:t>
            </a:r>
          </a:p>
          <a:p>
            <a:r>
              <a:rPr lang="pt-BR" dirty="0">
                <a:latin typeface="Barlow" panose="00000500000000000000" pitchFamily="2" charset="0"/>
              </a:rPr>
              <a:t>público”</a:t>
            </a:r>
          </a:p>
        </p:txBody>
      </p:sp>
      <p:pic>
        <p:nvPicPr>
          <p:cNvPr id="15" name="Imagem 14" descr="Foto em preto e branco de pássaro no ar&#10;&#10;Descrição gerada automaticamente">
            <a:extLst>
              <a:ext uri="{FF2B5EF4-FFF2-40B4-BE49-F238E27FC236}">
                <a16:creationId xmlns:a16="http://schemas.microsoft.com/office/drawing/2014/main" id="{99FD2E8C-7E6A-3608-515C-5595C389426F}"/>
              </a:ext>
            </a:extLst>
          </p:cNvPr>
          <p:cNvPicPr>
            <a:picLocks noChangeAspect="1"/>
          </p:cNvPicPr>
          <p:nvPr/>
        </p:nvPicPr>
        <p:blipFill>
          <a:blip r:embed="rId2"/>
          <a:stretch>
            <a:fillRect/>
          </a:stretch>
        </p:blipFill>
        <p:spPr>
          <a:xfrm rot="14700000">
            <a:off x="-3234442" y="-4773832"/>
            <a:ext cx="5464983" cy="6875669"/>
          </a:xfrm>
          <a:prstGeom prst="rect">
            <a:avLst/>
          </a:prstGeom>
        </p:spPr>
      </p:pic>
      <p:pic>
        <p:nvPicPr>
          <p:cNvPr id="16" name="Imagem 15" descr="Foto em preto e branco de pássaro no ar&#10;&#10;Descrição gerada automaticamente">
            <a:extLst>
              <a:ext uri="{FF2B5EF4-FFF2-40B4-BE49-F238E27FC236}">
                <a16:creationId xmlns:a16="http://schemas.microsoft.com/office/drawing/2014/main" id="{F6F74342-F42D-028E-A62B-B454F06DEEBB}"/>
              </a:ext>
            </a:extLst>
          </p:cNvPr>
          <p:cNvPicPr>
            <a:picLocks noChangeAspect="1"/>
          </p:cNvPicPr>
          <p:nvPr/>
        </p:nvPicPr>
        <p:blipFill>
          <a:blip r:embed="rId2"/>
          <a:stretch>
            <a:fillRect/>
          </a:stretch>
        </p:blipFill>
        <p:spPr>
          <a:xfrm rot="14700000">
            <a:off x="10492931" y="5007064"/>
            <a:ext cx="5464983" cy="6875669"/>
          </a:xfrm>
          <a:prstGeom prst="rect">
            <a:avLst/>
          </a:prstGeom>
        </p:spPr>
      </p:pic>
      <p:sp>
        <p:nvSpPr>
          <p:cNvPr id="17" name="CaixaDeTexto 3">
            <a:extLst>
              <a:ext uri="{FF2B5EF4-FFF2-40B4-BE49-F238E27FC236}">
                <a16:creationId xmlns:a16="http://schemas.microsoft.com/office/drawing/2014/main" id="{DC90336F-ECF7-E991-C624-853F5FFD9002}"/>
              </a:ext>
            </a:extLst>
          </p:cNvPr>
          <p:cNvSpPr txBox="1"/>
          <p:nvPr/>
        </p:nvSpPr>
        <p:spPr>
          <a:xfrm>
            <a:off x="695799" y="3234167"/>
            <a:ext cx="4447473"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latin typeface="Barlow" panose="00000500000000000000" pitchFamily="2" charset="0"/>
              </a:rPr>
              <a:t>Política Nacional de Cooperativismo </a:t>
            </a:r>
          </a:p>
          <a:p>
            <a:r>
              <a:rPr lang="pt-BR" b="1">
                <a:latin typeface="Barlow" panose="00000500000000000000" pitchFamily="2" charset="0"/>
              </a:rPr>
              <a:t>(Lei nº 5.764/1971)</a:t>
            </a:r>
          </a:p>
        </p:txBody>
      </p:sp>
      <p:sp>
        <p:nvSpPr>
          <p:cNvPr id="18" name="CaixaDeTexto 3">
            <a:extLst>
              <a:ext uri="{FF2B5EF4-FFF2-40B4-BE49-F238E27FC236}">
                <a16:creationId xmlns:a16="http://schemas.microsoft.com/office/drawing/2014/main" id="{DC90336F-ECF7-E991-C624-853F5FFD9002}"/>
              </a:ext>
            </a:extLst>
          </p:cNvPr>
          <p:cNvSpPr txBox="1"/>
          <p:nvPr/>
        </p:nvSpPr>
        <p:spPr>
          <a:xfrm>
            <a:off x="695799" y="4766965"/>
            <a:ext cx="4950718"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latin typeface="Barlow" panose="00000500000000000000" pitchFamily="2" charset="0"/>
              </a:rPr>
              <a:t>Política Estadual de Apoio ao Cooperativismo</a:t>
            </a:r>
          </a:p>
          <a:p>
            <a:r>
              <a:rPr lang="pt-BR" b="1">
                <a:latin typeface="Barlow" panose="00000500000000000000" pitchFamily="2" charset="0"/>
              </a:rPr>
              <a:t>(Lei nº 15.075/2004)</a:t>
            </a:r>
          </a:p>
        </p:txBody>
      </p:sp>
      <p:sp>
        <p:nvSpPr>
          <p:cNvPr id="24" name="CaixaDeTexto 3">
            <a:extLst>
              <a:ext uri="{FF2B5EF4-FFF2-40B4-BE49-F238E27FC236}">
                <a16:creationId xmlns:a16="http://schemas.microsoft.com/office/drawing/2014/main" id="{065016CE-5A0A-64F2-302B-33231E6E1280}"/>
              </a:ext>
            </a:extLst>
          </p:cNvPr>
          <p:cNvSpPr txBox="1"/>
          <p:nvPr/>
        </p:nvSpPr>
        <p:spPr>
          <a:xfrm>
            <a:off x="3381760" y="5286584"/>
            <a:ext cx="4781265"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latin typeface="Barlow" panose="00000500000000000000" pitchFamily="2" charset="0"/>
              </a:rPr>
              <a:t>“Iniciativa social de </a:t>
            </a:r>
          </a:p>
          <a:p>
            <a:r>
              <a:rPr lang="pt-BR">
                <a:latin typeface="Barlow" panose="00000500000000000000" pitchFamily="2" charset="0"/>
              </a:rPr>
              <a:t>caráter emancipatório”</a:t>
            </a:r>
          </a:p>
        </p:txBody>
      </p:sp>
      <p:sp>
        <p:nvSpPr>
          <p:cNvPr id="25" name="CaixaDeTexto 24"/>
          <p:cNvSpPr txBox="1"/>
          <p:nvPr/>
        </p:nvSpPr>
        <p:spPr>
          <a:xfrm>
            <a:off x="7534697" y="2552019"/>
            <a:ext cx="2327881" cy="369332"/>
          </a:xfrm>
          <a:prstGeom prst="rect">
            <a:avLst/>
          </a:prstGeom>
          <a:noFill/>
        </p:spPr>
        <p:txBody>
          <a:bodyPr wrap="none" rtlCol="0">
            <a:spAutoFit/>
          </a:bodyPr>
          <a:lstStyle/>
          <a:p>
            <a:pPr marL="285750" indent="-285750">
              <a:buFont typeface="Wingdings" panose="05000000000000000000" pitchFamily="2" charset="2"/>
              <a:buChar char="§"/>
            </a:pPr>
            <a:r>
              <a:rPr lang="pt-BR">
                <a:solidFill>
                  <a:srgbClr val="E6E6E6"/>
                </a:solidFill>
                <a:latin typeface="Barlow" panose="00000500000000000000" pitchFamily="2" charset="0"/>
              </a:rPr>
              <a:t>Segurança jurídica</a:t>
            </a:r>
          </a:p>
        </p:txBody>
      </p:sp>
      <p:sp>
        <p:nvSpPr>
          <p:cNvPr id="28" name="CaixaDeTexto 27"/>
          <p:cNvSpPr txBox="1"/>
          <p:nvPr/>
        </p:nvSpPr>
        <p:spPr>
          <a:xfrm>
            <a:off x="7534697" y="3060148"/>
            <a:ext cx="3736920" cy="369332"/>
          </a:xfrm>
          <a:prstGeom prst="rect">
            <a:avLst/>
          </a:prstGeom>
          <a:noFill/>
        </p:spPr>
        <p:txBody>
          <a:bodyPr wrap="none" rtlCol="0">
            <a:spAutoFit/>
          </a:bodyPr>
          <a:lstStyle/>
          <a:p>
            <a:pPr marL="285750" indent="-285750">
              <a:buFont typeface="Wingdings" panose="05000000000000000000" pitchFamily="2" charset="2"/>
              <a:buChar char="§"/>
            </a:pPr>
            <a:r>
              <a:rPr lang="pt-BR">
                <a:solidFill>
                  <a:srgbClr val="E6E6E6"/>
                </a:solidFill>
                <a:latin typeface="Barlow" panose="00000500000000000000" pitchFamily="2" charset="0"/>
              </a:rPr>
              <a:t>Assistência técnica/educacional</a:t>
            </a:r>
          </a:p>
        </p:txBody>
      </p:sp>
      <p:sp>
        <p:nvSpPr>
          <p:cNvPr id="29" name="CaixaDeTexto 28"/>
          <p:cNvSpPr txBox="1"/>
          <p:nvPr/>
        </p:nvSpPr>
        <p:spPr>
          <a:xfrm>
            <a:off x="7534697" y="3570694"/>
            <a:ext cx="2691763" cy="369332"/>
          </a:xfrm>
          <a:prstGeom prst="rect">
            <a:avLst/>
          </a:prstGeom>
          <a:noFill/>
        </p:spPr>
        <p:txBody>
          <a:bodyPr wrap="none" rtlCol="0">
            <a:spAutoFit/>
          </a:bodyPr>
          <a:lstStyle/>
          <a:p>
            <a:pPr marL="285750" indent="-285750">
              <a:buFont typeface="Wingdings" panose="05000000000000000000" pitchFamily="2" charset="2"/>
              <a:buChar char="§"/>
            </a:pPr>
            <a:r>
              <a:rPr lang="pt-BR">
                <a:solidFill>
                  <a:srgbClr val="E6E6E6"/>
                </a:solidFill>
                <a:latin typeface="Barlow" panose="00000500000000000000" pitchFamily="2" charset="0"/>
              </a:rPr>
              <a:t>Incentivos financeiros</a:t>
            </a:r>
          </a:p>
        </p:txBody>
      </p:sp>
      <p:sp>
        <p:nvSpPr>
          <p:cNvPr id="30" name="CaixaDeTexto 29"/>
          <p:cNvSpPr txBox="1"/>
          <p:nvPr/>
        </p:nvSpPr>
        <p:spPr>
          <a:xfrm>
            <a:off x="7534697" y="4081240"/>
            <a:ext cx="2658100" cy="369332"/>
          </a:xfrm>
          <a:prstGeom prst="rect">
            <a:avLst/>
          </a:prstGeom>
          <a:noFill/>
        </p:spPr>
        <p:txBody>
          <a:bodyPr wrap="none" rtlCol="0">
            <a:spAutoFit/>
          </a:bodyPr>
          <a:lstStyle/>
          <a:p>
            <a:pPr marL="285750" indent="-285750">
              <a:buFont typeface="Wingdings" panose="05000000000000000000" pitchFamily="2" charset="2"/>
              <a:buChar char="§"/>
            </a:pPr>
            <a:r>
              <a:rPr lang="pt-BR">
                <a:solidFill>
                  <a:srgbClr val="E6E6E6"/>
                </a:solidFill>
                <a:latin typeface="Barlow" panose="00000500000000000000" pitchFamily="2" charset="0"/>
              </a:rPr>
              <a:t>Incentivos creditórios</a:t>
            </a:r>
          </a:p>
        </p:txBody>
      </p:sp>
      <p:pic>
        <p:nvPicPr>
          <p:cNvPr id="31" name="Gráfico 6" descr="Voltar com preenchimento sólido">
            <a:extLst>
              <a:ext uri="{FF2B5EF4-FFF2-40B4-BE49-F238E27FC236}">
                <a16:creationId xmlns:a16="http://schemas.microsoft.com/office/drawing/2014/main" id="{BA31E3B7-32A1-03AD-D2F1-A03BD32FF10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43283" y="2089731"/>
            <a:ext cx="914400" cy="914400"/>
          </a:xfrm>
          <a:prstGeom prst="rect">
            <a:avLst/>
          </a:prstGeom>
        </p:spPr>
      </p:pic>
      <p:sp>
        <p:nvSpPr>
          <p:cNvPr id="7" name="Retângulo 6">
            <a:extLst>
              <a:ext uri="{FF2B5EF4-FFF2-40B4-BE49-F238E27FC236}">
                <a16:creationId xmlns:a16="http://schemas.microsoft.com/office/drawing/2014/main" id="{97A7A157-DADF-434C-9DEC-2AA3AE9F9C19}"/>
              </a:ext>
            </a:extLst>
          </p:cNvPr>
          <p:cNvSpPr/>
          <p:nvPr/>
        </p:nvSpPr>
        <p:spPr>
          <a:xfrm>
            <a:off x="691344" y="3539751"/>
            <a:ext cx="2042584" cy="317499"/>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solidFill>
                <a:srgbClr val="691616"/>
              </a:solidFill>
            </a:endParaRPr>
          </a:p>
        </p:txBody>
      </p:sp>
      <p:sp>
        <p:nvSpPr>
          <p:cNvPr id="9" name="Retângulo 8">
            <a:extLst>
              <a:ext uri="{FF2B5EF4-FFF2-40B4-BE49-F238E27FC236}">
                <a16:creationId xmlns:a16="http://schemas.microsoft.com/office/drawing/2014/main" id="{D874D235-B24D-7D35-D574-2475DBBBFD77}"/>
              </a:ext>
            </a:extLst>
          </p:cNvPr>
          <p:cNvSpPr/>
          <p:nvPr/>
        </p:nvSpPr>
        <p:spPr>
          <a:xfrm>
            <a:off x="684994" y="5067983"/>
            <a:ext cx="2222500" cy="328083"/>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solidFill>
                <a:srgbClr val="691616"/>
              </a:solidFill>
            </a:endParaRPr>
          </a:p>
        </p:txBody>
      </p:sp>
      <p:cxnSp>
        <p:nvCxnSpPr>
          <p:cNvPr id="12" name="Conector de Seta Reta 11">
            <a:extLst>
              <a:ext uri="{FF2B5EF4-FFF2-40B4-BE49-F238E27FC236}">
                <a16:creationId xmlns:a16="http://schemas.microsoft.com/office/drawing/2014/main" id="{3E6F62E0-BF71-A8FF-1194-78FEAE0403E7}"/>
              </a:ext>
            </a:extLst>
          </p:cNvPr>
          <p:cNvCxnSpPr/>
          <p:nvPr/>
        </p:nvCxnSpPr>
        <p:spPr>
          <a:xfrm>
            <a:off x="2691666" y="3722352"/>
            <a:ext cx="705325" cy="337932"/>
          </a:xfrm>
          <a:prstGeom prst="straightConnector1">
            <a:avLst/>
          </a:prstGeom>
          <a:ln>
            <a:solidFill>
              <a:srgbClr val="BFC7C8"/>
            </a:solidFill>
          </a:ln>
        </p:spPr>
        <p:style>
          <a:lnRef idx="2">
            <a:schemeClr val="accent1"/>
          </a:lnRef>
          <a:fillRef idx="0">
            <a:schemeClr val="accent1"/>
          </a:fillRef>
          <a:effectRef idx="1">
            <a:schemeClr val="accent1"/>
          </a:effectRef>
          <a:fontRef idx="minor">
            <a:schemeClr val="tx1"/>
          </a:fontRef>
        </p:style>
      </p:cxnSp>
      <p:cxnSp>
        <p:nvCxnSpPr>
          <p:cNvPr id="14" name="Conector de Seta Reta 13">
            <a:extLst>
              <a:ext uri="{FF2B5EF4-FFF2-40B4-BE49-F238E27FC236}">
                <a16:creationId xmlns:a16="http://schemas.microsoft.com/office/drawing/2014/main" id="{F2C93C0C-5931-CF8B-AC32-AC7923B6BA92}"/>
              </a:ext>
            </a:extLst>
          </p:cNvPr>
          <p:cNvCxnSpPr/>
          <p:nvPr/>
        </p:nvCxnSpPr>
        <p:spPr>
          <a:xfrm flipH="1">
            <a:off x="3388697" y="3729610"/>
            <a:ext cx="4837" cy="643768"/>
          </a:xfrm>
          <a:prstGeom prst="straightConnector1">
            <a:avLst/>
          </a:prstGeom>
          <a:ln>
            <a:solidFill>
              <a:srgbClr val="BFC7C8"/>
            </a:solidFill>
          </a:ln>
        </p:spPr>
        <p:style>
          <a:lnRef idx="2">
            <a:schemeClr val="accent1"/>
          </a:lnRef>
          <a:fillRef idx="0">
            <a:schemeClr val="accent1"/>
          </a:fillRef>
          <a:effectRef idx="1">
            <a:schemeClr val="accent1"/>
          </a:effectRef>
          <a:fontRef idx="minor">
            <a:schemeClr val="tx1"/>
          </a:fontRef>
        </p:style>
      </p:cxnSp>
      <p:cxnSp>
        <p:nvCxnSpPr>
          <p:cNvPr id="20" name="Conector de Seta Reta 19">
            <a:extLst>
              <a:ext uri="{FF2B5EF4-FFF2-40B4-BE49-F238E27FC236}">
                <a16:creationId xmlns:a16="http://schemas.microsoft.com/office/drawing/2014/main" id="{2A646AAA-69FE-6A46-796D-A0339A1C82BD}"/>
              </a:ext>
            </a:extLst>
          </p:cNvPr>
          <p:cNvCxnSpPr/>
          <p:nvPr/>
        </p:nvCxnSpPr>
        <p:spPr>
          <a:xfrm>
            <a:off x="2840135" y="5186429"/>
            <a:ext cx="510718" cy="437104"/>
          </a:xfrm>
          <a:prstGeom prst="straightConnector1">
            <a:avLst/>
          </a:prstGeom>
          <a:ln>
            <a:solidFill>
              <a:srgbClr val="BFC7C8"/>
            </a:solidFill>
          </a:ln>
        </p:spPr>
        <p:style>
          <a:lnRef idx="2">
            <a:schemeClr val="accent1"/>
          </a:lnRef>
          <a:fillRef idx="0">
            <a:schemeClr val="accent1"/>
          </a:fillRef>
          <a:effectRef idx="1">
            <a:schemeClr val="accent1"/>
          </a:effectRef>
          <a:fontRef idx="minor">
            <a:schemeClr val="tx1"/>
          </a:fontRef>
        </p:style>
      </p:cxnSp>
      <p:cxnSp>
        <p:nvCxnSpPr>
          <p:cNvPr id="22" name="Conector de Seta Reta 21">
            <a:extLst>
              <a:ext uri="{FF2B5EF4-FFF2-40B4-BE49-F238E27FC236}">
                <a16:creationId xmlns:a16="http://schemas.microsoft.com/office/drawing/2014/main" id="{A4BE9A56-AF7F-FF79-558D-1061A16A6B09}"/>
              </a:ext>
            </a:extLst>
          </p:cNvPr>
          <p:cNvCxnSpPr/>
          <p:nvPr/>
        </p:nvCxnSpPr>
        <p:spPr>
          <a:xfrm flipH="1">
            <a:off x="3350597" y="5271539"/>
            <a:ext cx="4837" cy="643768"/>
          </a:xfrm>
          <a:prstGeom prst="straightConnector1">
            <a:avLst/>
          </a:prstGeom>
          <a:ln>
            <a:solidFill>
              <a:srgbClr val="BFC7C8"/>
            </a:solidFill>
          </a:ln>
        </p:spPr>
        <p:style>
          <a:lnRef idx="2">
            <a:schemeClr val="accent1"/>
          </a:lnRef>
          <a:fillRef idx="0">
            <a:schemeClr val="accent1"/>
          </a:fillRef>
          <a:effectRef idx="1">
            <a:schemeClr val="accent1"/>
          </a:effectRef>
          <a:fontRef idx="minor">
            <a:schemeClr val="tx1"/>
          </a:fontRef>
        </p:style>
      </p:cxnSp>
      <p:sp>
        <p:nvSpPr>
          <p:cNvPr id="5" name="Retângulo 4"/>
          <p:cNvSpPr/>
          <p:nvPr/>
        </p:nvSpPr>
        <p:spPr>
          <a:xfrm>
            <a:off x="1219971" y="1975250"/>
            <a:ext cx="1471695" cy="830997"/>
          </a:xfrm>
          <a:prstGeom prst="rect">
            <a:avLst/>
          </a:prstGeom>
        </p:spPr>
        <p:txBody>
          <a:bodyPr wrap="square">
            <a:spAutoFit/>
          </a:bodyPr>
          <a:lstStyle/>
          <a:p>
            <a:r>
              <a:rPr lang="pt-BR" b="1" dirty="0" smtClean="0">
                <a:latin typeface="Barlow" panose="00000500000000000000" pitchFamily="2" charset="0"/>
              </a:rPr>
              <a:t>CRFB/88</a:t>
            </a:r>
            <a:endParaRPr lang="pt-BR" b="1" dirty="0">
              <a:latin typeface="Barlow" panose="00000500000000000000" pitchFamily="2" charset="0"/>
            </a:endParaRPr>
          </a:p>
          <a:p>
            <a:r>
              <a:rPr lang="pt-BR" sz="1500" b="1" dirty="0" smtClean="0">
                <a:latin typeface="Barlow" panose="00000500000000000000" pitchFamily="2" charset="0"/>
              </a:rPr>
              <a:t>Art. 5º, XVIII</a:t>
            </a:r>
          </a:p>
          <a:p>
            <a:r>
              <a:rPr lang="pt-BR" sz="1500" b="1" dirty="0" smtClean="0">
                <a:latin typeface="Barlow" panose="00000500000000000000" pitchFamily="2" charset="0"/>
              </a:rPr>
              <a:t>Art. 174, § 2º</a:t>
            </a:r>
            <a:endParaRPr lang="pt-BR" sz="1500" b="1" dirty="0">
              <a:latin typeface="Barlow" panose="00000500000000000000" pitchFamily="2" charset="0"/>
            </a:endParaRPr>
          </a:p>
        </p:txBody>
      </p:sp>
    </p:spTree>
    <p:extLst>
      <p:ext uri="{BB962C8B-B14F-4D97-AF65-F5344CB8AC3E}">
        <p14:creationId xmlns:p14="http://schemas.microsoft.com/office/powerpoint/2010/main" val="3622465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225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250"/>
                                        <p:tgtEl>
                                          <p:spTgt spid="7"/>
                                        </p:tgtEl>
                                      </p:cBhvr>
                                    </p:animEffect>
                                  </p:childTnLst>
                                </p:cTn>
                              </p:par>
                            </p:childTnLst>
                          </p:cTn>
                        </p:par>
                        <p:par>
                          <p:cTn id="24" fill="hold">
                            <p:stCondLst>
                              <p:cond delay="250"/>
                            </p:stCondLst>
                            <p:childTnLst>
                              <p:par>
                                <p:cTn id="25" presetID="14" presetClass="entr" presetSubtype="5"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vertical)">
                                      <p:cBhvr>
                                        <p:cTn id="27" dur="250"/>
                                        <p:tgtEl>
                                          <p:spTgt spid="12"/>
                                        </p:tgtEl>
                                      </p:cBhvr>
                                    </p:animEffect>
                                  </p:childTnLst>
                                </p:cTn>
                              </p:par>
                            </p:childTnLst>
                          </p:cTn>
                        </p:par>
                        <p:par>
                          <p:cTn id="28" fill="hold">
                            <p:stCondLst>
                              <p:cond delay="500"/>
                            </p:stCondLst>
                            <p:childTnLst>
                              <p:par>
                                <p:cTn id="29" presetID="14" presetClass="entr" presetSubtype="5"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vertical)">
                                      <p:cBhvr>
                                        <p:cTn id="31" dur="250"/>
                                        <p:tgtEl>
                                          <p:spTgt spid="14"/>
                                        </p:tgtEl>
                                      </p:cBhvr>
                                    </p:animEffect>
                                  </p:childTnLst>
                                </p:cTn>
                              </p:par>
                            </p:childTnLst>
                          </p:cTn>
                        </p:par>
                        <p:par>
                          <p:cTn id="32" fill="hold">
                            <p:stCondLst>
                              <p:cond delay="7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5"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vertical)">
                                      <p:cBhvr>
                                        <p:cTn id="40" dur="250"/>
                                        <p:tgtEl>
                                          <p:spTgt spid="9"/>
                                        </p:tgtEl>
                                      </p:cBhvr>
                                    </p:animEffect>
                                  </p:childTnLst>
                                </p:cTn>
                              </p:par>
                            </p:childTnLst>
                          </p:cTn>
                        </p:par>
                        <p:par>
                          <p:cTn id="41" fill="hold">
                            <p:stCondLst>
                              <p:cond delay="250"/>
                            </p:stCondLst>
                            <p:childTnLst>
                              <p:par>
                                <p:cTn id="42" presetID="14" presetClass="entr" presetSubtype="5"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randombar(vertical)">
                                      <p:cBhvr>
                                        <p:cTn id="44" dur="250"/>
                                        <p:tgtEl>
                                          <p:spTgt spid="20"/>
                                        </p:tgtEl>
                                      </p:cBhvr>
                                    </p:animEffect>
                                  </p:childTnLst>
                                </p:cTn>
                              </p:par>
                            </p:childTnLst>
                          </p:cTn>
                        </p:par>
                        <p:par>
                          <p:cTn id="45" fill="hold">
                            <p:stCondLst>
                              <p:cond delay="500"/>
                            </p:stCondLst>
                            <p:childTnLst>
                              <p:par>
                                <p:cTn id="46" presetID="14" presetClass="entr" presetSubtype="5"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vertical)">
                                      <p:cBhvr>
                                        <p:cTn id="48" dur="250"/>
                                        <p:tgtEl>
                                          <p:spTgt spid="22"/>
                                        </p:tgtEl>
                                      </p:cBhvr>
                                    </p:animEffect>
                                  </p:childTnLst>
                                </p:cTn>
                              </p:par>
                            </p:childTnLst>
                          </p:cTn>
                        </p:par>
                        <p:par>
                          <p:cTn id="49" fill="hold">
                            <p:stCondLst>
                              <p:cond delay="750"/>
                            </p:stCondLst>
                            <p:childTnLst>
                              <p:par>
                                <p:cTn id="50" presetID="10" presetClass="entr" presetSubtype="0"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par>
                          <p:cTn id="74" fill="hold">
                            <p:stCondLst>
                              <p:cond delay="25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 grpId="0"/>
      <p:bldP spid="6" grpId="0"/>
      <p:bldP spid="10" grpId="0"/>
      <p:bldP spid="17" grpId="0"/>
      <p:bldP spid="18" grpId="0"/>
      <p:bldP spid="24" grpId="0"/>
      <p:bldP spid="25" grpId="0"/>
      <p:bldP spid="28" grpId="0"/>
      <p:bldP spid="29" grpId="0"/>
      <p:bldP spid="30" grpId="0"/>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Fluxograma: Dados 1">
            <a:extLst>
              <a:ext uri="{FF2B5EF4-FFF2-40B4-BE49-F238E27FC236}">
                <a16:creationId xmlns:a16="http://schemas.microsoft.com/office/drawing/2014/main" id="{B3F0F8E4-C975-1FFD-D8B7-FA9B76524D82}"/>
              </a:ext>
            </a:extLst>
          </p:cNvPr>
          <p:cNvSpPr/>
          <p:nvPr/>
        </p:nvSpPr>
        <p:spPr>
          <a:xfrm rot="19080000">
            <a:off x="10702549" y="5650277"/>
            <a:ext cx="4373478" cy="2537637"/>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Fluxograma: Dados 2">
            <a:extLst>
              <a:ext uri="{FF2B5EF4-FFF2-40B4-BE49-F238E27FC236}">
                <a16:creationId xmlns:a16="http://schemas.microsoft.com/office/drawing/2014/main" id="{DB83C766-3DB0-B199-1B78-9A8D5281DF44}"/>
              </a:ext>
            </a:extLst>
          </p:cNvPr>
          <p:cNvSpPr/>
          <p:nvPr/>
        </p:nvSpPr>
        <p:spPr>
          <a:xfrm rot="19769865">
            <a:off x="-2444092" y="-328899"/>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 name="CaixaDeTexto 7">
            <a:extLst>
              <a:ext uri="{FF2B5EF4-FFF2-40B4-BE49-F238E27FC236}">
                <a16:creationId xmlns:a16="http://schemas.microsoft.com/office/drawing/2014/main" id="{3D324AA2-19D7-6C1A-297D-728FDC3E2C38}"/>
              </a:ext>
            </a:extLst>
          </p:cNvPr>
          <p:cNvSpPr txBox="1"/>
          <p:nvPr/>
        </p:nvSpPr>
        <p:spPr>
          <a:xfrm>
            <a:off x="1613917" y="1111967"/>
            <a:ext cx="2705541"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7D2027"/>
                </a:solidFill>
                <a:latin typeface="Bahnschrift"/>
              </a:rPr>
              <a:t>COOPERATIVISMO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sp>
        <p:nvSpPr>
          <p:cNvPr id="5" name="CaixaDeTexto 7">
            <a:extLst>
              <a:ext uri="{FF2B5EF4-FFF2-40B4-BE49-F238E27FC236}">
                <a16:creationId xmlns:a16="http://schemas.microsoft.com/office/drawing/2014/main" id="{6D6231BE-F1CC-D936-F4A1-6D5952212330}"/>
              </a:ext>
            </a:extLst>
          </p:cNvPr>
          <p:cNvSpPr txBox="1"/>
          <p:nvPr/>
        </p:nvSpPr>
        <p:spPr>
          <a:xfrm>
            <a:off x="8150376" y="1138143"/>
            <a:ext cx="2084304"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7D2027"/>
                </a:solidFill>
                <a:latin typeface="Bahnschrift"/>
              </a:rPr>
              <a:t>SOCIEDADE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sp>
        <p:nvSpPr>
          <p:cNvPr id="6" name="CaixaDeTexto 3">
            <a:extLst>
              <a:ext uri="{FF2B5EF4-FFF2-40B4-BE49-F238E27FC236}">
                <a16:creationId xmlns:a16="http://schemas.microsoft.com/office/drawing/2014/main" id="{DC90336F-ECF7-E991-C624-853F5FFD9002}"/>
              </a:ext>
            </a:extLst>
          </p:cNvPr>
          <p:cNvSpPr txBox="1"/>
          <p:nvPr/>
        </p:nvSpPr>
        <p:spPr>
          <a:xfrm>
            <a:off x="833828" y="1880799"/>
            <a:ext cx="4447473" cy="1200329"/>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253045"/>
                </a:solidFill>
                <a:latin typeface="Barlow" panose="00000500000000000000" pitchFamily="2" charset="0"/>
                <a:ea typeface="Calibri"/>
                <a:cs typeface="Arial" panose="020B0604020202020204" pitchFamily="34" charset="0"/>
              </a:rPr>
              <a:t>Associação autônoma de pessoas que se unem, voluntariamente, para satisfazer aspirações e necessidades econômicas, culturais e sociais comuns.</a:t>
            </a:r>
            <a:endParaRPr lang="pt-BR">
              <a:solidFill>
                <a:srgbClr val="253045"/>
              </a:solidFill>
              <a:latin typeface="Barlow" panose="00000500000000000000" pitchFamily="2" charset="0"/>
              <a:cs typeface="Arial" panose="020B0604020202020204" pitchFamily="34" charset="0"/>
            </a:endParaRPr>
          </a:p>
        </p:txBody>
      </p:sp>
      <p:sp>
        <p:nvSpPr>
          <p:cNvPr id="7" name="CaixaDeTexto 3">
            <a:extLst>
              <a:ext uri="{FF2B5EF4-FFF2-40B4-BE49-F238E27FC236}">
                <a16:creationId xmlns:a16="http://schemas.microsoft.com/office/drawing/2014/main" id="{AC8B5F02-8AFE-169D-3886-EA037FF1132B}"/>
              </a:ext>
            </a:extLst>
          </p:cNvPr>
          <p:cNvSpPr txBox="1"/>
          <p:nvPr/>
        </p:nvSpPr>
        <p:spPr>
          <a:xfrm>
            <a:off x="833826" y="4184929"/>
            <a:ext cx="3669807"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253045"/>
                </a:solidFill>
                <a:latin typeface="Barlow" panose="00000500000000000000" pitchFamily="2" charset="0"/>
                <a:ea typeface="+mn-lt"/>
                <a:cs typeface="+mn-lt"/>
              </a:rPr>
              <a:t>Empresa de propriedade coletiva democraticamente gerida.</a:t>
            </a:r>
          </a:p>
        </p:txBody>
      </p:sp>
      <p:sp>
        <p:nvSpPr>
          <p:cNvPr id="8" name="CaixaDeTexto 3">
            <a:extLst>
              <a:ext uri="{FF2B5EF4-FFF2-40B4-BE49-F238E27FC236}">
                <a16:creationId xmlns:a16="http://schemas.microsoft.com/office/drawing/2014/main" id="{C7376428-3155-281A-85A0-C0BCE84B1D92}"/>
              </a:ext>
            </a:extLst>
          </p:cNvPr>
          <p:cNvSpPr txBox="1"/>
          <p:nvPr/>
        </p:nvSpPr>
        <p:spPr>
          <a:xfrm>
            <a:off x="6785436" y="1914918"/>
            <a:ext cx="4674473"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a:solidFill>
                  <a:srgbClr val="253045"/>
                </a:solidFill>
                <a:latin typeface="Barlow" panose="00000500000000000000" pitchFamily="2" charset="0"/>
                <a:ea typeface="Cambria Math" panose="02040503050406030204" pitchFamily="18" charset="0"/>
                <a:cs typeface="+mn-lt"/>
              </a:rPr>
              <a:t>Objetivos da República Federativa do Brasil</a:t>
            </a:r>
            <a:r>
              <a:rPr lang="pt-BR">
                <a:solidFill>
                  <a:srgbClr val="000000"/>
                </a:solidFill>
                <a:latin typeface="Barlow" panose="00000500000000000000" pitchFamily="2" charset="0"/>
                <a:ea typeface="Cambria Math" panose="02040503050406030204" pitchFamily="18" charset="0"/>
                <a:cs typeface="+mn-lt"/>
              </a:rPr>
              <a:t> </a:t>
            </a:r>
          </a:p>
          <a:p>
            <a:pPr algn="just"/>
            <a:r>
              <a:rPr lang="pt-BR" b="1">
                <a:solidFill>
                  <a:srgbClr val="8C9FA1"/>
                </a:solidFill>
                <a:latin typeface="Barlow" panose="00000500000000000000" pitchFamily="2" charset="0"/>
                <a:ea typeface="Cambria Math" panose="02040503050406030204" pitchFamily="18" charset="0"/>
                <a:cs typeface="+mn-lt"/>
              </a:rPr>
              <a:t>(art. 3º, CRFB/88)</a:t>
            </a:r>
            <a:r>
              <a:rPr lang="pt-BR" b="1">
                <a:solidFill>
                  <a:srgbClr val="000000"/>
                </a:solidFill>
                <a:latin typeface="Barlow" panose="00000500000000000000" pitchFamily="2" charset="0"/>
                <a:ea typeface="Cambria Math" panose="02040503050406030204" pitchFamily="18" charset="0"/>
                <a:cs typeface="+mn-lt"/>
              </a:rPr>
              <a:t>:</a:t>
            </a:r>
            <a:endParaRPr lang="pt-BR" b="1">
              <a:latin typeface="Barlow" panose="00000500000000000000" pitchFamily="2" charset="0"/>
              <a:ea typeface="Cambria Math" panose="02040503050406030204" pitchFamily="18" charset="0"/>
            </a:endParaRPr>
          </a:p>
        </p:txBody>
      </p:sp>
      <p:sp>
        <p:nvSpPr>
          <p:cNvPr id="9" name="CaixaDeTexto 3">
            <a:extLst>
              <a:ext uri="{FF2B5EF4-FFF2-40B4-BE49-F238E27FC236}">
                <a16:creationId xmlns:a16="http://schemas.microsoft.com/office/drawing/2014/main" id="{B6E9619E-1B5C-B942-17DE-1F4476D324A9}"/>
              </a:ext>
            </a:extLst>
          </p:cNvPr>
          <p:cNvSpPr txBox="1"/>
          <p:nvPr/>
        </p:nvSpPr>
        <p:spPr>
          <a:xfrm>
            <a:off x="6785652" y="2648447"/>
            <a:ext cx="4758519" cy="2123658"/>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Wingdings"/>
              <a:buChar char="§"/>
            </a:pPr>
            <a:r>
              <a:rPr lang="pt-BR" sz="1600">
                <a:solidFill>
                  <a:srgbClr val="253045"/>
                </a:solidFill>
                <a:latin typeface="Barlow" panose="00000500000000000000" pitchFamily="2" charset="0"/>
                <a:ea typeface="+mn-lt"/>
                <a:cs typeface="Arial" panose="020B0604020202020204" pitchFamily="34" charset="0"/>
              </a:rPr>
              <a:t>Construir uma sociedade livre justa e solidária;</a:t>
            </a:r>
            <a:endParaRPr lang="pt-BR" sz="1600">
              <a:solidFill>
                <a:srgbClr val="253045"/>
              </a:solidFill>
              <a:latin typeface="Barlow" panose="00000500000000000000" pitchFamily="2" charset="0"/>
              <a:cs typeface="Arial" panose="020B0604020202020204" pitchFamily="34" charset="0"/>
            </a:endParaRPr>
          </a:p>
          <a:p>
            <a:pPr marL="285750" indent="-285750" algn="just">
              <a:buFont typeface="Wingdings"/>
              <a:buChar char="§"/>
            </a:pPr>
            <a:r>
              <a:rPr lang="pt-BR" sz="1600">
                <a:solidFill>
                  <a:srgbClr val="253045"/>
                </a:solidFill>
                <a:latin typeface="Barlow" panose="00000500000000000000" pitchFamily="2" charset="0"/>
                <a:ea typeface="+mn-lt"/>
                <a:cs typeface="Arial" panose="020B0604020202020204" pitchFamily="34" charset="0"/>
              </a:rPr>
              <a:t>Garantir o desenvolvimento nacional;</a:t>
            </a:r>
            <a:endParaRPr lang="pt-BR" sz="1600">
              <a:solidFill>
                <a:srgbClr val="253045"/>
              </a:solidFill>
              <a:latin typeface="Barlow" panose="00000500000000000000" pitchFamily="2" charset="0"/>
              <a:cs typeface="Arial" panose="020B0604020202020204" pitchFamily="34" charset="0"/>
            </a:endParaRPr>
          </a:p>
          <a:p>
            <a:pPr marL="285750" indent="-285750" algn="just">
              <a:buFont typeface="Wingdings"/>
              <a:buChar char="§"/>
            </a:pPr>
            <a:r>
              <a:rPr lang="pt-BR" sz="1600">
                <a:solidFill>
                  <a:srgbClr val="253045"/>
                </a:solidFill>
                <a:latin typeface="Barlow" panose="00000500000000000000" pitchFamily="2" charset="0"/>
                <a:ea typeface="+mn-lt"/>
                <a:cs typeface="Arial" panose="020B0604020202020204" pitchFamily="34" charset="0"/>
              </a:rPr>
              <a:t>Erradicar a pobreza e a marginalização e reduzir as desigualdades sociais e regionais;</a:t>
            </a:r>
            <a:endParaRPr lang="pt-BR" sz="1600">
              <a:solidFill>
                <a:srgbClr val="253045"/>
              </a:solidFill>
              <a:latin typeface="Barlow" panose="00000500000000000000" pitchFamily="2" charset="0"/>
              <a:cs typeface="Arial" panose="020B0604020202020204" pitchFamily="34" charset="0"/>
            </a:endParaRPr>
          </a:p>
          <a:p>
            <a:pPr marL="285750" indent="-285750" algn="just">
              <a:buFont typeface="Wingdings"/>
              <a:buChar char="§"/>
            </a:pPr>
            <a:r>
              <a:rPr lang="pt-BR" sz="1600">
                <a:solidFill>
                  <a:srgbClr val="253045"/>
                </a:solidFill>
                <a:latin typeface="Barlow" panose="00000500000000000000" pitchFamily="2" charset="0"/>
                <a:ea typeface="+mn-lt"/>
                <a:cs typeface="Arial" panose="020B0604020202020204" pitchFamily="34" charset="0"/>
              </a:rPr>
              <a:t>Promover o bem de todos, sem preconceitos de origem, raça, sexo, cor, idade e quaisquer outras formas de discriminação.</a:t>
            </a:r>
          </a:p>
          <a:p>
            <a:pPr algn="just"/>
            <a:endParaRPr lang="pt-BR" sz="2000">
              <a:ea typeface="+mn-lt"/>
              <a:cs typeface="+mn-lt"/>
            </a:endParaRPr>
          </a:p>
        </p:txBody>
      </p:sp>
      <p:sp>
        <p:nvSpPr>
          <p:cNvPr id="10" name="CaixaDeTexto 3">
            <a:extLst>
              <a:ext uri="{FF2B5EF4-FFF2-40B4-BE49-F238E27FC236}">
                <a16:creationId xmlns:a16="http://schemas.microsoft.com/office/drawing/2014/main" id="{065016CE-5A0A-64F2-302B-33231E6E1280}"/>
              </a:ext>
            </a:extLst>
          </p:cNvPr>
          <p:cNvSpPr txBox="1"/>
          <p:nvPr/>
        </p:nvSpPr>
        <p:spPr>
          <a:xfrm>
            <a:off x="6783506" y="5385576"/>
            <a:ext cx="4781265" cy="64633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solidFill>
                  <a:srgbClr val="253045"/>
                </a:solidFill>
                <a:latin typeface="Barlow" panose="00000500000000000000" pitchFamily="2" charset="0"/>
                <a:ea typeface="+mn-lt"/>
                <a:cs typeface="+mn-lt"/>
              </a:rPr>
              <a:t>Representantes eleitos, políticas públicas, instituições, etc.</a:t>
            </a:r>
            <a:endParaRPr lang="pt-BR">
              <a:latin typeface="Barlow" panose="00000500000000000000" pitchFamily="2" charset="0"/>
              <a:ea typeface="+mn-lt"/>
              <a:cs typeface="+mn-lt"/>
            </a:endParaRPr>
          </a:p>
        </p:txBody>
      </p:sp>
      <p:cxnSp>
        <p:nvCxnSpPr>
          <p:cNvPr id="12" name="Conector de Seta Reta 11">
            <a:extLst>
              <a:ext uri="{FF2B5EF4-FFF2-40B4-BE49-F238E27FC236}">
                <a16:creationId xmlns:a16="http://schemas.microsoft.com/office/drawing/2014/main" id="{560C2A32-275F-5B5C-1E7D-891379DEA67C}"/>
              </a:ext>
            </a:extLst>
          </p:cNvPr>
          <p:cNvCxnSpPr/>
          <p:nvPr/>
        </p:nvCxnSpPr>
        <p:spPr>
          <a:xfrm>
            <a:off x="2895958" y="3331243"/>
            <a:ext cx="8834" cy="682486"/>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cxnSp>
        <p:nvCxnSpPr>
          <p:cNvPr id="13" name="Conector de Seta Reta 12">
            <a:extLst>
              <a:ext uri="{FF2B5EF4-FFF2-40B4-BE49-F238E27FC236}">
                <a16:creationId xmlns:a16="http://schemas.microsoft.com/office/drawing/2014/main" id="{16E233A2-55CD-E2E9-CFE7-233E27529D24}"/>
              </a:ext>
            </a:extLst>
          </p:cNvPr>
          <p:cNvCxnSpPr>
            <a:cxnSpLocks/>
          </p:cNvCxnSpPr>
          <p:nvPr/>
        </p:nvCxnSpPr>
        <p:spPr>
          <a:xfrm>
            <a:off x="9224640" y="4691341"/>
            <a:ext cx="8834" cy="682486"/>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pic>
        <p:nvPicPr>
          <p:cNvPr id="11" name="Gráfico 10" descr="Aperto de mão com preenchimento sólido">
            <a:extLst>
              <a:ext uri="{FF2B5EF4-FFF2-40B4-BE49-F238E27FC236}">
                <a16:creationId xmlns:a16="http://schemas.microsoft.com/office/drawing/2014/main" id="{BCFDBCD4-D46B-AA83-BAFB-5B58EBECEFE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02416" y="671418"/>
            <a:ext cx="1380066" cy="1411816"/>
          </a:xfrm>
          <a:prstGeom prst="rect">
            <a:avLst/>
          </a:prstGeom>
        </p:spPr>
      </p:pic>
      <p:pic>
        <p:nvPicPr>
          <p:cNvPr id="15" name="Imagem 14" descr="Foto em preto e branco de pássaro no ar&#10;&#10;Descrição gerada automaticamente">
            <a:extLst>
              <a:ext uri="{FF2B5EF4-FFF2-40B4-BE49-F238E27FC236}">
                <a16:creationId xmlns:a16="http://schemas.microsoft.com/office/drawing/2014/main" id="{99FD2E8C-7E6A-3608-515C-5595C389426F}"/>
              </a:ext>
            </a:extLst>
          </p:cNvPr>
          <p:cNvPicPr>
            <a:picLocks noChangeAspect="1"/>
          </p:cNvPicPr>
          <p:nvPr/>
        </p:nvPicPr>
        <p:blipFill>
          <a:blip r:embed="rId4"/>
          <a:stretch>
            <a:fillRect/>
          </a:stretch>
        </p:blipFill>
        <p:spPr>
          <a:xfrm rot="14700000">
            <a:off x="-3234442" y="-4773832"/>
            <a:ext cx="5464983" cy="6875669"/>
          </a:xfrm>
          <a:prstGeom prst="rect">
            <a:avLst/>
          </a:prstGeom>
        </p:spPr>
      </p:pic>
      <p:pic>
        <p:nvPicPr>
          <p:cNvPr id="16" name="Imagem 15" descr="Foto em preto e branco de pássaro no ar&#10;&#10;Descrição gerada automaticamente">
            <a:extLst>
              <a:ext uri="{FF2B5EF4-FFF2-40B4-BE49-F238E27FC236}">
                <a16:creationId xmlns:a16="http://schemas.microsoft.com/office/drawing/2014/main" id="{F6F74342-F42D-028E-A62B-B454F06DEEBB}"/>
              </a:ext>
            </a:extLst>
          </p:cNvPr>
          <p:cNvPicPr>
            <a:picLocks noChangeAspect="1"/>
          </p:cNvPicPr>
          <p:nvPr/>
        </p:nvPicPr>
        <p:blipFill>
          <a:blip r:embed="rId4"/>
          <a:stretch>
            <a:fillRect/>
          </a:stretch>
        </p:blipFill>
        <p:spPr>
          <a:xfrm rot="14700000">
            <a:off x="10492931" y="5007064"/>
            <a:ext cx="5464983" cy="6875669"/>
          </a:xfrm>
          <a:prstGeom prst="rect">
            <a:avLst/>
          </a:prstGeom>
        </p:spPr>
      </p:pic>
    </p:spTree>
    <p:extLst>
      <p:ext uri="{BB962C8B-B14F-4D97-AF65-F5344CB8AC3E}">
        <p14:creationId xmlns:p14="http://schemas.microsoft.com/office/powerpoint/2010/main" val="274626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25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25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Fluxograma: Dados 1">
            <a:extLst>
              <a:ext uri="{FF2B5EF4-FFF2-40B4-BE49-F238E27FC236}">
                <a16:creationId xmlns:a16="http://schemas.microsoft.com/office/drawing/2014/main" id="{B3F0F8E4-C975-1FFD-D8B7-FA9B76524D82}"/>
              </a:ext>
            </a:extLst>
          </p:cNvPr>
          <p:cNvSpPr/>
          <p:nvPr/>
        </p:nvSpPr>
        <p:spPr>
          <a:xfrm rot="20700000">
            <a:off x="10701733" y="5315668"/>
            <a:ext cx="4373478" cy="2537637"/>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3" name="Fluxograma: Dados 2">
            <a:extLst>
              <a:ext uri="{FF2B5EF4-FFF2-40B4-BE49-F238E27FC236}">
                <a16:creationId xmlns:a16="http://schemas.microsoft.com/office/drawing/2014/main" id="{DB83C766-3DB0-B199-1B78-9A8D5281DF44}"/>
              </a:ext>
            </a:extLst>
          </p:cNvPr>
          <p:cNvSpPr/>
          <p:nvPr/>
        </p:nvSpPr>
        <p:spPr>
          <a:xfrm rot="960000">
            <a:off x="-3651270" y="-836549"/>
            <a:ext cx="4847930" cy="1923575"/>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4" name="CaixaDeTexto 7">
            <a:extLst>
              <a:ext uri="{FF2B5EF4-FFF2-40B4-BE49-F238E27FC236}">
                <a16:creationId xmlns:a16="http://schemas.microsoft.com/office/drawing/2014/main" id="{3D324AA2-19D7-6C1A-297D-728FDC3E2C38}"/>
              </a:ext>
            </a:extLst>
          </p:cNvPr>
          <p:cNvSpPr txBox="1"/>
          <p:nvPr/>
        </p:nvSpPr>
        <p:spPr>
          <a:xfrm>
            <a:off x="1613917" y="1111967"/>
            <a:ext cx="2705541"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7D2027"/>
                </a:solidFill>
                <a:latin typeface="Bahnschrift"/>
              </a:rPr>
              <a:t>COOPERATIVISMO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sp>
        <p:nvSpPr>
          <p:cNvPr id="5" name="CaixaDeTexto 7">
            <a:extLst>
              <a:ext uri="{FF2B5EF4-FFF2-40B4-BE49-F238E27FC236}">
                <a16:creationId xmlns:a16="http://schemas.microsoft.com/office/drawing/2014/main" id="{6D6231BE-F1CC-D936-F4A1-6D5952212330}"/>
              </a:ext>
            </a:extLst>
          </p:cNvPr>
          <p:cNvSpPr txBox="1"/>
          <p:nvPr/>
        </p:nvSpPr>
        <p:spPr>
          <a:xfrm>
            <a:off x="8150376" y="1138143"/>
            <a:ext cx="2084304" cy="630942"/>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7D2027"/>
                </a:solidFill>
                <a:latin typeface="Bahnschrift"/>
              </a:rPr>
              <a:t>SOCIEDADE </a:t>
            </a:r>
            <a:endParaRPr lang="pt-BR" sz="2400">
              <a:solidFill>
                <a:srgbClr val="7D2027"/>
              </a:solidFill>
              <a:latin typeface="Bahnschrift" panose="020B0502040204020203" pitchFamily="34" charset="0"/>
            </a:endParaRPr>
          </a:p>
          <a:p>
            <a:endParaRPr lang="pt-BR" sz="1100" b="1">
              <a:latin typeface="Bahnschrift" panose="020B0502040204020203" pitchFamily="34" charset="0"/>
            </a:endParaRPr>
          </a:p>
        </p:txBody>
      </p:sp>
      <p:pic>
        <p:nvPicPr>
          <p:cNvPr id="11" name="Gráfico 10" descr="Aperto de mão com preenchimento sólido">
            <a:extLst>
              <a:ext uri="{FF2B5EF4-FFF2-40B4-BE49-F238E27FC236}">
                <a16:creationId xmlns:a16="http://schemas.microsoft.com/office/drawing/2014/main" id="{BCFDBCD4-D46B-AA83-BAFB-5B58EBECEFE6}"/>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402416" y="671418"/>
            <a:ext cx="1380066" cy="1411816"/>
          </a:xfrm>
          <a:prstGeom prst="rect">
            <a:avLst/>
          </a:prstGeom>
        </p:spPr>
      </p:pic>
      <p:pic>
        <p:nvPicPr>
          <p:cNvPr id="15" name="Imagem 14" descr="Foto em preto e branco de pássaro no ar&#10;&#10;Descrição gerada automaticamente">
            <a:extLst>
              <a:ext uri="{FF2B5EF4-FFF2-40B4-BE49-F238E27FC236}">
                <a16:creationId xmlns:a16="http://schemas.microsoft.com/office/drawing/2014/main" id="{99FD2E8C-7E6A-3608-515C-5595C389426F}"/>
              </a:ext>
            </a:extLst>
          </p:cNvPr>
          <p:cNvPicPr>
            <a:picLocks noChangeAspect="1"/>
          </p:cNvPicPr>
          <p:nvPr/>
        </p:nvPicPr>
        <p:blipFill>
          <a:blip r:embed="rId4"/>
          <a:stretch>
            <a:fillRect/>
          </a:stretch>
        </p:blipFill>
        <p:spPr>
          <a:xfrm rot="-5220000">
            <a:off x="-3686447" y="-5590652"/>
            <a:ext cx="5464983" cy="6875669"/>
          </a:xfrm>
          <a:prstGeom prst="rect">
            <a:avLst/>
          </a:prstGeom>
        </p:spPr>
      </p:pic>
      <p:pic>
        <p:nvPicPr>
          <p:cNvPr id="16" name="Imagem 15" descr="Foto em preto e branco de pássaro no ar&#10;&#10;Descrição gerada automaticamente">
            <a:extLst>
              <a:ext uri="{FF2B5EF4-FFF2-40B4-BE49-F238E27FC236}">
                <a16:creationId xmlns:a16="http://schemas.microsoft.com/office/drawing/2014/main" id="{F6F74342-F42D-028E-A62B-B454F06DEEBB}"/>
              </a:ext>
            </a:extLst>
          </p:cNvPr>
          <p:cNvPicPr>
            <a:picLocks noChangeAspect="1"/>
          </p:cNvPicPr>
          <p:nvPr/>
        </p:nvPicPr>
        <p:blipFill>
          <a:blip r:embed="rId4"/>
          <a:stretch>
            <a:fillRect/>
          </a:stretch>
        </p:blipFill>
        <p:spPr>
          <a:xfrm rot="13980000">
            <a:off x="10467561" y="4542932"/>
            <a:ext cx="5464983" cy="6875669"/>
          </a:xfrm>
          <a:prstGeom prst="rect">
            <a:avLst/>
          </a:prstGeom>
        </p:spPr>
      </p:pic>
      <p:sp>
        <p:nvSpPr>
          <p:cNvPr id="29" name="CaixaDeTexto 3">
            <a:extLst>
              <a:ext uri="{FF2B5EF4-FFF2-40B4-BE49-F238E27FC236}">
                <a16:creationId xmlns:a16="http://schemas.microsoft.com/office/drawing/2014/main" id="{AC8B5F02-8AFE-169D-3886-EA037FF1132B}"/>
              </a:ext>
            </a:extLst>
          </p:cNvPr>
          <p:cNvSpPr txBox="1"/>
          <p:nvPr/>
        </p:nvSpPr>
        <p:spPr>
          <a:xfrm>
            <a:off x="1685135" y="3046931"/>
            <a:ext cx="4488450"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000" dirty="0">
                <a:solidFill>
                  <a:srgbClr val="253045"/>
                </a:solidFill>
                <a:latin typeface="Barlow" panose="00000500000000000000" pitchFamily="2" charset="0"/>
                <a:ea typeface="+mn-lt"/>
                <a:cs typeface="+mn-lt"/>
              </a:rPr>
              <a:t>Cooperativas de compras em comum</a:t>
            </a:r>
          </a:p>
        </p:txBody>
      </p:sp>
      <p:sp>
        <p:nvSpPr>
          <p:cNvPr id="31" name="CaixaDeTexto 3">
            <a:extLst>
              <a:ext uri="{FF2B5EF4-FFF2-40B4-BE49-F238E27FC236}">
                <a16:creationId xmlns:a16="http://schemas.microsoft.com/office/drawing/2014/main" id="{AC8B5F02-8AFE-169D-3886-EA037FF1132B}"/>
              </a:ext>
            </a:extLst>
          </p:cNvPr>
          <p:cNvSpPr txBox="1"/>
          <p:nvPr/>
        </p:nvSpPr>
        <p:spPr>
          <a:xfrm>
            <a:off x="732901" y="3513261"/>
            <a:ext cx="5440684"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000">
                <a:solidFill>
                  <a:srgbClr val="253045"/>
                </a:solidFill>
                <a:latin typeface="Barlow" panose="00000500000000000000" pitchFamily="2" charset="0"/>
                <a:ea typeface="+mn-lt"/>
                <a:cs typeface="+mn-lt"/>
              </a:rPr>
              <a:t>Cooperativa de construção de casas populares</a:t>
            </a:r>
          </a:p>
        </p:txBody>
      </p:sp>
      <p:sp>
        <p:nvSpPr>
          <p:cNvPr id="32" name="CaixaDeTexto 3">
            <a:extLst>
              <a:ext uri="{FF2B5EF4-FFF2-40B4-BE49-F238E27FC236}">
                <a16:creationId xmlns:a16="http://schemas.microsoft.com/office/drawing/2014/main" id="{AC8B5F02-8AFE-169D-3886-EA037FF1132B}"/>
              </a:ext>
            </a:extLst>
          </p:cNvPr>
          <p:cNvSpPr txBox="1"/>
          <p:nvPr/>
        </p:nvSpPr>
        <p:spPr>
          <a:xfrm>
            <a:off x="2996586" y="3979591"/>
            <a:ext cx="3176999"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000">
                <a:solidFill>
                  <a:srgbClr val="253045"/>
                </a:solidFill>
                <a:latin typeface="Barlow" panose="00000500000000000000" pitchFamily="2" charset="0"/>
                <a:ea typeface="+mn-lt"/>
                <a:cs typeface="+mn-lt"/>
              </a:rPr>
              <a:t>Cooperativas de crédito</a:t>
            </a:r>
          </a:p>
        </p:txBody>
      </p:sp>
      <p:sp>
        <p:nvSpPr>
          <p:cNvPr id="33" name="CaixaDeTexto 3">
            <a:extLst>
              <a:ext uri="{FF2B5EF4-FFF2-40B4-BE49-F238E27FC236}">
                <a16:creationId xmlns:a16="http://schemas.microsoft.com/office/drawing/2014/main" id="{AC8B5F02-8AFE-169D-3886-EA037FF1132B}"/>
              </a:ext>
            </a:extLst>
          </p:cNvPr>
          <p:cNvSpPr txBox="1"/>
          <p:nvPr/>
        </p:nvSpPr>
        <p:spPr>
          <a:xfrm>
            <a:off x="1819747" y="4446233"/>
            <a:ext cx="4353838"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pt-BR" sz="2000" dirty="0">
                <a:solidFill>
                  <a:srgbClr val="253045"/>
                </a:solidFill>
                <a:latin typeface="Barlow" panose="00000500000000000000" pitchFamily="2" charset="0"/>
                <a:ea typeface="+mn-lt"/>
                <a:cs typeface="+mn-lt"/>
              </a:rPr>
              <a:t>Cooperativas de seguros </a:t>
            </a:r>
            <a:r>
              <a:rPr lang="pt-BR" sz="2000" dirty="0" smtClean="0">
                <a:solidFill>
                  <a:srgbClr val="253045"/>
                </a:solidFill>
                <a:latin typeface="Barlow" panose="00000500000000000000" pitchFamily="2" charset="0"/>
                <a:ea typeface="+mn-lt"/>
                <a:cs typeface="+mn-lt"/>
              </a:rPr>
              <a:t>e de </a:t>
            </a:r>
            <a:r>
              <a:rPr lang="pt-BR" sz="2000" dirty="0">
                <a:solidFill>
                  <a:srgbClr val="253045"/>
                </a:solidFill>
                <a:latin typeface="Barlow" panose="00000500000000000000" pitchFamily="2" charset="0"/>
                <a:ea typeface="+mn-lt"/>
                <a:cs typeface="+mn-lt"/>
              </a:rPr>
              <a:t>saúde</a:t>
            </a:r>
          </a:p>
        </p:txBody>
      </p:sp>
      <p:sp>
        <p:nvSpPr>
          <p:cNvPr id="34" name="CaixaDeTexto 3">
            <a:extLst>
              <a:ext uri="{FF2B5EF4-FFF2-40B4-BE49-F238E27FC236}">
                <a16:creationId xmlns:a16="http://schemas.microsoft.com/office/drawing/2014/main" id="{AC8B5F02-8AFE-169D-3886-EA037FF1132B}"/>
              </a:ext>
            </a:extLst>
          </p:cNvPr>
          <p:cNvSpPr txBox="1"/>
          <p:nvPr/>
        </p:nvSpPr>
        <p:spPr>
          <a:xfrm>
            <a:off x="6943281" y="3052181"/>
            <a:ext cx="4351123"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a:solidFill>
                  <a:srgbClr val="7A8A98"/>
                </a:solidFill>
                <a:latin typeface="Barlow"/>
                <a:ea typeface="+mn-lt"/>
                <a:cs typeface="+mn-lt"/>
              </a:rPr>
              <a:t>Licitações</a:t>
            </a:r>
          </a:p>
        </p:txBody>
      </p:sp>
      <p:sp>
        <p:nvSpPr>
          <p:cNvPr id="35" name="CaixaDeTexto 3">
            <a:extLst>
              <a:ext uri="{FF2B5EF4-FFF2-40B4-BE49-F238E27FC236}">
                <a16:creationId xmlns:a16="http://schemas.microsoft.com/office/drawing/2014/main" id="{AC8B5F02-8AFE-169D-3886-EA037FF1132B}"/>
              </a:ext>
            </a:extLst>
          </p:cNvPr>
          <p:cNvSpPr txBox="1"/>
          <p:nvPr/>
        </p:nvSpPr>
        <p:spPr>
          <a:xfrm>
            <a:off x="6943281" y="3536757"/>
            <a:ext cx="4351123"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a:solidFill>
                  <a:srgbClr val="7A8A98"/>
                </a:solidFill>
                <a:latin typeface="Barlow"/>
                <a:ea typeface="+mn-lt"/>
                <a:cs typeface="+mn-lt"/>
              </a:rPr>
              <a:t>Política habitacional</a:t>
            </a:r>
          </a:p>
        </p:txBody>
      </p:sp>
      <p:sp>
        <p:nvSpPr>
          <p:cNvPr id="36" name="CaixaDeTexto 3">
            <a:extLst>
              <a:ext uri="{FF2B5EF4-FFF2-40B4-BE49-F238E27FC236}">
                <a16:creationId xmlns:a16="http://schemas.microsoft.com/office/drawing/2014/main" id="{AC8B5F02-8AFE-169D-3886-EA037FF1132B}"/>
              </a:ext>
            </a:extLst>
          </p:cNvPr>
          <p:cNvSpPr txBox="1"/>
          <p:nvPr/>
        </p:nvSpPr>
        <p:spPr>
          <a:xfrm>
            <a:off x="6943281" y="3993659"/>
            <a:ext cx="4351123"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a:solidFill>
                  <a:srgbClr val="7A8A98"/>
                </a:solidFill>
                <a:latin typeface="Barlow"/>
                <a:ea typeface="+mn-lt"/>
                <a:cs typeface="+mn-lt"/>
              </a:rPr>
              <a:t>Bancos de desenvolvimento</a:t>
            </a:r>
          </a:p>
        </p:txBody>
      </p:sp>
      <p:sp>
        <p:nvSpPr>
          <p:cNvPr id="37" name="CaixaDeTexto 3">
            <a:extLst>
              <a:ext uri="{FF2B5EF4-FFF2-40B4-BE49-F238E27FC236}">
                <a16:creationId xmlns:a16="http://schemas.microsoft.com/office/drawing/2014/main" id="{AC8B5F02-8AFE-169D-3886-EA037FF1132B}"/>
              </a:ext>
            </a:extLst>
          </p:cNvPr>
          <p:cNvSpPr txBox="1"/>
          <p:nvPr/>
        </p:nvSpPr>
        <p:spPr>
          <a:xfrm>
            <a:off x="6943280" y="4450735"/>
            <a:ext cx="4351123" cy="40011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dirty="0">
                <a:solidFill>
                  <a:srgbClr val="7A8A98"/>
                </a:solidFill>
                <a:latin typeface="Barlow"/>
                <a:ea typeface="+mn-lt"/>
                <a:cs typeface="+mn-lt"/>
              </a:rPr>
              <a:t>Seguridade social</a:t>
            </a:r>
          </a:p>
        </p:txBody>
      </p:sp>
      <p:cxnSp>
        <p:nvCxnSpPr>
          <p:cNvPr id="22" name="Conector de Seta Reta 21">
            <a:extLst>
              <a:ext uri="{FF2B5EF4-FFF2-40B4-BE49-F238E27FC236}">
                <a16:creationId xmlns:a16="http://schemas.microsoft.com/office/drawing/2014/main" id="{E8464A17-526E-E846-783F-5895F8158CB3}"/>
              </a:ext>
            </a:extLst>
          </p:cNvPr>
          <p:cNvCxnSpPr/>
          <p:nvPr/>
        </p:nvCxnSpPr>
        <p:spPr>
          <a:xfrm flipV="1">
            <a:off x="6283340" y="3272732"/>
            <a:ext cx="571962" cy="758"/>
          </a:xfrm>
          <a:prstGeom prst="straightConnector1">
            <a:avLst/>
          </a:prstGeom>
          <a:ln>
            <a:solidFill>
              <a:srgbClr val="7A8A98"/>
            </a:solidFill>
            <a:tailEnd type="triangle"/>
          </a:ln>
        </p:spPr>
        <p:style>
          <a:lnRef idx="2">
            <a:schemeClr val="accent1"/>
          </a:lnRef>
          <a:fillRef idx="0">
            <a:schemeClr val="accent1"/>
          </a:fillRef>
          <a:effectRef idx="1">
            <a:schemeClr val="accent1"/>
          </a:effectRef>
          <a:fontRef idx="minor">
            <a:schemeClr val="tx1"/>
          </a:fontRef>
        </p:style>
      </p:cxnSp>
      <p:cxnSp>
        <p:nvCxnSpPr>
          <p:cNvPr id="39" name="Conector de Seta Reta 38">
            <a:extLst>
              <a:ext uri="{FF2B5EF4-FFF2-40B4-BE49-F238E27FC236}">
                <a16:creationId xmlns:a16="http://schemas.microsoft.com/office/drawing/2014/main" id="{9EADFD11-91C1-EEAB-AFC7-5619A1C53EC9}"/>
              </a:ext>
            </a:extLst>
          </p:cNvPr>
          <p:cNvCxnSpPr/>
          <p:nvPr/>
        </p:nvCxnSpPr>
        <p:spPr>
          <a:xfrm flipV="1">
            <a:off x="6283340" y="3739457"/>
            <a:ext cx="571962" cy="758"/>
          </a:xfrm>
          <a:prstGeom prst="straightConnector1">
            <a:avLst/>
          </a:prstGeom>
          <a:ln>
            <a:solidFill>
              <a:srgbClr val="7A8A98"/>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ector de Seta Reta 40">
            <a:extLst>
              <a:ext uri="{FF2B5EF4-FFF2-40B4-BE49-F238E27FC236}">
                <a16:creationId xmlns:a16="http://schemas.microsoft.com/office/drawing/2014/main" id="{238E95AD-5ED5-EB78-090E-3C7835017A3B}"/>
              </a:ext>
            </a:extLst>
          </p:cNvPr>
          <p:cNvCxnSpPr/>
          <p:nvPr/>
        </p:nvCxnSpPr>
        <p:spPr>
          <a:xfrm flipV="1">
            <a:off x="6283340" y="4210944"/>
            <a:ext cx="571962" cy="758"/>
          </a:xfrm>
          <a:prstGeom prst="straightConnector1">
            <a:avLst/>
          </a:prstGeom>
          <a:ln>
            <a:solidFill>
              <a:srgbClr val="7A8A98"/>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ector de Seta Reta 45">
            <a:extLst>
              <a:ext uri="{FF2B5EF4-FFF2-40B4-BE49-F238E27FC236}">
                <a16:creationId xmlns:a16="http://schemas.microsoft.com/office/drawing/2014/main" id="{CB045B2E-8C85-E614-CAF5-7B04ECC34CAE}"/>
              </a:ext>
            </a:extLst>
          </p:cNvPr>
          <p:cNvCxnSpPr/>
          <p:nvPr/>
        </p:nvCxnSpPr>
        <p:spPr>
          <a:xfrm flipV="1">
            <a:off x="6278578" y="4668144"/>
            <a:ext cx="571962" cy="758"/>
          </a:xfrm>
          <a:prstGeom prst="straightConnector1">
            <a:avLst/>
          </a:prstGeom>
          <a:ln>
            <a:solidFill>
              <a:srgbClr val="7A8A98"/>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97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25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25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25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25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2" grpId="0"/>
      <p:bldP spid="33" grpId="0"/>
      <p:bldP spid="34"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28B2C2AF-BCF2-A6E3-7FBA-9535F5E8F97A}"/>
              </a:ext>
            </a:extLst>
          </p:cNvPr>
          <p:cNvSpPr txBox="1"/>
          <p:nvPr/>
        </p:nvSpPr>
        <p:spPr>
          <a:xfrm>
            <a:off x="724917" y="4636217"/>
            <a:ext cx="6716624" cy="2123658"/>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400" b="1">
                <a:solidFill>
                  <a:srgbClr val="7D2027"/>
                </a:solidFill>
                <a:latin typeface="Bahnschrift"/>
              </a:rPr>
              <a:t>IMPORTÂNCIA DOS</a:t>
            </a:r>
            <a:endParaRPr lang="pt-BR" sz="4400" b="1">
              <a:solidFill>
                <a:srgbClr val="7D2027"/>
              </a:solidFill>
              <a:latin typeface="Bahnschrift" panose="020B0502040204020203" pitchFamily="34" charset="0"/>
            </a:endParaRPr>
          </a:p>
          <a:p>
            <a:r>
              <a:rPr lang="pt-BR" sz="4400" b="1">
                <a:solidFill>
                  <a:srgbClr val="7D2027"/>
                </a:solidFill>
                <a:latin typeface="Bahnschrift"/>
              </a:rPr>
              <a:t>GESTORES MUNICIPAIS</a:t>
            </a:r>
          </a:p>
          <a:p>
            <a:endParaRPr lang="pt-BR" sz="4400" b="1">
              <a:latin typeface="Bahnschrift" panose="020B0502040204020203" pitchFamily="34" charset="0"/>
            </a:endParaRPr>
          </a:p>
        </p:txBody>
      </p:sp>
      <p:sp>
        <p:nvSpPr>
          <p:cNvPr id="3" name="Fluxograma: Dados 2">
            <a:extLst>
              <a:ext uri="{FF2B5EF4-FFF2-40B4-BE49-F238E27FC236}">
                <a16:creationId xmlns:a16="http://schemas.microsoft.com/office/drawing/2014/main" id="{AFA05AFE-279F-C8AD-5B62-91C838CEF097}"/>
              </a:ext>
            </a:extLst>
          </p:cNvPr>
          <p:cNvSpPr/>
          <p:nvPr/>
        </p:nvSpPr>
        <p:spPr>
          <a:xfrm rot="13740000">
            <a:off x="8178032" y="-1872323"/>
            <a:ext cx="4373478" cy="2924323"/>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Fluxograma: Dados 4">
            <a:extLst>
              <a:ext uri="{FF2B5EF4-FFF2-40B4-BE49-F238E27FC236}">
                <a16:creationId xmlns:a16="http://schemas.microsoft.com/office/drawing/2014/main" id="{3AC8E092-27E8-A6B2-2D3F-6AFF22BFCAEE}"/>
              </a:ext>
            </a:extLst>
          </p:cNvPr>
          <p:cNvSpPr/>
          <p:nvPr/>
        </p:nvSpPr>
        <p:spPr>
          <a:xfrm rot="8040000">
            <a:off x="10001117" y="5310898"/>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Fluxograma: Dados 7">
            <a:extLst>
              <a:ext uri="{FF2B5EF4-FFF2-40B4-BE49-F238E27FC236}">
                <a16:creationId xmlns:a16="http://schemas.microsoft.com/office/drawing/2014/main" id="{F217ED05-C44F-76E7-3C49-80469BE5154F}"/>
              </a:ext>
            </a:extLst>
          </p:cNvPr>
          <p:cNvSpPr/>
          <p:nvPr/>
        </p:nvSpPr>
        <p:spPr>
          <a:xfrm rot="19769865">
            <a:off x="-1918845" y="-129584"/>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8" descr="Foto em preto e branco de pássaro no ar&#10;&#10;Descrição gerada automaticamente">
            <a:extLst>
              <a:ext uri="{FF2B5EF4-FFF2-40B4-BE49-F238E27FC236}">
                <a16:creationId xmlns:a16="http://schemas.microsoft.com/office/drawing/2014/main" id="{61C7A5E6-AB2F-5FB5-12CF-297A2DE1F786}"/>
              </a:ext>
            </a:extLst>
          </p:cNvPr>
          <p:cNvPicPr>
            <a:picLocks noChangeAspect="1"/>
          </p:cNvPicPr>
          <p:nvPr/>
        </p:nvPicPr>
        <p:blipFill>
          <a:blip r:embed="rId2"/>
          <a:stretch>
            <a:fillRect/>
          </a:stretch>
        </p:blipFill>
        <p:spPr>
          <a:xfrm rot="12060000">
            <a:off x="8945564" y="4572895"/>
            <a:ext cx="3517650" cy="4378003"/>
          </a:xfrm>
          <a:prstGeom prst="rect">
            <a:avLst/>
          </a:prstGeom>
        </p:spPr>
      </p:pic>
    </p:spTree>
    <p:extLst>
      <p:ext uri="{BB962C8B-B14F-4D97-AF65-F5344CB8AC3E}">
        <p14:creationId xmlns:p14="http://schemas.microsoft.com/office/powerpoint/2010/main" val="393316804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28B2C2AF-BCF2-A6E3-7FBA-9535F5E8F97A}"/>
              </a:ext>
            </a:extLst>
          </p:cNvPr>
          <p:cNvSpPr txBox="1"/>
          <p:nvPr/>
        </p:nvSpPr>
        <p:spPr>
          <a:xfrm>
            <a:off x="650834" y="265300"/>
            <a:ext cx="9838707"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IMPORTÂNCIA DOS GESTORES MUNICIPAIS</a:t>
            </a:r>
            <a:endParaRPr lang="pt-BR" sz="2000" b="1">
              <a:solidFill>
                <a:srgbClr val="7D2027"/>
              </a:solidFill>
              <a:latin typeface="Bahnschrift" panose="020B0502040204020203" pitchFamily="34" charset="0"/>
            </a:endParaRPr>
          </a:p>
        </p:txBody>
      </p:sp>
      <p:sp>
        <p:nvSpPr>
          <p:cNvPr id="3" name="Fluxograma: Dados 2">
            <a:extLst>
              <a:ext uri="{FF2B5EF4-FFF2-40B4-BE49-F238E27FC236}">
                <a16:creationId xmlns:a16="http://schemas.microsoft.com/office/drawing/2014/main" id="{AFA05AFE-279F-C8AD-5B62-91C838CEF097}"/>
              </a:ext>
            </a:extLst>
          </p:cNvPr>
          <p:cNvSpPr/>
          <p:nvPr/>
        </p:nvSpPr>
        <p:spPr>
          <a:xfrm rot="16800000">
            <a:off x="-3350413" y="3447299"/>
            <a:ext cx="4373478" cy="2924323"/>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Fluxograma: Dados 4">
            <a:extLst>
              <a:ext uri="{FF2B5EF4-FFF2-40B4-BE49-F238E27FC236}">
                <a16:creationId xmlns:a16="http://schemas.microsoft.com/office/drawing/2014/main" id="{3AC8E092-27E8-A6B2-2D3F-6AFF22BFCAEE}"/>
              </a:ext>
            </a:extLst>
          </p:cNvPr>
          <p:cNvSpPr/>
          <p:nvPr/>
        </p:nvSpPr>
        <p:spPr>
          <a:xfrm rot="4920000">
            <a:off x="10422253" y="4994397"/>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8" descr="Foto em preto e branco de pássaro no ar&#10;&#10;Descrição gerada automaticamente">
            <a:extLst>
              <a:ext uri="{FF2B5EF4-FFF2-40B4-BE49-F238E27FC236}">
                <a16:creationId xmlns:a16="http://schemas.microsoft.com/office/drawing/2014/main" id="{61C7A5E6-AB2F-5FB5-12CF-297A2DE1F786}"/>
              </a:ext>
            </a:extLst>
          </p:cNvPr>
          <p:cNvPicPr>
            <a:picLocks noChangeAspect="1"/>
          </p:cNvPicPr>
          <p:nvPr/>
        </p:nvPicPr>
        <p:blipFill>
          <a:blip r:embed="rId2"/>
          <a:stretch>
            <a:fillRect/>
          </a:stretch>
        </p:blipFill>
        <p:spPr>
          <a:xfrm rot="3420000">
            <a:off x="9252482" y="-2761357"/>
            <a:ext cx="3517650" cy="4378003"/>
          </a:xfrm>
          <a:prstGeom prst="rect">
            <a:avLst/>
          </a:prstGeom>
        </p:spPr>
      </p:pic>
      <p:sp>
        <p:nvSpPr>
          <p:cNvPr id="4" name="CaixaDeTexto 3">
            <a:extLst>
              <a:ext uri="{FF2B5EF4-FFF2-40B4-BE49-F238E27FC236}">
                <a16:creationId xmlns:a16="http://schemas.microsoft.com/office/drawing/2014/main" id="{1E66B30F-77B7-1AE5-502A-6A9A7AD25CBB}"/>
              </a:ext>
            </a:extLst>
          </p:cNvPr>
          <p:cNvSpPr txBox="1"/>
          <p:nvPr/>
        </p:nvSpPr>
        <p:spPr>
          <a:xfrm>
            <a:off x="3641662" y="2136400"/>
            <a:ext cx="3218152" cy="646331"/>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3600" b="1">
                <a:solidFill>
                  <a:srgbClr val="253045"/>
                </a:solidFill>
                <a:latin typeface="Bahnschrift"/>
                <a:ea typeface="Calibri"/>
                <a:cs typeface="Calibri"/>
              </a:rPr>
              <a:t>FEDERALISMO</a:t>
            </a:r>
          </a:p>
        </p:txBody>
      </p:sp>
      <p:cxnSp>
        <p:nvCxnSpPr>
          <p:cNvPr id="6" name="Conector de Seta Reta 5">
            <a:extLst>
              <a:ext uri="{FF2B5EF4-FFF2-40B4-BE49-F238E27FC236}">
                <a16:creationId xmlns:a16="http://schemas.microsoft.com/office/drawing/2014/main" id="{49DE3781-E0FD-14B7-D0BC-BC670C466A0E}"/>
              </a:ext>
            </a:extLst>
          </p:cNvPr>
          <p:cNvCxnSpPr/>
          <p:nvPr/>
        </p:nvCxnSpPr>
        <p:spPr>
          <a:xfrm flipV="1">
            <a:off x="7078933" y="2428779"/>
            <a:ext cx="1066705" cy="7270"/>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
        <p:nvSpPr>
          <p:cNvPr id="7" name="CaixaDeTexto 3">
            <a:extLst>
              <a:ext uri="{FF2B5EF4-FFF2-40B4-BE49-F238E27FC236}">
                <a16:creationId xmlns:a16="http://schemas.microsoft.com/office/drawing/2014/main" id="{16737CD2-731D-7898-5746-44FB94A5B969}"/>
              </a:ext>
            </a:extLst>
          </p:cNvPr>
          <p:cNvSpPr txBox="1"/>
          <p:nvPr/>
        </p:nvSpPr>
        <p:spPr>
          <a:xfrm>
            <a:off x="8263140" y="1721088"/>
            <a:ext cx="1440153" cy="461665"/>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576C94"/>
                </a:solidFill>
                <a:latin typeface="Barlow" panose="00000500000000000000" pitchFamily="2" charset="0"/>
                <a:ea typeface="+mn-lt"/>
                <a:cs typeface="+mn-lt"/>
              </a:rPr>
              <a:t>União</a:t>
            </a:r>
          </a:p>
        </p:txBody>
      </p:sp>
      <p:sp>
        <p:nvSpPr>
          <p:cNvPr id="10" name="CaixaDeTexto 3">
            <a:extLst>
              <a:ext uri="{FF2B5EF4-FFF2-40B4-BE49-F238E27FC236}">
                <a16:creationId xmlns:a16="http://schemas.microsoft.com/office/drawing/2014/main" id="{09D18D4C-0A3E-55E3-AD1C-1A76AEAF4678}"/>
              </a:ext>
            </a:extLst>
          </p:cNvPr>
          <p:cNvSpPr txBox="1"/>
          <p:nvPr/>
        </p:nvSpPr>
        <p:spPr>
          <a:xfrm>
            <a:off x="8263139" y="2207918"/>
            <a:ext cx="2149235" cy="461665"/>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576C94"/>
                </a:solidFill>
                <a:latin typeface="Barlow" panose="00000500000000000000" pitchFamily="2" charset="0"/>
                <a:ea typeface="+mn-lt"/>
                <a:cs typeface="+mn-lt"/>
              </a:rPr>
              <a:t>Estados</a:t>
            </a:r>
          </a:p>
        </p:txBody>
      </p:sp>
      <p:sp>
        <p:nvSpPr>
          <p:cNvPr id="11" name="CaixaDeTexto 3">
            <a:extLst>
              <a:ext uri="{FF2B5EF4-FFF2-40B4-BE49-F238E27FC236}">
                <a16:creationId xmlns:a16="http://schemas.microsoft.com/office/drawing/2014/main" id="{4A2F272B-569D-E6F0-C04C-D2F8CC899322}"/>
              </a:ext>
            </a:extLst>
          </p:cNvPr>
          <p:cNvSpPr txBox="1"/>
          <p:nvPr/>
        </p:nvSpPr>
        <p:spPr>
          <a:xfrm>
            <a:off x="8263139" y="2747669"/>
            <a:ext cx="2147854" cy="461665"/>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b="1">
                <a:solidFill>
                  <a:srgbClr val="576C94"/>
                </a:solidFill>
                <a:latin typeface="Barlow" panose="00000500000000000000" pitchFamily="2" charset="0"/>
                <a:ea typeface="+mn-lt"/>
                <a:cs typeface="+mn-lt"/>
              </a:rPr>
              <a:t>Municípios</a:t>
            </a:r>
          </a:p>
        </p:txBody>
      </p:sp>
      <p:cxnSp>
        <p:nvCxnSpPr>
          <p:cNvPr id="13" name="Conector de Seta Reta 12">
            <a:extLst>
              <a:ext uri="{FF2B5EF4-FFF2-40B4-BE49-F238E27FC236}">
                <a16:creationId xmlns:a16="http://schemas.microsoft.com/office/drawing/2014/main" id="{D78ED2DB-1856-D3A6-4F99-64C51BA6F0F5}"/>
              </a:ext>
            </a:extLst>
          </p:cNvPr>
          <p:cNvCxnSpPr>
            <a:cxnSpLocks/>
          </p:cNvCxnSpPr>
          <p:nvPr/>
        </p:nvCxnSpPr>
        <p:spPr>
          <a:xfrm flipV="1">
            <a:off x="6872258" y="1963111"/>
            <a:ext cx="1267789" cy="229521"/>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
        <p:nvSpPr>
          <p:cNvPr id="14" name="Retângulo 13">
            <a:extLst>
              <a:ext uri="{FF2B5EF4-FFF2-40B4-BE49-F238E27FC236}">
                <a16:creationId xmlns:a16="http://schemas.microsoft.com/office/drawing/2014/main" id="{0EB1D364-7EE3-9D1B-1352-5C7CFAE88FA1}"/>
              </a:ext>
            </a:extLst>
          </p:cNvPr>
          <p:cNvSpPr/>
          <p:nvPr/>
        </p:nvSpPr>
        <p:spPr>
          <a:xfrm rot="21240000">
            <a:off x="1653667" y="1554843"/>
            <a:ext cx="1386416" cy="1852083"/>
          </a:xfrm>
          <a:prstGeom prst="rect">
            <a:avLst/>
          </a:prstGeom>
          <a:solidFill>
            <a:srgbClr val="6D7A91"/>
          </a:solidFill>
          <a:ln>
            <a:solidFill>
              <a:srgbClr val="6D7A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5" name="Imagem 14" descr="Forma&#10;&#10;Descrição gerada automaticamente">
            <a:extLst>
              <a:ext uri="{FF2B5EF4-FFF2-40B4-BE49-F238E27FC236}">
                <a16:creationId xmlns:a16="http://schemas.microsoft.com/office/drawing/2014/main" id="{9930C89F-3044-8494-B16B-8C601B6A77FE}"/>
              </a:ext>
            </a:extLst>
          </p:cNvPr>
          <p:cNvPicPr>
            <a:picLocks noChangeAspect="1"/>
          </p:cNvPicPr>
          <p:nvPr/>
        </p:nvPicPr>
        <p:blipFill>
          <a:blip r:embed="rId3"/>
          <a:stretch>
            <a:fillRect/>
          </a:stretch>
        </p:blipFill>
        <p:spPr>
          <a:xfrm rot="21240000">
            <a:off x="1704911" y="1473688"/>
            <a:ext cx="1414670" cy="1859032"/>
          </a:xfrm>
          <a:prstGeom prst="rect">
            <a:avLst/>
          </a:prstGeom>
        </p:spPr>
      </p:pic>
      <p:sp>
        <p:nvSpPr>
          <p:cNvPr id="17" name="Fluxograma: Dados 16">
            <a:extLst>
              <a:ext uri="{FF2B5EF4-FFF2-40B4-BE49-F238E27FC236}">
                <a16:creationId xmlns:a16="http://schemas.microsoft.com/office/drawing/2014/main" id="{CCE023AB-FED7-9C58-069B-E3F43504D380}"/>
              </a:ext>
            </a:extLst>
          </p:cNvPr>
          <p:cNvSpPr/>
          <p:nvPr/>
        </p:nvSpPr>
        <p:spPr>
          <a:xfrm rot="19769865">
            <a:off x="-3093595" y="-436500"/>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solidFill>
                <a:srgbClr val="253045"/>
              </a:solidFill>
            </a:endParaRPr>
          </a:p>
        </p:txBody>
      </p:sp>
      <p:sp>
        <p:nvSpPr>
          <p:cNvPr id="18" name="CaixaDeTexto 3">
            <a:extLst>
              <a:ext uri="{FF2B5EF4-FFF2-40B4-BE49-F238E27FC236}">
                <a16:creationId xmlns:a16="http://schemas.microsoft.com/office/drawing/2014/main" id="{AC8B5F02-8AFE-169D-3886-EA037FF1132B}"/>
              </a:ext>
            </a:extLst>
          </p:cNvPr>
          <p:cNvSpPr txBox="1"/>
          <p:nvPr/>
        </p:nvSpPr>
        <p:spPr>
          <a:xfrm>
            <a:off x="3498195" y="1312432"/>
            <a:ext cx="1534483" cy="369332"/>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691616"/>
                </a:solidFill>
                <a:latin typeface="Bahnschrift"/>
                <a:ea typeface="+mn-lt"/>
                <a:cs typeface="+mn-lt"/>
              </a:rPr>
              <a:t>HIERARQUIA</a:t>
            </a:r>
          </a:p>
        </p:txBody>
      </p:sp>
      <p:pic>
        <p:nvPicPr>
          <p:cNvPr id="19" name="Gráfico 19" descr="Fechar com preenchimento sólido">
            <a:extLst>
              <a:ext uri="{FF2B5EF4-FFF2-40B4-BE49-F238E27FC236}">
                <a16:creationId xmlns:a16="http://schemas.microsoft.com/office/drawing/2014/main" id="{069A89BD-B067-674F-EFFF-2F36189E05D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049755" y="1608541"/>
            <a:ext cx="432025" cy="432915"/>
          </a:xfrm>
          <a:prstGeom prst="rect">
            <a:avLst/>
          </a:prstGeom>
        </p:spPr>
      </p:pic>
      <p:sp>
        <p:nvSpPr>
          <p:cNvPr id="20" name="CaixaDeTexto 3">
            <a:extLst>
              <a:ext uri="{FF2B5EF4-FFF2-40B4-BE49-F238E27FC236}">
                <a16:creationId xmlns:a16="http://schemas.microsoft.com/office/drawing/2014/main" id="{A2721C28-1CDA-219B-042B-EDC332D2BFAC}"/>
              </a:ext>
            </a:extLst>
          </p:cNvPr>
          <p:cNvSpPr txBox="1"/>
          <p:nvPr/>
        </p:nvSpPr>
        <p:spPr>
          <a:xfrm>
            <a:off x="5181353" y="1312435"/>
            <a:ext cx="1998308" cy="369332"/>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b="1">
                <a:solidFill>
                  <a:srgbClr val="8C9FA1"/>
                </a:solidFill>
                <a:latin typeface="Bahnschrift"/>
                <a:ea typeface="+mn-lt"/>
                <a:cs typeface="+mn-lt"/>
              </a:rPr>
              <a:t>COMPETÊNCIAS</a:t>
            </a:r>
          </a:p>
        </p:txBody>
      </p:sp>
      <p:pic>
        <p:nvPicPr>
          <p:cNvPr id="21" name="Gráfico 18" descr="Marca de seleção com preenchimento sólido">
            <a:extLst>
              <a:ext uri="{FF2B5EF4-FFF2-40B4-BE49-F238E27FC236}">
                <a16:creationId xmlns:a16="http://schemas.microsoft.com/office/drawing/2014/main" id="{BB07E612-BAD7-2155-2E68-CD36910E9537}"/>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5861661" y="1591862"/>
            <a:ext cx="461434" cy="465668"/>
          </a:xfrm>
          <a:prstGeom prst="rect">
            <a:avLst/>
          </a:prstGeom>
        </p:spPr>
      </p:pic>
      <p:sp>
        <p:nvSpPr>
          <p:cNvPr id="23" name="Retângulo 22">
            <a:extLst>
              <a:ext uri="{FF2B5EF4-FFF2-40B4-BE49-F238E27FC236}">
                <a16:creationId xmlns:a16="http://schemas.microsoft.com/office/drawing/2014/main" id="{DECF1A5B-DEAB-411F-F42D-ED03687E1115}"/>
              </a:ext>
            </a:extLst>
          </p:cNvPr>
          <p:cNvSpPr/>
          <p:nvPr/>
        </p:nvSpPr>
        <p:spPr>
          <a:xfrm>
            <a:off x="1749094" y="4251805"/>
            <a:ext cx="4359368" cy="2169583"/>
          </a:xfrm>
          <a:prstGeom prst="rect">
            <a:avLst/>
          </a:prstGeom>
          <a:solidFill>
            <a:srgbClr val="8C9FA1"/>
          </a:solidFill>
          <a:ln>
            <a:solidFill>
              <a:srgbClr val="8C9F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2" name="Imagem 21" descr="Uma imagem contendo Diagrama&#10;&#10;Descrição gerada automaticamente">
            <a:extLst>
              <a:ext uri="{FF2B5EF4-FFF2-40B4-BE49-F238E27FC236}">
                <a16:creationId xmlns:a16="http://schemas.microsoft.com/office/drawing/2014/main" id="{64487BF7-61E2-CD92-229D-FEC64F36AEDD}"/>
              </a:ext>
            </a:extLst>
          </p:cNvPr>
          <p:cNvPicPr>
            <a:picLocks noChangeAspect="1"/>
          </p:cNvPicPr>
          <p:nvPr/>
        </p:nvPicPr>
        <p:blipFill>
          <a:blip r:embed="rId8"/>
          <a:stretch>
            <a:fillRect/>
          </a:stretch>
        </p:blipFill>
        <p:spPr>
          <a:xfrm>
            <a:off x="1829114" y="4181904"/>
            <a:ext cx="4378520" cy="2166407"/>
          </a:xfrm>
          <a:prstGeom prst="rect">
            <a:avLst/>
          </a:prstGeom>
        </p:spPr>
      </p:pic>
      <p:pic>
        <p:nvPicPr>
          <p:cNvPr id="25" name="Imagem 24" descr="Interface gráfica do usuário&#10;&#10;Descrição gerada automaticamente">
            <a:extLst>
              <a:ext uri="{FF2B5EF4-FFF2-40B4-BE49-F238E27FC236}">
                <a16:creationId xmlns:a16="http://schemas.microsoft.com/office/drawing/2014/main" id="{6369D76D-94A9-0109-C3DF-063996AAA4C7}"/>
              </a:ext>
            </a:extLst>
          </p:cNvPr>
          <p:cNvPicPr>
            <a:picLocks noChangeAspect="1"/>
          </p:cNvPicPr>
          <p:nvPr/>
        </p:nvPicPr>
        <p:blipFill>
          <a:blip r:embed="rId9"/>
          <a:stretch>
            <a:fillRect/>
          </a:stretch>
        </p:blipFill>
        <p:spPr>
          <a:xfrm>
            <a:off x="6955191" y="4506000"/>
            <a:ext cx="3739092" cy="1982259"/>
          </a:xfrm>
          <a:prstGeom prst="rect">
            <a:avLst/>
          </a:prstGeom>
        </p:spPr>
      </p:pic>
      <p:sp>
        <p:nvSpPr>
          <p:cNvPr id="27" name="CaixaDeTexto 3">
            <a:extLst>
              <a:ext uri="{FF2B5EF4-FFF2-40B4-BE49-F238E27FC236}">
                <a16:creationId xmlns:a16="http://schemas.microsoft.com/office/drawing/2014/main" id="{03668A66-A61B-1652-DB8E-050963B267D1}"/>
              </a:ext>
            </a:extLst>
          </p:cNvPr>
          <p:cNvSpPr txBox="1"/>
          <p:nvPr/>
        </p:nvSpPr>
        <p:spPr>
          <a:xfrm>
            <a:off x="7924410" y="4317417"/>
            <a:ext cx="1810569" cy="369332"/>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b="1">
                <a:solidFill>
                  <a:srgbClr val="253045"/>
                </a:solidFill>
                <a:latin typeface="Bahnschrift"/>
                <a:ea typeface="Calibri"/>
                <a:cs typeface="Calibri"/>
              </a:rPr>
              <a:t>ELEIÇÕES 2024</a:t>
            </a:r>
          </a:p>
        </p:txBody>
      </p:sp>
      <p:cxnSp>
        <p:nvCxnSpPr>
          <p:cNvPr id="28" name="Conector de Seta Reta 27">
            <a:extLst>
              <a:ext uri="{FF2B5EF4-FFF2-40B4-BE49-F238E27FC236}">
                <a16:creationId xmlns:a16="http://schemas.microsoft.com/office/drawing/2014/main" id="{F63E0280-7EB9-EC22-1B34-FFBC84372878}"/>
              </a:ext>
            </a:extLst>
          </p:cNvPr>
          <p:cNvCxnSpPr>
            <a:cxnSpLocks/>
          </p:cNvCxnSpPr>
          <p:nvPr/>
        </p:nvCxnSpPr>
        <p:spPr>
          <a:xfrm>
            <a:off x="6872257" y="2637132"/>
            <a:ext cx="1267789" cy="289062"/>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
        <p:nvSpPr>
          <p:cNvPr id="29" name="Fluxograma: Dados 28">
            <a:extLst>
              <a:ext uri="{FF2B5EF4-FFF2-40B4-BE49-F238E27FC236}">
                <a16:creationId xmlns:a16="http://schemas.microsoft.com/office/drawing/2014/main" id="{1238C575-594E-F384-4373-F8A00596F86B}"/>
              </a:ext>
            </a:extLst>
          </p:cNvPr>
          <p:cNvSpPr/>
          <p:nvPr/>
        </p:nvSpPr>
        <p:spPr>
          <a:xfrm rot="-4800000">
            <a:off x="11106421" y="-1653869"/>
            <a:ext cx="4373478" cy="2924323"/>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cxnSp>
        <p:nvCxnSpPr>
          <p:cNvPr id="12" name="Conector de Seta Reta 11">
            <a:extLst>
              <a:ext uri="{FF2B5EF4-FFF2-40B4-BE49-F238E27FC236}">
                <a16:creationId xmlns:a16="http://schemas.microsoft.com/office/drawing/2014/main" id="{B993575F-3C91-211B-FEB8-C9DF67727E78}"/>
              </a:ext>
            </a:extLst>
          </p:cNvPr>
          <p:cNvCxnSpPr/>
          <p:nvPr/>
        </p:nvCxnSpPr>
        <p:spPr>
          <a:xfrm flipV="1">
            <a:off x="6227749" y="4486303"/>
            <a:ext cx="1700141" cy="6350"/>
          </a:xfrm>
          <a:prstGeom prst="straightConnector1">
            <a:avLst/>
          </a:prstGeom>
          <a:ln>
            <a:solidFill>
              <a:srgbClr val="CDD5D6"/>
            </a:solidFill>
          </a:ln>
        </p:spPr>
        <p:style>
          <a:lnRef idx="2">
            <a:schemeClr val="accent1"/>
          </a:lnRef>
          <a:fillRef idx="0">
            <a:schemeClr val="accent1"/>
          </a:fillRef>
          <a:effectRef idx="1">
            <a:schemeClr val="accent1"/>
          </a:effectRef>
          <a:fontRef idx="minor">
            <a:schemeClr val="tx1"/>
          </a:fontRef>
        </p:style>
      </p:cxnSp>
      <p:pic>
        <p:nvPicPr>
          <p:cNvPr id="24" name="Gráfico 19" descr="Fechar com preenchimento sólido">
            <a:extLst>
              <a:ext uri="{FF2B5EF4-FFF2-40B4-BE49-F238E27FC236}">
                <a16:creationId xmlns:a16="http://schemas.microsoft.com/office/drawing/2014/main" id="{BB5D4197-E265-378C-CBF8-04FBBB0AC7C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29436" y="5266657"/>
            <a:ext cx="658565" cy="607969"/>
          </a:xfrm>
          <a:prstGeom prst="rect">
            <a:avLst/>
          </a:prstGeom>
        </p:spPr>
      </p:pic>
      <p:sp>
        <p:nvSpPr>
          <p:cNvPr id="30" name="Retângulo 29">
            <a:extLst>
              <a:ext uri="{FF2B5EF4-FFF2-40B4-BE49-F238E27FC236}">
                <a16:creationId xmlns:a16="http://schemas.microsoft.com/office/drawing/2014/main" id="{618070E7-D9EF-07E0-5501-3C7FC386B28D}"/>
              </a:ext>
            </a:extLst>
          </p:cNvPr>
          <p:cNvSpPr/>
          <p:nvPr/>
        </p:nvSpPr>
        <p:spPr>
          <a:xfrm>
            <a:off x="7743567" y="5210432"/>
            <a:ext cx="910166" cy="635000"/>
          </a:xfrm>
          <a:prstGeom prst="rect">
            <a:avLst/>
          </a:prstGeom>
          <a:solidFill>
            <a:srgbClr val="96BC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7">
            <a:extLst>
              <a:ext uri="{FF2B5EF4-FFF2-40B4-BE49-F238E27FC236}">
                <a16:creationId xmlns:a16="http://schemas.microsoft.com/office/drawing/2014/main" id="{C2405668-E304-9AD4-4159-0F108F697889}"/>
              </a:ext>
            </a:extLst>
          </p:cNvPr>
          <p:cNvSpPr txBox="1"/>
          <p:nvPr/>
        </p:nvSpPr>
        <p:spPr>
          <a:xfrm>
            <a:off x="7598935" y="5287175"/>
            <a:ext cx="1604874" cy="52322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800" b="1">
                <a:solidFill>
                  <a:srgbClr val="253045"/>
                </a:solidFill>
                <a:latin typeface="Bahnschrift"/>
              </a:rPr>
              <a:t>INÍCIO</a:t>
            </a:r>
            <a:endParaRPr lang="pt-BR" sz="3200" b="1">
              <a:solidFill>
                <a:srgbClr val="576C94"/>
              </a:solidFill>
              <a:latin typeface="Bahnschrift" panose="020B0502040204020203" pitchFamily="34" charset="0"/>
            </a:endParaRPr>
          </a:p>
        </p:txBody>
      </p:sp>
    </p:spTree>
    <p:extLst>
      <p:ext uri="{BB962C8B-B14F-4D97-AF65-F5344CB8AC3E}">
        <p14:creationId xmlns:p14="http://schemas.microsoft.com/office/powerpoint/2010/main" val="148728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2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p:stCondLst>
                              <p:cond delay="250"/>
                            </p:stCondLst>
                            <p:childTnLst>
                              <p:par>
                                <p:cTn id="23" presetID="1" presetClass="entr" presetSubtype="0" fill="hold" nodeType="afterEffect">
                                  <p:stCondLst>
                                    <p:cond delay="25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250"/>
                                  </p:stCondLst>
                                  <p:childTnLst>
                                    <p:set>
                                      <p:cBhvr>
                                        <p:cTn id="27" dur="1" fill="hold">
                                          <p:stCondLst>
                                            <p:cond delay="0"/>
                                          </p:stCondLst>
                                        </p:cTn>
                                        <p:tgtEl>
                                          <p:spTgt spid="10"/>
                                        </p:tgtEl>
                                        <p:attrNameLst>
                                          <p:attrName>style.visibility</p:attrName>
                                        </p:attrNameLst>
                                      </p:cBhvr>
                                      <p:to>
                                        <p:strVal val="visible"/>
                                      </p:to>
                                    </p:set>
                                  </p:childTnLst>
                                </p:cTn>
                              </p:par>
                            </p:childTnLst>
                          </p:cTn>
                        </p:par>
                        <p:par>
                          <p:cTn id="28" fill="hold">
                            <p:stCondLst>
                              <p:cond delay="750"/>
                            </p:stCondLst>
                            <p:childTnLst>
                              <p:par>
                                <p:cTn id="29" presetID="1" presetClass="entr" presetSubtype="0" fill="hold" nodeType="afterEffect">
                                  <p:stCondLst>
                                    <p:cond delay="25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1000"/>
                            </p:stCondLst>
                            <p:childTnLst>
                              <p:par>
                                <p:cTn id="32" presetID="1" presetClass="entr" presetSubtype="0" fill="hold" grpId="0" nodeType="afterEffect">
                                  <p:stCondLst>
                                    <p:cond delay="25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25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par>
                          <p:cTn id="42" fill="hold">
                            <p:stCondLst>
                              <p:cond delay="750"/>
                            </p:stCondLst>
                            <p:childTnLst>
                              <p:par>
                                <p:cTn id="43" presetID="10" presetClass="entr" presetSubtype="0" fill="hold" grpId="0" nodeType="afterEffect">
                                  <p:stCondLst>
                                    <p:cond delay="5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25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5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par>
                          <p:cTn id="74" fill="hold">
                            <p:stCondLst>
                              <p:cond delay="0"/>
                            </p:stCondLst>
                            <p:childTnLst>
                              <p:par>
                                <p:cTn id="75" presetID="14" presetClass="entr" presetSubtype="10" fill="hold" grpId="0" nodeType="afterEffect">
                                  <p:stCondLst>
                                    <p:cond delay="750"/>
                                  </p:stCondLst>
                                  <p:childTnLst>
                                    <p:set>
                                      <p:cBhvr>
                                        <p:cTn id="76" dur="1" fill="hold">
                                          <p:stCondLst>
                                            <p:cond delay="0"/>
                                          </p:stCondLst>
                                        </p:cTn>
                                        <p:tgtEl>
                                          <p:spTgt spid="30"/>
                                        </p:tgtEl>
                                        <p:attrNameLst>
                                          <p:attrName>style.visibility</p:attrName>
                                        </p:attrNameLst>
                                      </p:cBhvr>
                                      <p:to>
                                        <p:strVal val="visible"/>
                                      </p:to>
                                    </p:set>
                                    <p:animEffect transition="in" filter="randombar(horizontal)">
                                      <p:cBhvr>
                                        <p:cTn id="77" dur="500"/>
                                        <p:tgtEl>
                                          <p:spTgt spid="30"/>
                                        </p:tgtEl>
                                      </p:cBhvr>
                                    </p:animEffect>
                                  </p:childTnLst>
                                </p:cTn>
                              </p:par>
                              <p:par>
                                <p:cTn id="78" presetID="14" presetClass="entr" presetSubtype="10" fill="hold" grpId="0" nodeType="withEffect">
                                  <p:stCondLst>
                                    <p:cond delay="750"/>
                                  </p:stCondLst>
                                  <p:childTnLst>
                                    <p:set>
                                      <p:cBhvr>
                                        <p:cTn id="79" dur="1" fill="hold">
                                          <p:stCondLst>
                                            <p:cond delay="0"/>
                                          </p:stCondLst>
                                        </p:cTn>
                                        <p:tgtEl>
                                          <p:spTgt spid="26"/>
                                        </p:tgtEl>
                                        <p:attrNameLst>
                                          <p:attrName>style.visibility</p:attrName>
                                        </p:attrNameLst>
                                      </p:cBhvr>
                                      <p:to>
                                        <p:strVal val="visible"/>
                                      </p:to>
                                    </p:set>
                                    <p:animEffect transition="in" filter="randombar(horizontal)">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P spid="14" grpId="0" animBg="1"/>
      <p:bldP spid="18" grpId="0"/>
      <p:bldP spid="20" grpId="0"/>
      <p:bldP spid="23" grpId="0" animBg="1"/>
      <p:bldP spid="27" grpId="0"/>
      <p:bldP spid="30" grpId="0"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CaixaDeTexto 7">
            <a:extLst>
              <a:ext uri="{FF2B5EF4-FFF2-40B4-BE49-F238E27FC236}">
                <a16:creationId xmlns:a16="http://schemas.microsoft.com/office/drawing/2014/main" id="{28B2C2AF-BCF2-A6E3-7FBA-9535F5E8F97A}"/>
              </a:ext>
            </a:extLst>
          </p:cNvPr>
          <p:cNvSpPr txBox="1"/>
          <p:nvPr/>
        </p:nvSpPr>
        <p:spPr>
          <a:xfrm>
            <a:off x="724917" y="4636217"/>
            <a:ext cx="9108456" cy="769441"/>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400" b="1">
                <a:solidFill>
                  <a:srgbClr val="7D2027"/>
                </a:solidFill>
                <a:latin typeface="Bahnschrift"/>
              </a:rPr>
              <a:t>MINISTÉRIO PÚBLICO DE CONTAS:</a:t>
            </a:r>
          </a:p>
        </p:txBody>
      </p:sp>
      <p:sp>
        <p:nvSpPr>
          <p:cNvPr id="3" name="Fluxograma: Dados 2">
            <a:extLst>
              <a:ext uri="{FF2B5EF4-FFF2-40B4-BE49-F238E27FC236}">
                <a16:creationId xmlns:a16="http://schemas.microsoft.com/office/drawing/2014/main" id="{AFA05AFE-279F-C8AD-5B62-91C838CEF097}"/>
              </a:ext>
            </a:extLst>
          </p:cNvPr>
          <p:cNvSpPr/>
          <p:nvPr/>
        </p:nvSpPr>
        <p:spPr>
          <a:xfrm rot="8700000">
            <a:off x="-2183052" y="-401240"/>
            <a:ext cx="4373478" cy="2924323"/>
          </a:xfrm>
          <a:prstGeom prst="flowChartInputOutput">
            <a:avLst/>
          </a:prstGeom>
          <a:solidFill>
            <a:srgbClr val="253045">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5" name="Fluxograma: Dados 4">
            <a:extLst>
              <a:ext uri="{FF2B5EF4-FFF2-40B4-BE49-F238E27FC236}">
                <a16:creationId xmlns:a16="http://schemas.microsoft.com/office/drawing/2014/main" id="{3AC8E092-27E8-A6B2-2D3F-6AFF22BFCAEE}"/>
              </a:ext>
            </a:extLst>
          </p:cNvPr>
          <p:cNvSpPr/>
          <p:nvPr/>
        </p:nvSpPr>
        <p:spPr>
          <a:xfrm rot="2340000">
            <a:off x="10731368" y="6697315"/>
            <a:ext cx="4373478" cy="1405990"/>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sp>
        <p:nvSpPr>
          <p:cNvPr id="8" name="Fluxograma: Dados 7">
            <a:extLst>
              <a:ext uri="{FF2B5EF4-FFF2-40B4-BE49-F238E27FC236}">
                <a16:creationId xmlns:a16="http://schemas.microsoft.com/office/drawing/2014/main" id="{F217ED05-C44F-76E7-3C49-80469BE5154F}"/>
              </a:ext>
            </a:extLst>
          </p:cNvPr>
          <p:cNvSpPr/>
          <p:nvPr/>
        </p:nvSpPr>
        <p:spPr>
          <a:xfrm rot="6060000">
            <a:off x="9775738" y="-193084"/>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9" name="Imagem 8" descr="Foto em preto e branco de pássaro no ar&#10;&#10;Descrição gerada automaticamente">
            <a:extLst>
              <a:ext uri="{FF2B5EF4-FFF2-40B4-BE49-F238E27FC236}">
                <a16:creationId xmlns:a16="http://schemas.microsoft.com/office/drawing/2014/main" id="{61C7A5E6-AB2F-5FB5-12CF-297A2DE1F786}"/>
              </a:ext>
            </a:extLst>
          </p:cNvPr>
          <p:cNvPicPr>
            <a:picLocks noChangeAspect="1"/>
          </p:cNvPicPr>
          <p:nvPr/>
        </p:nvPicPr>
        <p:blipFill>
          <a:blip r:embed="rId2"/>
          <a:stretch>
            <a:fillRect/>
          </a:stretch>
        </p:blipFill>
        <p:spPr>
          <a:xfrm rot="12060000">
            <a:off x="-209019" y="-2189856"/>
            <a:ext cx="3517650" cy="4378003"/>
          </a:xfrm>
          <a:prstGeom prst="rect">
            <a:avLst/>
          </a:prstGeom>
        </p:spPr>
      </p:pic>
      <p:sp>
        <p:nvSpPr>
          <p:cNvPr id="7" name="CaixaDeTexto 7">
            <a:extLst>
              <a:ext uri="{FF2B5EF4-FFF2-40B4-BE49-F238E27FC236}">
                <a16:creationId xmlns:a16="http://schemas.microsoft.com/office/drawing/2014/main" id="{28B2C2AF-BCF2-A6E3-7FBA-9535F5E8F97A}"/>
              </a:ext>
            </a:extLst>
          </p:cNvPr>
          <p:cNvSpPr txBox="1"/>
          <p:nvPr/>
        </p:nvSpPr>
        <p:spPr>
          <a:xfrm>
            <a:off x="3923095" y="5408081"/>
            <a:ext cx="9108456" cy="144655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400" b="1">
                <a:solidFill>
                  <a:srgbClr val="7D2027"/>
                </a:solidFill>
                <a:latin typeface="Bahnschrift"/>
              </a:rPr>
              <a:t>(II) O que faz?</a:t>
            </a:r>
            <a:endParaRPr lang="pt-BR" sz="4400" b="1">
              <a:solidFill>
                <a:srgbClr val="7D2027"/>
              </a:solidFill>
              <a:latin typeface="Bahnschrift" panose="020B0502040204020203" pitchFamily="34" charset="0"/>
            </a:endParaRPr>
          </a:p>
          <a:p>
            <a:endParaRPr lang="pt-BR" sz="4400" b="1">
              <a:latin typeface="Bahnschrift" panose="020B0502040204020203" pitchFamily="34" charset="0"/>
            </a:endParaRPr>
          </a:p>
        </p:txBody>
      </p:sp>
      <p:sp>
        <p:nvSpPr>
          <p:cNvPr id="10" name="CaixaDeTexto 7">
            <a:extLst>
              <a:ext uri="{FF2B5EF4-FFF2-40B4-BE49-F238E27FC236}">
                <a16:creationId xmlns:a16="http://schemas.microsoft.com/office/drawing/2014/main" id="{28B2C2AF-BCF2-A6E3-7FBA-9535F5E8F97A}"/>
              </a:ext>
            </a:extLst>
          </p:cNvPr>
          <p:cNvSpPr txBox="1"/>
          <p:nvPr/>
        </p:nvSpPr>
        <p:spPr>
          <a:xfrm>
            <a:off x="724917" y="5411146"/>
            <a:ext cx="9108456" cy="769441"/>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4400" b="1">
                <a:solidFill>
                  <a:srgbClr val="7D2027"/>
                </a:solidFill>
                <a:latin typeface="Bahnschrift"/>
              </a:rPr>
              <a:t>(I) O que é e</a:t>
            </a:r>
            <a:endParaRPr lang="pt-BR" sz="4400" b="1">
              <a:latin typeface="Bahnschrift" panose="020B0502040204020203" pitchFamily="34" charset="0"/>
            </a:endParaRPr>
          </a:p>
        </p:txBody>
      </p:sp>
    </p:spTree>
    <p:extLst>
      <p:ext uri="{BB962C8B-B14F-4D97-AF65-F5344CB8AC3E}">
        <p14:creationId xmlns:p14="http://schemas.microsoft.com/office/powerpoint/2010/main" val="177475097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DB7609C2-4B0C-DAD8-8DF7-9679B4BFBD59}"/>
              </a:ext>
            </a:extLst>
          </p:cNvPr>
          <p:cNvSpPr/>
          <p:nvPr/>
        </p:nvSpPr>
        <p:spPr>
          <a:xfrm>
            <a:off x="1717710" y="2690038"/>
            <a:ext cx="4684543" cy="3442869"/>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7">
            <a:extLst>
              <a:ext uri="{FF2B5EF4-FFF2-40B4-BE49-F238E27FC236}">
                <a16:creationId xmlns:a16="http://schemas.microsoft.com/office/drawing/2014/main" id="{4FDEE907-20DD-E524-D55F-E62672E4ADD1}"/>
              </a:ext>
            </a:extLst>
          </p:cNvPr>
          <p:cNvSpPr txBox="1"/>
          <p:nvPr/>
        </p:nvSpPr>
        <p:spPr>
          <a:xfrm>
            <a:off x="566167" y="307634"/>
            <a:ext cx="9108456"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(I) O QUE É O MINISTÉRIO PÚBLICO DE CONTAS?</a:t>
            </a:r>
            <a:endParaRPr lang="pt-BR" sz="2000" b="1">
              <a:solidFill>
                <a:srgbClr val="7D2027"/>
              </a:solidFill>
              <a:latin typeface="Bahnschrift" panose="020B0502040204020203" pitchFamily="34" charset="0"/>
            </a:endParaRPr>
          </a:p>
        </p:txBody>
      </p:sp>
      <p:sp>
        <p:nvSpPr>
          <p:cNvPr id="22" name="Fluxograma: Dados 21">
            <a:extLst>
              <a:ext uri="{FF2B5EF4-FFF2-40B4-BE49-F238E27FC236}">
                <a16:creationId xmlns:a16="http://schemas.microsoft.com/office/drawing/2014/main" id="{852D0986-5E6F-1F99-5417-894FD86A4A8F}"/>
              </a:ext>
            </a:extLst>
          </p:cNvPr>
          <p:cNvSpPr/>
          <p:nvPr/>
        </p:nvSpPr>
        <p:spPr>
          <a:xfrm rot="-840000">
            <a:off x="10429361" y="6201879"/>
            <a:ext cx="4310848" cy="1740017"/>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4" name="Imagem 23" descr="Foto em preto e branco de pássaro no ar&#10;&#10;Descrição gerada automaticamente">
            <a:extLst>
              <a:ext uri="{FF2B5EF4-FFF2-40B4-BE49-F238E27FC236}">
                <a16:creationId xmlns:a16="http://schemas.microsoft.com/office/drawing/2014/main" id="{1E521E8A-01F5-AF71-70F9-7DBD1400219C}"/>
              </a:ext>
            </a:extLst>
          </p:cNvPr>
          <p:cNvPicPr>
            <a:picLocks noChangeAspect="1"/>
          </p:cNvPicPr>
          <p:nvPr/>
        </p:nvPicPr>
        <p:blipFill>
          <a:blip r:embed="rId2"/>
          <a:stretch>
            <a:fillRect/>
          </a:stretch>
        </p:blipFill>
        <p:spPr>
          <a:xfrm rot="12060000">
            <a:off x="-1982524" y="-2333892"/>
            <a:ext cx="3517650" cy="4378003"/>
          </a:xfrm>
          <a:prstGeom prst="rect">
            <a:avLst/>
          </a:prstGeom>
        </p:spPr>
      </p:pic>
      <p:sp>
        <p:nvSpPr>
          <p:cNvPr id="26" name="Fluxograma: Dados 25">
            <a:extLst>
              <a:ext uri="{FF2B5EF4-FFF2-40B4-BE49-F238E27FC236}">
                <a16:creationId xmlns:a16="http://schemas.microsoft.com/office/drawing/2014/main" id="{9E847252-7BAC-EBBC-72F1-4796C611CC3D}"/>
              </a:ext>
            </a:extLst>
          </p:cNvPr>
          <p:cNvSpPr/>
          <p:nvPr/>
        </p:nvSpPr>
        <p:spPr>
          <a:xfrm rot="6501403">
            <a:off x="-1921108" y="-2184823"/>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15" name="Imagem 14" descr="Logotipo&#10;&#10;Descrição gerada automaticamente">
            <a:extLst>
              <a:ext uri="{FF2B5EF4-FFF2-40B4-BE49-F238E27FC236}">
                <a16:creationId xmlns:a16="http://schemas.microsoft.com/office/drawing/2014/main" id="{9B6DCF11-039C-DED3-6ACE-E993D71EFB80}"/>
              </a:ext>
            </a:extLst>
          </p:cNvPr>
          <p:cNvPicPr>
            <a:picLocks noChangeAspect="1"/>
          </p:cNvPicPr>
          <p:nvPr/>
        </p:nvPicPr>
        <p:blipFill>
          <a:blip r:embed="rId3"/>
          <a:stretch>
            <a:fillRect/>
          </a:stretch>
        </p:blipFill>
        <p:spPr>
          <a:xfrm>
            <a:off x="734070" y="1593533"/>
            <a:ext cx="1234285" cy="1451215"/>
          </a:xfrm>
          <a:prstGeom prst="rect">
            <a:avLst/>
          </a:prstGeom>
        </p:spPr>
      </p:pic>
      <p:sp>
        <p:nvSpPr>
          <p:cNvPr id="19" name="Retângulo 18"/>
          <p:cNvSpPr/>
          <p:nvPr/>
        </p:nvSpPr>
        <p:spPr>
          <a:xfrm>
            <a:off x="1951883" y="2921424"/>
            <a:ext cx="3899794" cy="369332"/>
          </a:xfrm>
          <a:prstGeom prst="rect">
            <a:avLst/>
          </a:prstGeom>
        </p:spPr>
        <p:txBody>
          <a:bodyPr wrap="square">
            <a:spAutoFit/>
          </a:bodyPr>
          <a:lstStyle/>
          <a:p>
            <a:pPr marL="285750" indent="-285750">
              <a:buFont typeface="Wingdings"/>
              <a:buChar char="§"/>
            </a:pPr>
            <a:r>
              <a:rPr lang="pt-BR">
                <a:solidFill>
                  <a:srgbClr val="E6E6E6"/>
                </a:solidFill>
                <a:latin typeface="Barlow" panose="00000500000000000000" pitchFamily="2" charset="0"/>
                <a:ea typeface="+mn-lt"/>
                <a:cs typeface="+mn-lt"/>
              </a:rPr>
              <a:t>Controle externo</a:t>
            </a:r>
            <a:endParaRPr lang="pt-BR">
              <a:solidFill>
                <a:srgbClr val="E6E6E6"/>
              </a:solidFill>
              <a:latin typeface="Barlow" panose="00000500000000000000" pitchFamily="2" charset="0"/>
            </a:endParaRPr>
          </a:p>
        </p:txBody>
      </p:sp>
      <p:sp>
        <p:nvSpPr>
          <p:cNvPr id="20" name="Retângulo 19"/>
          <p:cNvSpPr/>
          <p:nvPr/>
        </p:nvSpPr>
        <p:spPr>
          <a:xfrm>
            <a:off x="1951883" y="5407388"/>
            <a:ext cx="2933816" cy="369332"/>
          </a:xfrm>
          <a:prstGeom prst="rect">
            <a:avLst/>
          </a:prstGeom>
        </p:spPr>
        <p:txBody>
          <a:bodyPr wrap="none">
            <a:spAutoFit/>
          </a:bodyPr>
          <a:lstStyle/>
          <a:p>
            <a:pPr marL="285750" indent="-285750">
              <a:buFont typeface="Wingdings" panose="05000000000000000000" pitchFamily="2" charset="2"/>
              <a:buChar char="§"/>
            </a:pPr>
            <a:r>
              <a:rPr lang="pt-BR" dirty="0">
                <a:solidFill>
                  <a:srgbClr val="E6E6E6"/>
                </a:solidFill>
                <a:latin typeface="Barlow" panose="00000500000000000000" pitchFamily="2" charset="0"/>
                <a:ea typeface="+mn-lt"/>
                <a:cs typeface="+mn-lt"/>
              </a:rPr>
              <a:t>Independência funcional</a:t>
            </a:r>
            <a:endParaRPr lang="pt-BR" dirty="0">
              <a:solidFill>
                <a:srgbClr val="E6E6E6"/>
              </a:solidFill>
              <a:latin typeface="Barlow" panose="00000500000000000000" pitchFamily="2" charset="0"/>
              <a:cs typeface="Arial"/>
            </a:endParaRPr>
          </a:p>
        </p:txBody>
      </p:sp>
      <p:sp>
        <p:nvSpPr>
          <p:cNvPr id="21" name="CaixaDeTexto 3">
            <a:extLst>
              <a:ext uri="{FF2B5EF4-FFF2-40B4-BE49-F238E27FC236}">
                <a16:creationId xmlns:a16="http://schemas.microsoft.com/office/drawing/2014/main" id="{35914B70-2B9A-3A7A-00C2-396EF112A3D0}"/>
              </a:ext>
            </a:extLst>
          </p:cNvPr>
          <p:cNvSpPr txBox="1"/>
          <p:nvPr/>
        </p:nvSpPr>
        <p:spPr>
          <a:xfrm>
            <a:off x="1951883" y="3367845"/>
            <a:ext cx="4188599" cy="923330"/>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a:solidFill>
                  <a:srgbClr val="E6E6E6"/>
                </a:solidFill>
                <a:latin typeface="Barlow" panose="00000500000000000000" pitchFamily="2" charset="0"/>
                <a:ea typeface="+mn-lt"/>
                <a:cs typeface="+mn-lt"/>
              </a:rPr>
              <a:t>Defesa da ordem jurídica e do regime democrático</a:t>
            </a:r>
            <a:endParaRPr lang="pt-BR">
              <a:solidFill>
                <a:srgbClr val="E6E6E6"/>
              </a:solidFill>
              <a:latin typeface="Barlow" panose="00000500000000000000" pitchFamily="2" charset="0"/>
            </a:endParaRPr>
          </a:p>
          <a:p>
            <a:endParaRPr lang="pt-BR">
              <a:solidFill>
                <a:srgbClr val="E6E6E6"/>
              </a:solidFill>
              <a:latin typeface="Aptos Display"/>
              <a:ea typeface="Calibri"/>
              <a:cs typeface="Calibri"/>
            </a:endParaRPr>
          </a:p>
        </p:txBody>
      </p:sp>
      <p:sp>
        <p:nvSpPr>
          <p:cNvPr id="23" name="Retângulo 22"/>
          <p:cNvSpPr/>
          <p:nvPr/>
        </p:nvSpPr>
        <p:spPr>
          <a:xfrm>
            <a:off x="1951883" y="5017959"/>
            <a:ext cx="4224233" cy="369332"/>
          </a:xfrm>
          <a:prstGeom prst="rect">
            <a:avLst/>
          </a:prstGeom>
        </p:spPr>
        <p:txBody>
          <a:bodyPr wrap="none">
            <a:spAutoFit/>
          </a:bodyPr>
          <a:lstStyle/>
          <a:p>
            <a:pPr marL="285750" indent="-285750">
              <a:buFont typeface="Wingdings"/>
              <a:buChar char="§"/>
            </a:pPr>
            <a:r>
              <a:rPr lang="pt-BR" dirty="0">
                <a:solidFill>
                  <a:srgbClr val="E6E6E6"/>
                </a:solidFill>
                <a:latin typeface="Barlow" panose="00000500000000000000" pitchFamily="2" charset="0"/>
                <a:ea typeface="+mn-lt"/>
                <a:cs typeface="+mn-lt"/>
              </a:rPr>
              <a:t>Guarda da lei e fiscal de sua execução</a:t>
            </a:r>
            <a:endParaRPr lang="pt-BR" dirty="0">
              <a:solidFill>
                <a:srgbClr val="E6E6E6"/>
              </a:solidFill>
              <a:latin typeface="Barlow" panose="00000500000000000000" pitchFamily="2" charset="0"/>
            </a:endParaRPr>
          </a:p>
        </p:txBody>
      </p:sp>
      <p:sp>
        <p:nvSpPr>
          <p:cNvPr id="28" name="Retângulo 27"/>
          <p:cNvSpPr/>
          <p:nvPr/>
        </p:nvSpPr>
        <p:spPr>
          <a:xfrm>
            <a:off x="2036982" y="1775117"/>
            <a:ext cx="4391914" cy="830997"/>
          </a:xfrm>
          <a:prstGeom prst="rect">
            <a:avLst/>
          </a:prstGeom>
        </p:spPr>
        <p:txBody>
          <a:bodyPr wrap="square">
            <a:spAutoFit/>
          </a:bodyPr>
          <a:lstStyle/>
          <a:p>
            <a:r>
              <a:rPr lang="pt-BR" sz="2400" b="1">
                <a:solidFill>
                  <a:srgbClr val="6D7A91"/>
                </a:solidFill>
                <a:latin typeface="Bahnschrift" panose="020B0502040204020203" pitchFamily="34" charset="0"/>
                <a:ea typeface="+mn-lt"/>
                <a:cs typeface="+mn-lt"/>
              </a:rPr>
              <a:t>Ministério Público de Contas </a:t>
            </a:r>
          </a:p>
          <a:p>
            <a:r>
              <a:rPr lang="pt-BR" sz="2400" b="1">
                <a:solidFill>
                  <a:srgbClr val="6D7A91"/>
                </a:solidFill>
                <a:latin typeface="Bahnschrift" panose="020B0502040204020203" pitchFamily="34" charset="0"/>
                <a:ea typeface="+mn-lt"/>
                <a:cs typeface="+mn-lt"/>
              </a:rPr>
              <a:t>do Estado de Minas Gerais</a:t>
            </a:r>
            <a:endParaRPr lang="pt-BR" sz="2400" b="1">
              <a:solidFill>
                <a:srgbClr val="6D7A91"/>
              </a:solidFill>
              <a:latin typeface="Bahnschrift" panose="020B0502040204020203" pitchFamily="34" charset="0"/>
            </a:endParaRPr>
          </a:p>
        </p:txBody>
      </p:sp>
      <p:sp>
        <p:nvSpPr>
          <p:cNvPr id="29" name="Retângulo 28">
            <a:extLst>
              <a:ext uri="{FF2B5EF4-FFF2-40B4-BE49-F238E27FC236}">
                <a16:creationId xmlns:a16="http://schemas.microsoft.com/office/drawing/2014/main" id="{30ABABAD-86D3-E5F5-7E75-3D16BD5C8507}"/>
              </a:ext>
            </a:extLst>
          </p:cNvPr>
          <p:cNvSpPr/>
          <p:nvPr/>
        </p:nvSpPr>
        <p:spPr>
          <a:xfrm>
            <a:off x="2202774" y="4044132"/>
            <a:ext cx="2787536" cy="934374"/>
          </a:xfrm>
          <a:prstGeom prst="rect">
            <a:avLst/>
          </a:prstGeom>
          <a:solidFill>
            <a:srgbClr val="8C9FA1">
              <a:alpha val="4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pt-BR">
              <a:solidFill>
                <a:srgbClr val="691616"/>
              </a:solidFill>
            </a:endParaRPr>
          </a:p>
        </p:txBody>
      </p:sp>
      <p:sp>
        <p:nvSpPr>
          <p:cNvPr id="25" name="Retângulo 24"/>
          <p:cNvSpPr/>
          <p:nvPr/>
        </p:nvSpPr>
        <p:spPr>
          <a:xfrm>
            <a:off x="1951883" y="4056426"/>
            <a:ext cx="3899794" cy="923330"/>
          </a:xfrm>
          <a:prstGeom prst="rect">
            <a:avLst/>
          </a:prstGeom>
        </p:spPr>
        <p:txBody>
          <a:bodyPr wrap="square">
            <a:spAutoFit/>
          </a:bodyPr>
          <a:lstStyle/>
          <a:p>
            <a:pPr marL="285750" indent="-285750">
              <a:buFont typeface="Wingdings"/>
              <a:buChar char="§"/>
            </a:pPr>
            <a:r>
              <a:rPr lang="pt-BR">
                <a:solidFill>
                  <a:srgbClr val="E6E6E6"/>
                </a:solidFill>
                <a:latin typeface="Barlow" panose="00000500000000000000" pitchFamily="2" charset="0"/>
                <a:cs typeface="Arial"/>
              </a:rPr>
              <a:t>Fiscalização contábil, financeira, orçamentária, operacional e patrimonial</a:t>
            </a:r>
            <a:endParaRPr lang="pt-BR">
              <a:solidFill>
                <a:srgbClr val="E6E6E6"/>
              </a:solidFill>
              <a:latin typeface="Barlow" panose="00000500000000000000" pitchFamily="2" charset="0"/>
            </a:endParaRPr>
          </a:p>
        </p:txBody>
      </p:sp>
      <p:cxnSp>
        <p:nvCxnSpPr>
          <p:cNvPr id="8" name="Conector de Seta Reta 7"/>
          <p:cNvCxnSpPr/>
          <p:nvPr/>
        </p:nvCxnSpPr>
        <p:spPr>
          <a:xfrm flipV="1">
            <a:off x="4987460" y="3367845"/>
            <a:ext cx="2717705" cy="1044484"/>
          </a:xfrm>
          <a:prstGeom prst="straightConnector1">
            <a:avLst/>
          </a:prstGeom>
          <a:ln>
            <a:solidFill>
              <a:srgbClr val="7A8A98"/>
            </a:solidFill>
            <a:tailEnd type="triangle"/>
          </a:ln>
        </p:spPr>
        <p:style>
          <a:lnRef idx="2">
            <a:schemeClr val="accent1"/>
          </a:lnRef>
          <a:fillRef idx="0">
            <a:schemeClr val="accent1"/>
          </a:fillRef>
          <a:effectRef idx="1">
            <a:schemeClr val="accent1"/>
          </a:effectRef>
          <a:fontRef idx="minor">
            <a:schemeClr val="tx1"/>
          </a:fontRef>
        </p:style>
      </p:cxnSp>
      <p:sp>
        <p:nvSpPr>
          <p:cNvPr id="31" name="Retângulo 30"/>
          <p:cNvSpPr/>
          <p:nvPr/>
        </p:nvSpPr>
        <p:spPr>
          <a:xfrm>
            <a:off x="7818288" y="3106090"/>
            <a:ext cx="3899794" cy="461665"/>
          </a:xfrm>
          <a:prstGeom prst="rect">
            <a:avLst/>
          </a:prstGeom>
        </p:spPr>
        <p:txBody>
          <a:bodyPr wrap="square">
            <a:spAutoFit/>
          </a:bodyPr>
          <a:lstStyle/>
          <a:p>
            <a:r>
              <a:rPr lang="pt-BR" sz="2400" b="1" dirty="0">
                <a:solidFill>
                  <a:srgbClr val="253045"/>
                </a:solidFill>
                <a:latin typeface="Barlow" panose="00000500000000000000" pitchFamily="2" charset="0"/>
                <a:ea typeface="+mn-lt"/>
                <a:cs typeface="+mn-lt"/>
              </a:rPr>
              <a:t>Recursos públicos</a:t>
            </a:r>
            <a:endParaRPr lang="pt-BR" sz="2400" b="1" dirty="0">
              <a:solidFill>
                <a:srgbClr val="253045"/>
              </a:solidFill>
              <a:latin typeface="Barlow" panose="00000500000000000000" pitchFamily="2" charset="0"/>
            </a:endParaRPr>
          </a:p>
        </p:txBody>
      </p:sp>
      <p:sp>
        <p:nvSpPr>
          <p:cNvPr id="32" name="Retângulo 31"/>
          <p:cNvSpPr/>
          <p:nvPr/>
        </p:nvSpPr>
        <p:spPr>
          <a:xfrm>
            <a:off x="8422396" y="4411472"/>
            <a:ext cx="2318346" cy="830997"/>
          </a:xfrm>
          <a:prstGeom prst="rect">
            <a:avLst/>
          </a:prstGeom>
        </p:spPr>
        <p:txBody>
          <a:bodyPr wrap="square">
            <a:spAutoFit/>
          </a:bodyPr>
          <a:lstStyle/>
          <a:p>
            <a:r>
              <a:rPr lang="pt-BR" sz="2400" b="1" dirty="0" smtClean="0">
                <a:solidFill>
                  <a:srgbClr val="253045"/>
                </a:solidFill>
                <a:latin typeface="Barlow" panose="00000500000000000000" pitchFamily="2" charset="0"/>
                <a:ea typeface="+mn-lt"/>
                <a:cs typeface="+mn-lt"/>
              </a:rPr>
              <a:t>Iniciativas cooperativistas</a:t>
            </a:r>
            <a:endParaRPr lang="pt-BR" sz="2400" b="1" dirty="0">
              <a:solidFill>
                <a:srgbClr val="253045"/>
              </a:solidFill>
              <a:latin typeface="Barlow" panose="00000500000000000000" pitchFamily="2" charset="0"/>
            </a:endParaRPr>
          </a:p>
        </p:txBody>
      </p:sp>
      <p:cxnSp>
        <p:nvCxnSpPr>
          <p:cNvPr id="34" name="Conector de Seta Reta 33">
            <a:extLst>
              <a:ext uri="{FF2B5EF4-FFF2-40B4-BE49-F238E27FC236}">
                <a16:creationId xmlns:a16="http://schemas.microsoft.com/office/drawing/2014/main" id="{16E233A2-55CD-E2E9-CFE7-233E27529D24}"/>
              </a:ext>
            </a:extLst>
          </p:cNvPr>
          <p:cNvCxnSpPr>
            <a:cxnSpLocks/>
          </p:cNvCxnSpPr>
          <p:nvPr/>
        </p:nvCxnSpPr>
        <p:spPr>
          <a:xfrm>
            <a:off x="9223634" y="3733607"/>
            <a:ext cx="8834" cy="682486"/>
          </a:xfrm>
          <a:prstGeom prst="straightConnector1">
            <a:avLst/>
          </a:prstGeom>
          <a:ln>
            <a:solidFill>
              <a:srgbClr val="576C9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6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750"/>
                                        <p:tgtEl>
                                          <p:spTgt spid="28"/>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25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25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par>
                          <p:cTn id="27" fill="hold">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25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trips(upRight)">
                                      <p:cBhvr>
                                        <p:cTn id="39" dur="500"/>
                                        <p:tgtEl>
                                          <p:spTgt spid="29"/>
                                        </p:tgtEl>
                                      </p:cBhvr>
                                    </p:animEffect>
                                  </p:childTnLst>
                                </p:cTn>
                              </p:par>
                            </p:childTnLst>
                          </p:cTn>
                        </p:par>
                        <p:par>
                          <p:cTn id="40" fill="hold">
                            <p:stCondLst>
                              <p:cond delay="500"/>
                            </p:stCondLst>
                            <p:childTnLst>
                              <p:par>
                                <p:cTn id="41" presetID="14" presetClass="entr" presetSubtype="5"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vertical)">
                                      <p:cBhvr>
                                        <p:cTn id="43" dur="500"/>
                                        <p:tgtEl>
                                          <p:spTgt spid="8"/>
                                        </p:tgtEl>
                                      </p:cBhvr>
                                    </p:animEffect>
                                  </p:childTnLst>
                                </p:cTn>
                              </p:par>
                            </p:childTnLst>
                          </p:cTn>
                        </p:par>
                        <p:par>
                          <p:cTn id="44" fill="hold">
                            <p:stCondLst>
                              <p:cond delay="1000"/>
                            </p:stCondLst>
                            <p:childTnLst>
                              <p:par>
                                <p:cTn id="45" presetID="1" presetClass="entr" presetSubtype="0" fill="hold" grpId="0" nodeType="afterEffect">
                                  <p:stCondLst>
                                    <p:cond delay="25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25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 grpId="0"/>
      <p:bldP spid="20" grpId="0"/>
      <p:bldP spid="21" grpId="0"/>
      <p:bldP spid="23" grpId="0"/>
      <p:bldP spid="28" grpId="0"/>
      <p:bldP spid="29" grpId="0" animBg="1"/>
      <p:bldP spid="25" grpId="0"/>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DB7609C2-4B0C-DAD8-8DF7-9679B4BFBD59}"/>
              </a:ext>
            </a:extLst>
          </p:cNvPr>
          <p:cNvSpPr/>
          <p:nvPr/>
        </p:nvSpPr>
        <p:spPr>
          <a:xfrm>
            <a:off x="6387041" y="1227666"/>
            <a:ext cx="5386916" cy="5249333"/>
          </a:xfrm>
          <a:prstGeom prst="rect">
            <a:avLst/>
          </a:prstGeom>
          <a:solidFill>
            <a:srgbClr val="6D7A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3">
            <a:extLst>
              <a:ext uri="{FF2B5EF4-FFF2-40B4-BE49-F238E27FC236}">
                <a16:creationId xmlns:a16="http://schemas.microsoft.com/office/drawing/2014/main" id="{AB01B54D-0E5A-0C47-B710-3EEAF25648D1}"/>
              </a:ext>
            </a:extLst>
          </p:cNvPr>
          <p:cNvSpPr txBox="1"/>
          <p:nvPr/>
        </p:nvSpPr>
        <p:spPr>
          <a:xfrm>
            <a:off x="382334" y="3263427"/>
            <a:ext cx="5656001" cy="1354217"/>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b="1">
                <a:solidFill>
                  <a:srgbClr val="253045"/>
                </a:solidFill>
                <a:latin typeface="Barlow" panose="00000500000000000000" pitchFamily="2" charset="0"/>
                <a:ea typeface="+mn-lt"/>
                <a:cs typeface="+mn-lt"/>
              </a:rPr>
              <a:t>Constituição da República Federativa do Brasil</a:t>
            </a:r>
            <a:endParaRPr lang="pt-BR" sz="1600" b="1">
              <a:latin typeface="Barlow" panose="00000500000000000000" pitchFamily="2" charset="0"/>
            </a:endParaRPr>
          </a:p>
          <a:p>
            <a:r>
              <a:rPr lang="pt-BR" sz="1600" b="1">
                <a:solidFill>
                  <a:srgbClr val="253045"/>
                </a:solidFill>
                <a:latin typeface="Barlow" panose="00000500000000000000" pitchFamily="2" charset="0"/>
                <a:ea typeface="+mn-lt"/>
                <a:cs typeface="+mn-lt"/>
              </a:rPr>
              <a:t>Constituição do Estado de Minas Gerais</a:t>
            </a:r>
            <a:endParaRPr lang="pt-BR" sz="1600" b="1">
              <a:latin typeface="Barlow" panose="00000500000000000000" pitchFamily="2" charset="0"/>
            </a:endParaRPr>
          </a:p>
          <a:p>
            <a:r>
              <a:rPr lang="pt-BR" sz="1600" b="1">
                <a:solidFill>
                  <a:srgbClr val="253045"/>
                </a:solidFill>
                <a:latin typeface="Barlow" panose="00000500000000000000" pitchFamily="2" charset="0"/>
                <a:ea typeface="+mn-lt"/>
                <a:cs typeface="+mn-lt"/>
              </a:rPr>
              <a:t>Lei Complementar nº 102/2008 (Lei Orgânica do TCE/MG)</a:t>
            </a:r>
            <a:endParaRPr lang="pt-BR" sz="1600" b="1">
              <a:latin typeface="Barlow" panose="00000500000000000000" pitchFamily="2" charset="0"/>
            </a:endParaRPr>
          </a:p>
          <a:p>
            <a:r>
              <a:rPr lang="pt-BR" sz="1600" b="1">
                <a:solidFill>
                  <a:srgbClr val="253045"/>
                </a:solidFill>
                <a:latin typeface="Barlow" panose="00000500000000000000" pitchFamily="2" charset="0"/>
                <a:ea typeface="+mn-lt"/>
                <a:cs typeface="+mn-lt"/>
              </a:rPr>
              <a:t>Resolução nº 08/2008 (Regimento Interno do TCE/MG)</a:t>
            </a:r>
            <a:endParaRPr lang="pt-BR" sz="1600" b="1">
              <a:latin typeface="Barlow" panose="00000500000000000000" pitchFamily="2" charset="0"/>
            </a:endParaRPr>
          </a:p>
          <a:p>
            <a:endParaRPr lang="pt-BR">
              <a:solidFill>
                <a:srgbClr val="253045"/>
              </a:solidFill>
              <a:latin typeface="Aptos Display"/>
              <a:ea typeface="Calibri"/>
              <a:cs typeface="Calibri"/>
            </a:endParaRPr>
          </a:p>
        </p:txBody>
      </p:sp>
      <p:sp>
        <p:nvSpPr>
          <p:cNvPr id="14" name="CaixaDeTexto 3">
            <a:extLst>
              <a:ext uri="{FF2B5EF4-FFF2-40B4-BE49-F238E27FC236}">
                <a16:creationId xmlns:a16="http://schemas.microsoft.com/office/drawing/2014/main" id="{FECA8714-8A92-E6DA-4AA4-A85085DE5D63}"/>
              </a:ext>
            </a:extLst>
          </p:cNvPr>
          <p:cNvSpPr txBox="1"/>
          <p:nvPr/>
        </p:nvSpPr>
        <p:spPr>
          <a:xfrm>
            <a:off x="6589706" y="1482560"/>
            <a:ext cx="4953819" cy="73866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mn-lt"/>
                <a:cs typeface="+mn-lt"/>
              </a:rPr>
              <a:t>Promover a defesa da ordem jurídica, requerendo as medidas e providências de interesse do controle externo da administração pública estadual e municipal;</a:t>
            </a:r>
            <a:endParaRPr lang="pt-BR" sz="1400">
              <a:solidFill>
                <a:srgbClr val="E6E6E6"/>
              </a:solidFill>
              <a:latin typeface="Barlow" panose="00000500000000000000" pitchFamily="2" charset="0"/>
            </a:endParaRPr>
          </a:p>
        </p:txBody>
      </p:sp>
      <p:sp>
        <p:nvSpPr>
          <p:cNvPr id="4" name="CaixaDeTexto 7">
            <a:extLst>
              <a:ext uri="{FF2B5EF4-FFF2-40B4-BE49-F238E27FC236}">
                <a16:creationId xmlns:a16="http://schemas.microsoft.com/office/drawing/2014/main" id="{4FDEE907-20DD-E524-D55F-E62672E4ADD1}"/>
              </a:ext>
            </a:extLst>
          </p:cNvPr>
          <p:cNvSpPr txBox="1"/>
          <p:nvPr/>
        </p:nvSpPr>
        <p:spPr>
          <a:xfrm>
            <a:off x="566167" y="307634"/>
            <a:ext cx="9108456" cy="400110"/>
          </a:xfrm>
          <a:prstGeom prst="rect">
            <a:avLst/>
          </a:prstGeom>
          <a:noFill/>
        </p:spPr>
        <p:txBody>
          <a:bodyPr wrap="square" lIns="91440" tIns="45720" rIns="91440" bIns="45720" rtlCol="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000" b="1">
                <a:solidFill>
                  <a:srgbClr val="7D2027"/>
                </a:solidFill>
                <a:latin typeface="Bahnschrift"/>
              </a:rPr>
              <a:t>(II) O QUE FAZ O MINISTÉRIO PÚBLICO DE CONTAS?</a:t>
            </a:r>
            <a:endParaRPr lang="pt-BR" sz="2000" b="1">
              <a:solidFill>
                <a:srgbClr val="7D2027"/>
              </a:solidFill>
              <a:latin typeface="Bahnschrift" panose="020B0502040204020203" pitchFamily="34" charset="0"/>
            </a:endParaRPr>
          </a:p>
        </p:txBody>
      </p:sp>
      <p:sp>
        <p:nvSpPr>
          <p:cNvPr id="9" name="CaixaDeTexto 3">
            <a:extLst>
              <a:ext uri="{FF2B5EF4-FFF2-40B4-BE49-F238E27FC236}">
                <a16:creationId xmlns:a16="http://schemas.microsoft.com/office/drawing/2014/main" id="{32F66BA9-B75A-4677-5E32-3EAD2E1ED8FA}"/>
              </a:ext>
            </a:extLst>
          </p:cNvPr>
          <p:cNvSpPr txBox="1"/>
          <p:nvPr/>
        </p:nvSpPr>
        <p:spPr>
          <a:xfrm>
            <a:off x="6589705" y="2339809"/>
            <a:ext cx="4953819" cy="307777"/>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mn-lt"/>
                <a:cs typeface="+mn-lt"/>
              </a:rPr>
              <a:t>Acompanhar a execução das decisões do Tribunal;</a:t>
            </a:r>
            <a:endParaRPr lang="pt-BR" sz="1400">
              <a:solidFill>
                <a:srgbClr val="E6E6E6"/>
              </a:solidFill>
              <a:latin typeface="Barlow" panose="00000500000000000000" pitchFamily="2" charset="0"/>
            </a:endParaRPr>
          </a:p>
        </p:txBody>
      </p:sp>
      <p:sp>
        <p:nvSpPr>
          <p:cNvPr id="11" name="CaixaDeTexto 3">
            <a:extLst>
              <a:ext uri="{FF2B5EF4-FFF2-40B4-BE49-F238E27FC236}">
                <a16:creationId xmlns:a16="http://schemas.microsoft.com/office/drawing/2014/main" id="{722EF861-B9C5-8A41-6137-06C0E4E1BBB1}"/>
              </a:ext>
            </a:extLst>
          </p:cNvPr>
          <p:cNvSpPr txBox="1"/>
          <p:nvPr/>
        </p:nvSpPr>
        <p:spPr>
          <a:xfrm>
            <a:off x="6589704" y="2784308"/>
            <a:ext cx="4953819" cy="738664"/>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mn-lt"/>
                <a:cs typeface="+mn-lt"/>
              </a:rPr>
              <a:t>Propor medidas cautelares visando a preservação do patrimônio público e o cumprimento das normas constitucionais e legais;</a:t>
            </a:r>
            <a:endParaRPr lang="pt-BR" sz="1400">
              <a:solidFill>
                <a:srgbClr val="E6E6E6"/>
              </a:solidFill>
              <a:latin typeface="Barlow" panose="00000500000000000000" pitchFamily="2" charset="0"/>
            </a:endParaRPr>
          </a:p>
        </p:txBody>
      </p:sp>
      <p:sp>
        <p:nvSpPr>
          <p:cNvPr id="13" name="CaixaDeTexto 3">
            <a:extLst>
              <a:ext uri="{FF2B5EF4-FFF2-40B4-BE49-F238E27FC236}">
                <a16:creationId xmlns:a16="http://schemas.microsoft.com/office/drawing/2014/main" id="{492969AF-6223-D7B4-7742-88CA9247CB22}"/>
              </a:ext>
            </a:extLst>
          </p:cNvPr>
          <p:cNvSpPr txBox="1"/>
          <p:nvPr/>
        </p:nvSpPr>
        <p:spPr>
          <a:xfrm>
            <a:off x="6589703" y="3630975"/>
            <a:ext cx="4953819" cy="954107"/>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mn-lt"/>
                <a:cs typeface="+mn-lt"/>
              </a:rPr>
              <a:t>Manifestar-se nos processos em que seja obrigado por lei e, ainda, naqueles em que for cabível a sua intervenção para assegurar o exercício de suas funções institucionais, não importando a fase ou o grau de jurisdição;</a:t>
            </a:r>
            <a:endParaRPr lang="pt-BR" sz="1400">
              <a:solidFill>
                <a:srgbClr val="E6E6E6"/>
              </a:solidFill>
              <a:latin typeface="Barlow" panose="00000500000000000000" pitchFamily="2" charset="0"/>
            </a:endParaRPr>
          </a:p>
        </p:txBody>
      </p:sp>
      <p:sp>
        <p:nvSpPr>
          <p:cNvPr id="16" name="CaixaDeTexto 3">
            <a:extLst>
              <a:ext uri="{FF2B5EF4-FFF2-40B4-BE49-F238E27FC236}">
                <a16:creationId xmlns:a16="http://schemas.microsoft.com/office/drawing/2014/main" id="{AC98B1AD-3265-1734-02B9-5C689112E94C}"/>
              </a:ext>
            </a:extLst>
          </p:cNvPr>
          <p:cNvSpPr txBox="1"/>
          <p:nvPr/>
        </p:nvSpPr>
        <p:spPr>
          <a:xfrm>
            <a:off x="6589702" y="4646975"/>
            <a:ext cx="4953819" cy="1169551"/>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mn-lt"/>
                <a:cs typeface="+mn-lt"/>
              </a:rPr>
              <a:t>Representar ao Procurador-Geral de Justiça para arguição de inconstitucionalidade de leis ou atos normativos estaduais ou municipais que tratem de matérias afetas ao controle externo da Administração Pública em face da Constituição Estadual ou Federal;</a:t>
            </a:r>
            <a:endParaRPr lang="pt-BR" sz="1400">
              <a:solidFill>
                <a:srgbClr val="E6E6E6"/>
              </a:solidFill>
              <a:latin typeface="Barlow" panose="00000500000000000000" pitchFamily="2" charset="0"/>
            </a:endParaRPr>
          </a:p>
        </p:txBody>
      </p:sp>
      <p:sp>
        <p:nvSpPr>
          <p:cNvPr id="17" name="CaixaDeTexto 3">
            <a:extLst>
              <a:ext uri="{FF2B5EF4-FFF2-40B4-BE49-F238E27FC236}">
                <a16:creationId xmlns:a16="http://schemas.microsoft.com/office/drawing/2014/main" id="{0AD71E76-7F39-FA44-2CA5-1F5B1682E5B2}"/>
              </a:ext>
            </a:extLst>
          </p:cNvPr>
          <p:cNvSpPr txBox="1"/>
          <p:nvPr/>
        </p:nvSpPr>
        <p:spPr>
          <a:xfrm>
            <a:off x="6589701" y="5864057"/>
            <a:ext cx="4953819" cy="584775"/>
          </a:xfrm>
          <a:prstGeom prst="rect">
            <a:avLst/>
          </a:prstGeom>
          <a:noFill/>
        </p:spPr>
        <p:txBody>
          <a:bodyPr wrap="square" lIns="91440" tIns="45720" rIns="91440" bIns="45720" rtlCol="0" anchor="t">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a:buChar char="§"/>
            </a:pPr>
            <a:r>
              <a:rPr lang="pt-BR" sz="1400">
                <a:solidFill>
                  <a:srgbClr val="E6E6E6"/>
                </a:solidFill>
                <a:latin typeface="Barlow" panose="00000500000000000000" pitchFamily="2" charset="0"/>
                <a:ea typeface="Calibri"/>
                <a:cs typeface="Calibri"/>
              </a:rPr>
              <a:t>Etc.</a:t>
            </a:r>
            <a:endParaRPr lang="pt-BR">
              <a:solidFill>
                <a:srgbClr val="E6E6E6"/>
              </a:solidFill>
              <a:latin typeface="Barlow" panose="00000500000000000000" pitchFamily="2" charset="0"/>
            </a:endParaRPr>
          </a:p>
          <a:p>
            <a:pPr marL="285750" indent="-285750">
              <a:buFont typeface="Wingdings"/>
              <a:buChar char="§"/>
            </a:pPr>
            <a:endParaRPr lang="pt-BR">
              <a:solidFill>
                <a:srgbClr val="E6E6E6"/>
              </a:solidFill>
              <a:latin typeface="Barlow" panose="00000500000000000000" pitchFamily="2" charset="0"/>
              <a:ea typeface="Calibri"/>
              <a:cs typeface="Calibri"/>
            </a:endParaRPr>
          </a:p>
        </p:txBody>
      </p:sp>
      <p:sp>
        <p:nvSpPr>
          <p:cNvPr id="22" name="Fluxograma: Dados 21">
            <a:extLst>
              <a:ext uri="{FF2B5EF4-FFF2-40B4-BE49-F238E27FC236}">
                <a16:creationId xmlns:a16="http://schemas.microsoft.com/office/drawing/2014/main" id="{852D0986-5E6F-1F99-5417-894FD86A4A8F}"/>
              </a:ext>
            </a:extLst>
          </p:cNvPr>
          <p:cNvSpPr/>
          <p:nvPr/>
        </p:nvSpPr>
        <p:spPr>
          <a:xfrm rot="-840000">
            <a:off x="-3539859" y="6781212"/>
            <a:ext cx="4310848" cy="1740017"/>
          </a:xfrm>
          <a:prstGeom prst="flowChartInputOutput">
            <a:avLst/>
          </a:prstGeom>
          <a:solidFill>
            <a:srgbClr val="8C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4" name="Imagem 23" descr="Foto em preto e branco de pássaro no ar&#10;&#10;Descrição gerada automaticamente">
            <a:extLst>
              <a:ext uri="{FF2B5EF4-FFF2-40B4-BE49-F238E27FC236}">
                <a16:creationId xmlns:a16="http://schemas.microsoft.com/office/drawing/2014/main" id="{1E521E8A-01F5-AF71-70F9-7DBD1400219C}"/>
              </a:ext>
            </a:extLst>
          </p:cNvPr>
          <p:cNvPicPr>
            <a:picLocks noChangeAspect="1"/>
          </p:cNvPicPr>
          <p:nvPr/>
        </p:nvPicPr>
        <p:blipFill>
          <a:blip r:embed="rId2"/>
          <a:stretch>
            <a:fillRect/>
          </a:stretch>
        </p:blipFill>
        <p:spPr>
          <a:xfrm rot="12060000">
            <a:off x="9781648" y="-2634356"/>
            <a:ext cx="3517650" cy="4378003"/>
          </a:xfrm>
          <a:prstGeom prst="rect">
            <a:avLst/>
          </a:prstGeom>
        </p:spPr>
      </p:pic>
      <p:sp>
        <p:nvSpPr>
          <p:cNvPr id="26" name="Fluxograma: Dados 25">
            <a:extLst>
              <a:ext uri="{FF2B5EF4-FFF2-40B4-BE49-F238E27FC236}">
                <a16:creationId xmlns:a16="http://schemas.microsoft.com/office/drawing/2014/main" id="{9E847252-7BAC-EBBC-72F1-4796C611CC3D}"/>
              </a:ext>
            </a:extLst>
          </p:cNvPr>
          <p:cNvSpPr/>
          <p:nvPr/>
        </p:nvSpPr>
        <p:spPr>
          <a:xfrm rot="4920000">
            <a:off x="10146155" y="-1251417"/>
            <a:ext cx="4373478" cy="1405990"/>
          </a:xfrm>
          <a:prstGeom prst="flowChartInputOutput">
            <a:avLst/>
          </a:prstGeom>
          <a:solidFill>
            <a:srgbClr val="253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pic>
        <p:nvPicPr>
          <p:cNvPr id="2" name="Gráfico 1" descr="Voltar com preenchimento sólido">
            <a:extLst>
              <a:ext uri="{FF2B5EF4-FFF2-40B4-BE49-F238E27FC236}">
                <a16:creationId xmlns:a16="http://schemas.microsoft.com/office/drawing/2014/main" id="{38E3A9D6-C84A-05C0-647A-3F95FCC4817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16772" y="2493697"/>
            <a:ext cx="914400" cy="914400"/>
          </a:xfrm>
          <a:prstGeom prst="rect">
            <a:avLst/>
          </a:prstGeom>
        </p:spPr>
      </p:pic>
    </p:spTree>
    <p:extLst>
      <p:ext uri="{BB962C8B-B14F-4D97-AF65-F5344CB8AC3E}">
        <p14:creationId xmlns:p14="http://schemas.microsoft.com/office/powerpoint/2010/main" val="41293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14" grpId="0"/>
      <p:bldP spid="9" grpId="0"/>
      <p:bldP spid="11" grpId="0"/>
      <p:bldP spid="13" grpId="0"/>
      <p:bldP spid="16" grpId="0"/>
      <p:bldP spid="17"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scritório">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82807c7-2b43-4581-94ad-b15874b88496">
      <Terms xmlns="http://schemas.microsoft.com/office/infopath/2007/PartnerControls"/>
    </lcf76f155ced4ddcb4097134ff3c332f>
    <TaxCatchAll xmlns="bf0f1a1e-3fea-4711-8002-94da8964f28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829ED75252D30459F501BA42D96069E" ma:contentTypeVersion="22" ma:contentTypeDescription="Crie um novo documento." ma:contentTypeScope="" ma:versionID="06823569ae151290188d401a3586398a">
  <xsd:schema xmlns:xsd="http://www.w3.org/2001/XMLSchema" xmlns:xs="http://www.w3.org/2001/XMLSchema" xmlns:p="http://schemas.microsoft.com/office/2006/metadata/properties" xmlns:ns2="882807c7-2b43-4581-94ad-b15874b88496" xmlns:ns3="bf0f1a1e-3fea-4711-8002-94da8964f288" targetNamespace="http://schemas.microsoft.com/office/2006/metadata/properties" ma:root="true" ma:fieldsID="3fcf923c739c51a56ea667658c0131c2" ns2:_="" ns3:_="">
    <xsd:import namespace="882807c7-2b43-4581-94ad-b15874b88496"/>
    <xsd:import namespace="bf0f1a1e-3fea-4711-8002-94da8964f2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807c7-2b43-4581-94ad-b15874b884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Marcações de imagem" ma:readOnly="false" ma:fieldId="{5cf76f15-5ced-4ddc-b409-7134ff3c332f}" ma:taxonomyMulti="true" ma:sspId="c3936996-ac5c-4084-a90a-2c9b666f9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0f1a1e-3fea-4711-8002-94da8964f288" elementFormDefault="qualified">
    <xsd:import namespace="http://schemas.microsoft.com/office/2006/documentManagement/types"/>
    <xsd:import namespace="http://schemas.microsoft.com/office/infopath/2007/PartnerControls"/>
    <xsd:element name="SharedWithUsers" ma:index="19"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hes de Compartilhado Com" ma:internalName="SharedWithDetails" ma:readOnly="true">
      <xsd:simpleType>
        <xsd:restriction base="dms:Note">
          <xsd:maxLength value="255"/>
        </xsd:restriction>
      </xsd:simpleType>
    </xsd:element>
    <xsd:element name="TaxCatchAll" ma:index="21" nillable="true" ma:displayName="Taxonomy Catch All Column" ma:hidden="true" ma:list="{0b7c906a-ae46-4b0c-b060-713bb6597b1f}" ma:internalName="TaxCatchAll" ma:showField="CatchAllData" ma:web="bf0f1a1e-3fea-4711-8002-94da8964f2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47F926-EAF9-4FE6-A3FF-11C2C9733F0E}">
  <ds:schemaRefs>
    <ds:schemaRef ds:uri="http://purl.org/dc/dcmitype/"/>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1092f352-824e-400d-8ca4-ad556fc5180e"/>
    <ds:schemaRef ds:uri="01880ed8-fa61-4d54-891a-26d808d45df2"/>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274CBA37-9B99-4A1B-A2BB-0023EF1535E1}"/>
</file>

<file path=customXml/itemProps3.xml><?xml version="1.0" encoding="utf-8"?>
<ds:datastoreItem xmlns:ds="http://schemas.openxmlformats.org/officeDocument/2006/customXml" ds:itemID="{F477903A-49A7-4BA2-872D-78347A81BE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327</TotalTime>
  <Words>817</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15</vt:i4>
      </vt:variant>
    </vt:vector>
  </HeadingPairs>
  <TitlesOfParts>
    <vt:vector size="24" baseType="lpstr">
      <vt:lpstr>Aptos</vt:lpstr>
      <vt:lpstr>Calibri</vt:lpstr>
      <vt:lpstr>Barlow</vt:lpstr>
      <vt:lpstr>Arial</vt:lpstr>
      <vt:lpstr>Wingdings</vt:lpstr>
      <vt:lpstr>Bahnschrift</vt:lpstr>
      <vt:lpstr>Aptos Display</vt:lpstr>
      <vt:lpstr>Cambria Math</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GUILHERME FERNANDES DE OLIVEIRA</dc:creator>
  <cp:lastModifiedBy>BRUNO PIMENTA CARREIRO</cp:lastModifiedBy>
  <cp:revision>34</cp:revision>
  <dcterms:created xsi:type="dcterms:W3CDTF">2024-04-04T16:17:00Z</dcterms:created>
  <dcterms:modified xsi:type="dcterms:W3CDTF">2024-04-15T13:24:52Z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0x010100EC34320D9F9B1F439669E0E72162FDC1</vt:lpwstr>
  </property>
</Properties>
</file>